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77" r:id="rId5"/>
    <p:sldMasterId id="2147483689" r:id="rId6"/>
    <p:sldMasterId id="2147483701" r:id="rId7"/>
  </p:sldMasterIdLst>
  <p:notesMasterIdLst>
    <p:notesMasterId r:id="rId14"/>
  </p:notesMasterIdLst>
  <p:handoutMasterIdLst>
    <p:handoutMasterId r:id="rId15"/>
  </p:handoutMasterIdLst>
  <p:sldIdLst>
    <p:sldId id="301" r:id="rId8"/>
    <p:sldId id="302" r:id="rId9"/>
    <p:sldId id="278" r:id="rId10"/>
    <p:sldId id="298" r:id="rId11"/>
    <p:sldId id="297" r:id="rId12"/>
    <p:sldId id="299"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 userDrawn="1">
          <p15:clr>
            <a:srgbClr val="A4A3A4"/>
          </p15:clr>
        </p15:guide>
        <p15:guide id="2" pos="2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96"/>
    <a:srgbClr val="F5DAA8"/>
    <a:srgbClr val="5B9A7C"/>
    <a:srgbClr val="FAC782"/>
    <a:srgbClr val="E2C9A5"/>
    <a:srgbClr val="FDEACD"/>
    <a:srgbClr val="D3D7E1"/>
    <a:srgbClr val="A0C5DE"/>
    <a:srgbClr val="59C2F5"/>
    <a:srgbClr val="003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autoAdjust="0"/>
    <p:restoredTop sz="95059" autoAdjust="0"/>
  </p:normalViewPr>
  <p:slideViewPr>
    <p:cSldViewPr snapToObjects="1">
      <p:cViewPr varScale="1">
        <p:scale>
          <a:sx n="104" d="100"/>
          <a:sy n="104" d="100"/>
        </p:scale>
        <p:origin x="542" y="82"/>
      </p:cViewPr>
      <p:guideLst>
        <p:guide orient="horz" pos="378"/>
        <p:guide pos="25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9192FD-4B94-B743-9469-090335628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2C38CC-884A-6E49-88EB-08A6886F26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2505FE-A330-FE47-9AC0-79F2AC064F3F}" type="datetimeFigureOut">
              <a:rPr lang="en-US" smtClean="0"/>
              <a:t>5/24/2023</a:t>
            </a:fld>
            <a:endParaRPr lang="en-US"/>
          </a:p>
        </p:txBody>
      </p:sp>
      <p:sp>
        <p:nvSpPr>
          <p:cNvPr id="4" name="Footer Placeholder 3">
            <a:extLst>
              <a:ext uri="{FF2B5EF4-FFF2-40B4-BE49-F238E27FC236}">
                <a16:creationId xmlns:a16="http://schemas.microsoft.com/office/drawing/2014/main" id="{0797E747-D6E0-EC49-B22D-792FC4FDAF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A7A8D6-6BE7-4A48-AE2D-5ECD535FF8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08004F-6039-5F47-8B0F-53E752267EF8}" type="slidenum">
              <a:rPr lang="en-US" smtClean="0"/>
              <a:t>‹#›</a:t>
            </a:fld>
            <a:endParaRPr lang="en-US"/>
          </a:p>
        </p:txBody>
      </p:sp>
    </p:spTree>
    <p:extLst>
      <p:ext uri="{BB962C8B-B14F-4D97-AF65-F5344CB8AC3E}">
        <p14:creationId xmlns:p14="http://schemas.microsoft.com/office/powerpoint/2010/main" val="3306185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EB0BD-C094-4B9E-B36A-BBD2A53E8ED0}"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A950-AA12-4D17-92B3-ED350A164F91}" type="slidenum">
              <a:rPr lang="en-US" smtClean="0"/>
              <a:t>‹#›</a:t>
            </a:fld>
            <a:endParaRPr lang="en-US"/>
          </a:p>
        </p:txBody>
      </p:sp>
    </p:spTree>
    <p:extLst>
      <p:ext uri="{BB962C8B-B14F-4D97-AF65-F5344CB8AC3E}">
        <p14:creationId xmlns:p14="http://schemas.microsoft.com/office/powerpoint/2010/main" val="83772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8AA6-822A-DA4A-A8CB-82BBB3025B6D}"/>
              </a:ext>
            </a:extLst>
          </p:cNvPr>
          <p:cNvSpPr>
            <a:spLocks noGrp="1"/>
          </p:cNvSpPr>
          <p:nvPr>
            <p:ph type="title"/>
          </p:nvPr>
        </p:nvSpPr>
        <p:spPr>
          <a:xfrm>
            <a:off x="381000" y="209550"/>
            <a:ext cx="8763000" cy="269494"/>
          </a:xfrm>
          <a:prstGeom prst="rect">
            <a:avLst/>
          </a:prstGeom>
        </p:spPr>
        <p:txBody>
          <a:bodyPr>
            <a:noAutofit/>
          </a:bodyPr>
          <a:lstStyle>
            <a:lvl1pPr>
              <a:defRPr lang="en-US" sz="1850" b="1" smtClean="0">
                <a:effectLst/>
              </a:defRPr>
            </a:lvl1pPr>
          </a:lstStyle>
          <a:p>
            <a:endParaRPr lang="en-US" dirty="0">
              <a:effectLst/>
              <a:latin typeface="Myriad Pro Cond" panose="020B0503030403020204" pitchFamily="34" charset="0"/>
            </a:endParaRPr>
          </a:p>
        </p:txBody>
      </p:sp>
    </p:spTree>
    <p:extLst>
      <p:ext uri="{BB962C8B-B14F-4D97-AF65-F5344CB8AC3E}">
        <p14:creationId xmlns:p14="http://schemas.microsoft.com/office/powerpoint/2010/main" val="1392928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5E94-A3E7-174B-2A95-814B8438B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C98A08-F7D5-8D81-DE54-BA572E85FFFD}"/>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0F7D1-CCD2-E19F-00BC-85FE64320AA7}"/>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1DD94-4BE5-7511-FAF4-46E0C88E764B}"/>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6" name="Footer Placeholder 5">
            <a:extLst>
              <a:ext uri="{FF2B5EF4-FFF2-40B4-BE49-F238E27FC236}">
                <a16:creationId xmlns:a16="http://schemas.microsoft.com/office/drawing/2014/main" id="{3A188162-392D-62AB-FB7E-41EE2F697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3F772-60E2-DEB9-BE2C-CCA28C84F40D}"/>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401101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6FC5-4968-B9B4-5786-CAA03BD352B0}"/>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EB8FC8-0D2E-CD2E-6F0D-6B44E72155A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F7725-0A53-16FE-9949-67C637761E0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7EBC5F-2397-FFDA-7C24-58B2463256B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A154C-8064-0D33-EB92-3EB28402DFB2}"/>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2B29B0-E325-4038-A678-14221D49C151}"/>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8" name="Footer Placeholder 7">
            <a:extLst>
              <a:ext uri="{FF2B5EF4-FFF2-40B4-BE49-F238E27FC236}">
                <a16:creationId xmlns:a16="http://schemas.microsoft.com/office/drawing/2014/main" id="{A53E7BF8-F48A-4468-E332-CCD8E873B6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1EA4F1-FD37-1B30-AC3E-59F1CF7DE2D3}"/>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75205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B0C9-C5DA-96D1-962A-965058721C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4CBD0F-26BE-F875-CAF0-50588241A095}"/>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4" name="Footer Placeholder 3">
            <a:extLst>
              <a:ext uri="{FF2B5EF4-FFF2-40B4-BE49-F238E27FC236}">
                <a16:creationId xmlns:a16="http://schemas.microsoft.com/office/drawing/2014/main" id="{865A457B-1A9D-6760-E596-FE7704DD24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60A29-F707-C190-962C-56B888BB8817}"/>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130992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560DE-5DA9-F6BA-6305-1B07AE883915}"/>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3" name="Footer Placeholder 2">
            <a:extLst>
              <a:ext uri="{FF2B5EF4-FFF2-40B4-BE49-F238E27FC236}">
                <a16:creationId xmlns:a16="http://schemas.microsoft.com/office/drawing/2014/main" id="{B38828BE-7409-136E-EC7D-B76AEB892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F6C46-9A3A-AAC8-C92D-9033E7872AFB}"/>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29702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BB75-F940-EA24-B5C7-B40D458C5B9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9A945D-3788-7279-E160-B10CACEE5B5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9F5B3-EBE3-041E-C9D2-97F9F23E2B2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ACC6F-E1ED-069A-BC34-D7383B59A97D}"/>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6" name="Footer Placeholder 5">
            <a:extLst>
              <a:ext uri="{FF2B5EF4-FFF2-40B4-BE49-F238E27FC236}">
                <a16:creationId xmlns:a16="http://schemas.microsoft.com/office/drawing/2014/main" id="{9CF9ABE9-2679-4C05-C908-44A60CDE6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F9EA6-9464-ADF5-7CAE-CD3520E0095F}"/>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41923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86FD-EA6B-CE97-DDD9-693A5851308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7910A-9C91-2926-BBAD-0B07ED59A9D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84A06-3BB5-9DE5-C73B-5B1E32962F0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81039-C906-865D-AFBB-669EF12F0C59}"/>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6" name="Footer Placeholder 5">
            <a:extLst>
              <a:ext uri="{FF2B5EF4-FFF2-40B4-BE49-F238E27FC236}">
                <a16:creationId xmlns:a16="http://schemas.microsoft.com/office/drawing/2014/main" id="{A1B7E62E-8B3F-3CB6-6444-3FFF9B343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2015C-FABE-7392-16A8-BE7FF3984D57}"/>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65081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88CB-B591-6831-911C-A2520C1A1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3815D-898E-0E0B-DB77-2CF874A807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31181-7129-DC1D-C154-BE7A33A5F796}"/>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57D6ACE7-8289-C4CE-061F-A796FBAB1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D4236-5D80-078C-86CD-2DA4CC9A97B3}"/>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89405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19E46-391A-60BE-BC44-DA7F5FF80ADA}"/>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B7C087-F224-D889-5A88-4F3E51C4A24D}"/>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1F9B9-2F1B-8B46-4EFA-A89BA6E4E176}"/>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0F1C5A2C-D690-529F-AE78-8C550C088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E5FE7-A1C4-AED7-37E2-8CFECFDDB6F4}"/>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261609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8242-9575-55BD-5005-3727D7E07461}"/>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53033-36C8-6485-834C-82A3A56E318C}"/>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977DD8-96AD-6CBF-F681-98AD39847D50}"/>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341F5D82-7C0C-5A13-9346-10DA462DABF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C51C5B-1F00-3CA3-B0C7-B41683456E7A}"/>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1137100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CC80-BCC4-20F9-7911-D2EA4FFE7068}"/>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005EB3-7098-DB3A-56F4-12B0C4030ACD}"/>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E3177-A9A6-EB8C-B46C-DA32A8FA7596}"/>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B84DBB32-6BEB-4EFE-33FE-23837BBFE53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9A2E72-277C-419D-14F8-8FD482B61520}"/>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217680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1684-4DD1-024F-907B-FE23688CFC9A}"/>
              </a:ext>
            </a:extLst>
          </p:cNvPr>
          <p:cNvSpPr>
            <a:spLocks noGrp="1"/>
          </p:cNvSpPr>
          <p:nvPr>
            <p:ph type="title"/>
          </p:nvPr>
        </p:nvSpPr>
        <p:spPr>
          <a:xfrm>
            <a:off x="381000" y="209550"/>
            <a:ext cx="8515350" cy="269494"/>
          </a:xfrm>
          <a:prstGeom prst="rect">
            <a:avLst/>
          </a:prstGeom>
        </p:spPr>
        <p:txBody>
          <a:bodyPr/>
          <a:lstStyle/>
          <a:p>
            <a:endParaRPr lang="en-US" dirty="0"/>
          </a:p>
        </p:txBody>
      </p:sp>
    </p:spTree>
    <p:extLst>
      <p:ext uri="{BB962C8B-B14F-4D97-AF65-F5344CB8AC3E}">
        <p14:creationId xmlns:p14="http://schemas.microsoft.com/office/powerpoint/2010/main" val="3121820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CE42-D69A-C575-4E3C-16B561D3AABE}"/>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08098-5229-8C94-7A52-095965D30EF3}"/>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34BE3-70DA-0923-2F6E-8A762B5271FA}"/>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9901B83A-1732-221E-21D8-1BF58661020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A95050-1AD5-83A2-93FE-3B338D79031E}"/>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38577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51C3-EDAC-57F0-64E2-9630861C77DA}"/>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6E02F4-C2D8-A159-F80B-505855BAD384}"/>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B00AC9-6597-4A7D-47DB-4463A1CFEFBD}"/>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34A5D2-A6E3-68A1-F915-55D45B2889D9}"/>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6" name="Footer Placeholder 5">
            <a:extLst>
              <a:ext uri="{FF2B5EF4-FFF2-40B4-BE49-F238E27FC236}">
                <a16:creationId xmlns:a16="http://schemas.microsoft.com/office/drawing/2014/main" id="{51BFC212-38F0-0BF9-434E-6D3CB09BD9D2}"/>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093568-C2F3-A6BB-5E18-5D7823C86973}"/>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1840579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E8FA-06D2-1AA5-528C-622336BF9C76}"/>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3D639-BB4F-084E-FE7F-B1C30116ED5B}"/>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B1C9B2-070A-BDB5-4416-DD4BD2ADFD75}"/>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F569C-290F-3585-59F7-4F73E4F48831}"/>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9E56D3-D07C-1E09-439F-D0962164F577}"/>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8EE10-4F17-E158-C0A3-93BA5196688E}"/>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8" name="Footer Placeholder 7">
            <a:extLst>
              <a:ext uri="{FF2B5EF4-FFF2-40B4-BE49-F238E27FC236}">
                <a16:creationId xmlns:a16="http://schemas.microsoft.com/office/drawing/2014/main" id="{23EBEE58-BF8F-00FB-3486-AF6AF14AFEA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66FD4CD-96F3-019C-5264-48AF63E28DB8}"/>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256205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273-49F2-3939-7337-2B64B708DECB}"/>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B171067-AE87-CBAE-4C92-6D36490AC600}"/>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4" name="Footer Placeholder 3">
            <a:extLst>
              <a:ext uri="{FF2B5EF4-FFF2-40B4-BE49-F238E27FC236}">
                <a16:creationId xmlns:a16="http://schemas.microsoft.com/office/drawing/2014/main" id="{EF92F07C-040F-78FA-E3A5-0F20AC4CB61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461AE37-BAE5-7B1F-2C59-55EB226496EA}"/>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1527567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C8FFA-1B4E-C2F8-0A06-DD08B469838A}"/>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3" name="Footer Placeholder 2">
            <a:extLst>
              <a:ext uri="{FF2B5EF4-FFF2-40B4-BE49-F238E27FC236}">
                <a16:creationId xmlns:a16="http://schemas.microsoft.com/office/drawing/2014/main" id="{F1371C80-D131-9F66-B041-9758272A3EB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7A62F29-C087-3CD4-CD57-655BB17BE978}"/>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98809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4FC1-A752-E603-8730-367AEAE52BEA}"/>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D6FBFB-CF4C-8373-55DD-46480B190602}"/>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A6212-038C-43EB-6234-67A3838AF3C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7E228-9643-B7BA-79D1-5CBDCC94AE85}"/>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6" name="Footer Placeholder 5">
            <a:extLst>
              <a:ext uri="{FF2B5EF4-FFF2-40B4-BE49-F238E27FC236}">
                <a16:creationId xmlns:a16="http://schemas.microsoft.com/office/drawing/2014/main" id="{FBB4B543-9752-10C0-E4AE-49A4F08E2A4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6C752-16D7-9090-2A64-5DA8895CD26C}"/>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4161410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6346-2D07-73D3-7235-C27309EB1B1F}"/>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517E85-5F1C-AB87-27D4-38B392DABDEA}"/>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54BACD-8CA7-301C-319D-EA9D2FCA2FCE}"/>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2614B-EE38-5CEC-5D2D-7263E07D5935}"/>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6" name="Footer Placeholder 5">
            <a:extLst>
              <a:ext uri="{FF2B5EF4-FFF2-40B4-BE49-F238E27FC236}">
                <a16:creationId xmlns:a16="http://schemas.microsoft.com/office/drawing/2014/main" id="{0E3DBF03-98A9-092A-A890-8CA6539203A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72264EC-25C3-F009-F85C-DBFFA8FFC1FC}"/>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2949542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1744-D05C-9DF6-06F1-C90E76E07C2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7D9B0C-C189-FB3E-744B-667358DD8F0A}"/>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BC14-6D09-3751-0E4F-0D540C8F5ED8}"/>
              </a:ext>
            </a:extLst>
          </p:cNvPr>
          <p:cNvSpPr>
            <a:spLocks noGrp="1"/>
          </p:cNvSpPr>
          <p:nvPr>
            <p:ph type="dt" sz="half" idx="10"/>
          </p:nvPr>
        </p:nvSpPr>
        <p:spPr>
          <a:xfrm>
            <a:off x="628650" y="4767263"/>
            <a:ext cx="2057400" cy="274637"/>
          </a:xfrm>
          <a:prstGeom prst="rect">
            <a:avLst/>
          </a:prstGeom>
        </p:spPr>
        <p:txBody>
          <a:bodyPr/>
          <a:lstStyle/>
          <a:p>
            <a:fld id="{2A0F15AC-5937-5C47-BBF4-3F18782289B1}" type="datetimeFigureOut">
              <a:rPr lang="en-US" smtClean="0"/>
              <a:t>5/24/2023</a:t>
            </a:fld>
            <a:endParaRPr lang="en-US"/>
          </a:p>
        </p:txBody>
      </p:sp>
      <p:sp>
        <p:nvSpPr>
          <p:cNvPr id="5" name="Footer Placeholder 4">
            <a:extLst>
              <a:ext uri="{FF2B5EF4-FFF2-40B4-BE49-F238E27FC236}">
                <a16:creationId xmlns:a16="http://schemas.microsoft.com/office/drawing/2014/main" id="{2859510F-20E7-7FF7-1262-EA582469E57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37A3FE-F19C-8673-62C7-D1714A938142}"/>
              </a:ext>
            </a:extLst>
          </p:cNvPr>
          <p:cNvSpPr>
            <a:spLocks noGrp="1"/>
          </p:cNvSpPr>
          <p:nvPr>
            <p:ph type="sldNum" sz="quarter" idx="12"/>
          </p:nvPr>
        </p:nvSpPr>
        <p:spPr>
          <a:xfrm>
            <a:off x="6457950" y="4767263"/>
            <a:ext cx="2057400" cy="274637"/>
          </a:xfrm>
          <a:prstGeom prst="rect">
            <a:avLst/>
          </a:prstGeom>
        </p:spPr>
        <p:txBody>
          <a:bodyPr/>
          <a:lstStyle/>
          <a:p>
            <a:fld id="{DABCE896-5864-764B-A771-BAD66EAAFBA5}" type="slidenum">
              <a:rPr lang="en-US" smtClean="0"/>
              <a:t>‹#›</a:t>
            </a:fld>
            <a:endParaRPr lang="en-US"/>
          </a:p>
        </p:txBody>
      </p:sp>
    </p:spTree>
    <p:extLst>
      <p:ext uri="{BB962C8B-B14F-4D97-AF65-F5344CB8AC3E}">
        <p14:creationId xmlns:p14="http://schemas.microsoft.com/office/powerpoint/2010/main" val="3456010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6FF1FF-0DDE-06B4-EFFB-0B0D3F7E8601}"/>
              </a:ext>
            </a:extLst>
          </p:cNvPr>
          <p:cNvSpPr>
            <a:spLocks noGrp="1"/>
          </p:cNvSpPr>
          <p:nvPr>
            <p:ph type="ctrTitle"/>
          </p:nvPr>
        </p:nvSpPr>
        <p:spPr>
          <a:xfrm>
            <a:off x="1143000" y="1504950"/>
            <a:ext cx="6858000" cy="1790700"/>
          </a:xfrm>
        </p:spPr>
        <p:txBody>
          <a:bodyPr/>
          <a:lstStyle>
            <a:lvl1pPr algn="ctr">
              <a:defRPr/>
            </a:lvl1pPr>
          </a:lstStyle>
          <a:p>
            <a:r>
              <a:rPr lang="en-US" sz="4400" dirty="0">
                <a:latin typeface="Myriad Pro Cond" panose="020B0503030403020204" pitchFamily="34" charset="0"/>
              </a:rPr>
              <a:t>Transportation Systems Management and Operations (TSMO): </a:t>
            </a:r>
            <a:br>
              <a:rPr lang="en-US" sz="4400" dirty="0">
                <a:latin typeface="Myriad Pro Cond" panose="020B0503030403020204" pitchFamily="34" charset="0"/>
              </a:rPr>
            </a:br>
            <a:r>
              <a:rPr lang="en-US" sz="4400" dirty="0">
                <a:latin typeface="Myriad Pro Cond" panose="020B0503030403020204" pitchFamily="34" charset="0"/>
              </a:rPr>
              <a:t>Getting More from Our Existing System</a:t>
            </a:r>
            <a:endParaRPr lang="en-US" sz="4400" dirty="0"/>
          </a:p>
        </p:txBody>
      </p:sp>
    </p:spTree>
    <p:extLst>
      <p:ext uri="{BB962C8B-B14F-4D97-AF65-F5344CB8AC3E}">
        <p14:creationId xmlns:p14="http://schemas.microsoft.com/office/powerpoint/2010/main" val="1643746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A75D-34F4-BC13-A12A-66DF8DD91B9C}"/>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A82CD-7747-4AD1-4E55-68D9085D0040}"/>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52345C-61AB-96D2-1F3E-3B0AF412DD99}"/>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FF797A30-EA1F-B1A9-73C1-57973580F4D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B679DB-8B5D-828E-5027-71F264C92102}"/>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147821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heads with bullete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C0F8CF-6F57-C946-A59F-4A05430CF607}"/>
              </a:ext>
            </a:extLst>
          </p:cNvPr>
          <p:cNvSpPr>
            <a:spLocks noGrp="1"/>
          </p:cNvSpPr>
          <p:nvPr>
            <p:ph type="body" idx="1"/>
          </p:nvPr>
        </p:nvSpPr>
        <p:spPr>
          <a:xfrm>
            <a:off x="629842" y="904875"/>
            <a:ext cx="3868340" cy="617934"/>
          </a:xfrm>
          <a:prstGeom prst="rect">
            <a:avLst/>
          </a:prstGeom>
        </p:spPr>
        <p:txBody>
          <a:bodyPr anchor="b">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1D0B42-3A8B-084D-8878-34F6BFD10E95}"/>
              </a:ext>
            </a:extLst>
          </p:cNvPr>
          <p:cNvSpPr>
            <a:spLocks noGrp="1"/>
          </p:cNvSpPr>
          <p:nvPr>
            <p:ph sz="half" idx="2"/>
          </p:nvPr>
        </p:nvSpPr>
        <p:spPr>
          <a:xfrm>
            <a:off x="629842" y="1522809"/>
            <a:ext cx="3868340" cy="2763441"/>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8B47204C-DADA-1A4E-A482-9E6F9228FD35}"/>
              </a:ext>
            </a:extLst>
          </p:cNvPr>
          <p:cNvSpPr>
            <a:spLocks noGrp="1"/>
          </p:cNvSpPr>
          <p:nvPr>
            <p:ph type="body" sz="quarter" idx="3"/>
          </p:nvPr>
        </p:nvSpPr>
        <p:spPr>
          <a:xfrm>
            <a:off x="4629150" y="904875"/>
            <a:ext cx="3887391" cy="617934"/>
          </a:xfrm>
          <a:prstGeom prst="rect">
            <a:avLst/>
          </a:prstGeom>
        </p:spPr>
        <p:txBody>
          <a:bodyPr anchor="b">
            <a:normAutofit/>
          </a:bodyPr>
          <a:lstStyle>
            <a:lvl1pPr marL="0" indent="0">
              <a:buNone/>
              <a:defRPr sz="1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F02724-B6BB-D147-AF48-B0A7D2919919}"/>
              </a:ext>
            </a:extLst>
          </p:cNvPr>
          <p:cNvSpPr>
            <a:spLocks noGrp="1"/>
          </p:cNvSpPr>
          <p:nvPr>
            <p:ph sz="quarter" idx="4"/>
          </p:nvPr>
        </p:nvSpPr>
        <p:spPr>
          <a:xfrm>
            <a:off x="4629150" y="1522809"/>
            <a:ext cx="3887391" cy="2763441"/>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14CEDAD0-91D5-C142-9F1E-4A2168DB080B}"/>
              </a:ext>
            </a:extLst>
          </p:cNvPr>
          <p:cNvSpPr>
            <a:spLocks noGrp="1"/>
          </p:cNvSpPr>
          <p:nvPr>
            <p:ph type="sldNum" sz="quarter" idx="12"/>
          </p:nvPr>
        </p:nvSpPr>
        <p:spPr/>
        <p:txBody>
          <a:bodyPr/>
          <a:lstStyle/>
          <a:p>
            <a:fld id="{286453F3-C87C-0F41-A2D0-916125A90D4E}" type="slidenum">
              <a:rPr lang="en-US" smtClean="0"/>
              <a:t>‹#›</a:t>
            </a:fld>
            <a:endParaRPr lang="en-US"/>
          </a:p>
        </p:txBody>
      </p:sp>
      <p:sp>
        <p:nvSpPr>
          <p:cNvPr id="10" name="Title 1">
            <a:extLst>
              <a:ext uri="{FF2B5EF4-FFF2-40B4-BE49-F238E27FC236}">
                <a16:creationId xmlns:a16="http://schemas.microsoft.com/office/drawing/2014/main" id="{B5320244-D487-1E4E-AF8A-F13A06985145}"/>
              </a:ext>
            </a:extLst>
          </p:cNvPr>
          <p:cNvSpPr>
            <a:spLocks noGrp="1"/>
          </p:cNvSpPr>
          <p:nvPr>
            <p:ph type="title"/>
          </p:nvPr>
        </p:nvSpPr>
        <p:spPr>
          <a:xfrm>
            <a:off x="304800" y="209550"/>
            <a:ext cx="8515350" cy="269494"/>
          </a:xfrm>
          <a:prstGeom prst="rect">
            <a:avLst/>
          </a:prstGeom>
        </p:spPr>
        <p:txBody>
          <a:bodyPr/>
          <a:lstStyle/>
          <a:p>
            <a:endParaRPr lang="en-US" dirty="0"/>
          </a:p>
        </p:txBody>
      </p:sp>
    </p:spTree>
    <p:extLst>
      <p:ext uri="{BB962C8B-B14F-4D97-AF65-F5344CB8AC3E}">
        <p14:creationId xmlns:p14="http://schemas.microsoft.com/office/powerpoint/2010/main" val="3620239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E7A3-0C98-2EC9-A672-7ECF607D50D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64DE49-362D-EF10-6990-9C3EAF4C66CA}"/>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25EE0-F251-2995-929C-2202EABF3EEB}"/>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6C15F41A-33BE-B2A9-BBFF-B463579A326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153600-C058-9584-F2D7-90115CBDA9FA}"/>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4158068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6FC-886C-AFDF-8153-BCD33EAFA429}"/>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AB661B-B0D8-1EAA-36C0-F10AAE240260}"/>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C1273-2120-583A-F762-73001EBC0C47}"/>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00939A63-EC8B-87DE-9F38-17EF1FEDA74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ED952-E848-4EAF-3F55-5EC58E27CE95}"/>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423408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7E8B-61FF-A812-EDA7-AA315627676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6E14E22-313C-9F37-508B-23FA705F87E5}"/>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D86828-AC80-97A8-7D9B-CCC126F8DBDF}"/>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B60715-5E9D-7E19-BE49-4D4275A42B9F}"/>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6" name="Footer Placeholder 5">
            <a:extLst>
              <a:ext uri="{FF2B5EF4-FFF2-40B4-BE49-F238E27FC236}">
                <a16:creationId xmlns:a16="http://schemas.microsoft.com/office/drawing/2014/main" id="{FBEB6067-E6BC-FF6C-C3E1-8AE29C6AF83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B2E083-995C-93CC-A17E-16808E4A122B}"/>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619586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B097-0733-91AA-F5CB-76E070B3D76D}"/>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1EDD559-B9E9-DD0B-5742-848F90F062FD}"/>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F2EF1-A1C0-F0BC-B711-9B1DDCE66DA8}"/>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86E4B-647D-5092-5BBE-D78BFB51DB5E}"/>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214DB-E8BA-2408-9DBD-C4E31F18AE49}"/>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B31661-0E85-C98C-A41A-C9C461CFE68C}"/>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8" name="Footer Placeholder 7">
            <a:extLst>
              <a:ext uri="{FF2B5EF4-FFF2-40B4-BE49-F238E27FC236}">
                <a16:creationId xmlns:a16="http://schemas.microsoft.com/office/drawing/2014/main" id="{811F7FF4-2CF8-416F-0A32-1D5EF9A4807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A3F75BE-243A-CA7A-3A79-1289022D651E}"/>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647446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44E9-8C19-7FD6-463A-489694BCC9B0}"/>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519753A-D0AD-526E-E381-964D88578E1E}"/>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4" name="Footer Placeholder 3">
            <a:extLst>
              <a:ext uri="{FF2B5EF4-FFF2-40B4-BE49-F238E27FC236}">
                <a16:creationId xmlns:a16="http://schemas.microsoft.com/office/drawing/2014/main" id="{F8248BB6-3643-977D-00F6-DA0AA41D474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AADF825-3752-D63D-8BD4-86400D4C593F}"/>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2058588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EC0D0-9AB9-D621-FCC5-421A9C971631}"/>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3" name="Footer Placeholder 2">
            <a:extLst>
              <a:ext uri="{FF2B5EF4-FFF2-40B4-BE49-F238E27FC236}">
                <a16:creationId xmlns:a16="http://schemas.microsoft.com/office/drawing/2014/main" id="{F7038F98-14C0-53D4-2DF8-8ED874C34D6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4268FC-9257-39F1-0186-734510CBADEC}"/>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2121772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8D54-74E0-AF82-681F-64FDA359E18D}"/>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573A18-3C4C-0F1E-7AC8-51D0BB934C12}"/>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D1DB7-ED07-145F-DE18-3BFB7CB91DF5}"/>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E51BD-FC4C-5B52-0CE1-9458C1C79B32}"/>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6" name="Footer Placeholder 5">
            <a:extLst>
              <a:ext uri="{FF2B5EF4-FFF2-40B4-BE49-F238E27FC236}">
                <a16:creationId xmlns:a16="http://schemas.microsoft.com/office/drawing/2014/main" id="{35B34CDC-9C2E-1295-5759-3C11EC63CBE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06588F-A1D2-6CBC-9D03-B8BA768E6BA3}"/>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2460070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7737-AF11-7ACC-B132-08673F2CFBB1}"/>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7675C-85A2-CC8C-3A1A-7CDCC5E3C726}"/>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49A66-785B-79A7-D71B-05E27FD8C8E0}"/>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FD63F-8CAB-BBAD-4250-51684611FF38}"/>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6" name="Footer Placeholder 5">
            <a:extLst>
              <a:ext uri="{FF2B5EF4-FFF2-40B4-BE49-F238E27FC236}">
                <a16:creationId xmlns:a16="http://schemas.microsoft.com/office/drawing/2014/main" id="{0855BCD6-D8D5-CF25-7412-1BFD255C9D1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8034DD-22F9-194F-E9F7-D20630C2F0BB}"/>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040767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7C48-8FEA-3220-7A9D-87A10467CEA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144699-4141-47AC-B317-260C4E36CC02}"/>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C7BF7-D89C-D801-24C0-D99BAF43C6B5}"/>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B0160998-70DE-4825-85CA-7CB7EE9D9E0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7B0DE8-2131-1997-0F79-8E8E4CAFD0FB}"/>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905538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DFBC66-7A36-9763-0895-FFB5B5290813}"/>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C21E6-38C5-3019-260D-CD799B448AA7}"/>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7EF4A-C68C-53EF-D115-1922CCC4EFE3}"/>
              </a:ext>
            </a:extLst>
          </p:cNvPr>
          <p:cNvSpPr>
            <a:spLocks noGrp="1"/>
          </p:cNvSpPr>
          <p:nvPr>
            <p:ph type="dt" sz="half" idx="10"/>
          </p:nvPr>
        </p:nvSpPr>
        <p:spPr>
          <a:xfrm>
            <a:off x="628650" y="4767263"/>
            <a:ext cx="2057400" cy="274637"/>
          </a:xfrm>
          <a:prstGeom prst="rect">
            <a:avLst/>
          </a:prstGeom>
        </p:spPr>
        <p:txBody>
          <a:bodyPr/>
          <a:lstStyle/>
          <a:p>
            <a:fld id="{2608FA3A-0D0C-8449-8548-3F13CB7DEB36}" type="datetimeFigureOut">
              <a:rPr lang="en-US" smtClean="0"/>
              <a:t>5/24/2023</a:t>
            </a:fld>
            <a:endParaRPr lang="en-US"/>
          </a:p>
        </p:txBody>
      </p:sp>
      <p:sp>
        <p:nvSpPr>
          <p:cNvPr id="5" name="Footer Placeholder 4">
            <a:extLst>
              <a:ext uri="{FF2B5EF4-FFF2-40B4-BE49-F238E27FC236}">
                <a16:creationId xmlns:a16="http://schemas.microsoft.com/office/drawing/2014/main" id="{42F96901-6F6E-F1C2-0FF8-987EDEF0F57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19B847-0D39-29B9-E781-98DB8754DEA6}"/>
              </a:ext>
            </a:extLst>
          </p:cNvPr>
          <p:cNvSpPr>
            <a:spLocks noGrp="1"/>
          </p:cNvSpPr>
          <p:nvPr>
            <p:ph type="sldNum" sz="quarter" idx="12"/>
          </p:nvPr>
        </p:nvSpPr>
        <p:spPr>
          <a:xfrm>
            <a:off x="6457950" y="4767263"/>
            <a:ext cx="2057400" cy="274637"/>
          </a:xfrm>
          <a:prstGeom prst="rect">
            <a:avLst/>
          </a:prstGeom>
        </p:spPr>
        <p:txBody>
          <a:bodyPr/>
          <a:lstStyle/>
          <a:p>
            <a:fld id="{C480E606-7F3A-0C47-B602-617F5CB0508F}" type="slidenum">
              <a:rPr lang="en-US" smtClean="0"/>
              <a:t>‹#›</a:t>
            </a:fld>
            <a:endParaRPr lang="en-US"/>
          </a:p>
        </p:txBody>
      </p:sp>
    </p:spTree>
    <p:extLst>
      <p:ext uri="{BB962C8B-B14F-4D97-AF65-F5344CB8AC3E}">
        <p14:creationId xmlns:p14="http://schemas.microsoft.com/office/powerpoint/2010/main" val="30337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image on righ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EC6318-E48A-E64E-98A8-01080C1AE82C}"/>
              </a:ext>
            </a:extLst>
          </p:cNvPr>
          <p:cNvSpPr>
            <a:spLocks noGrp="1"/>
          </p:cNvSpPr>
          <p:nvPr>
            <p:ph type="body" sz="half" idx="2"/>
          </p:nvPr>
        </p:nvSpPr>
        <p:spPr>
          <a:xfrm>
            <a:off x="742950" y="685800"/>
            <a:ext cx="2949178" cy="3395404"/>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702F6E9B-0AD6-384E-BD46-01FA845F4D52}"/>
              </a:ext>
            </a:extLst>
          </p:cNvPr>
          <p:cNvSpPr>
            <a:spLocks noGrp="1"/>
          </p:cNvSpPr>
          <p:nvPr>
            <p:ph type="sldNum" sz="quarter" idx="12"/>
          </p:nvPr>
        </p:nvSpPr>
        <p:spPr/>
        <p:txBody>
          <a:bodyPr/>
          <a:lstStyle/>
          <a:p>
            <a:fld id="{286453F3-C87C-0F41-A2D0-916125A90D4E}" type="slidenum">
              <a:rPr lang="en-US" smtClean="0"/>
              <a:t>‹#›</a:t>
            </a:fld>
            <a:endParaRPr lang="en-US"/>
          </a:p>
        </p:txBody>
      </p:sp>
      <p:sp>
        <p:nvSpPr>
          <p:cNvPr id="6" name="Title 1">
            <a:extLst>
              <a:ext uri="{FF2B5EF4-FFF2-40B4-BE49-F238E27FC236}">
                <a16:creationId xmlns:a16="http://schemas.microsoft.com/office/drawing/2014/main" id="{193C2463-FA87-784A-8772-8B6B742EA394}"/>
              </a:ext>
            </a:extLst>
          </p:cNvPr>
          <p:cNvSpPr>
            <a:spLocks noGrp="1"/>
          </p:cNvSpPr>
          <p:nvPr>
            <p:ph type="title" hasCustomPrompt="1"/>
          </p:nvPr>
        </p:nvSpPr>
        <p:spPr>
          <a:xfrm>
            <a:off x="400050" y="130557"/>
            <a:ext cx="8115300" cy="269494"/>
          </a:xfrm>
          <a:prstGeom prst="rect">
            <a:avLst/>
          </a:prstGeo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735D7C4D-4410-A94E-99B9-F84B147DEAE4}"/>
              </a:ext>
            </a:extLst>
          </p:cNvPr>
          <p:cNvSpPr>
            <a:spLocks noGrp="1"/>
          </p:cNvSpPr>
          <p:nvPr>
            <p:ph idx="1"/>
          </p:nvPr>
        </p:nvSpPr>
        <p:spPr>
          <a:xfrm>
            <a:off x="3771900" y="683419"/>
            <a:ext cx="4743450" cy="3431382"/>
          </a:xfrm>
          <a:prstGeom prst="rect">
            <a:avLst/>
          </a:prstGeo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6211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bullet text on righ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73AF-0A82-D24E-B3E1-3C0DAD49EDCA}"/>
              </a:ext>
            </a:extLst>
          </p:cNvPr>
          <p:cNvSpPr>
            <a:spLocks noGrp="1"/>
          </p:cNvSpPr>
          <p:nvPr>
            <p:ph type="body" sz="half" idx="2"/>
          </p:nvPr>
        </p:nvSpPr>
        <p:spPr>
          <a:xfrm>
            <a:off x="628650" y="742950"/>
            <a:ext cx="2949178" cy="2858691"/>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ED8F64F8-FA5A-A44B-B450-8011639C489E}"/>
              </a:ext>
            </a:extLst>
          </p:cNvPr>
          <p:cNvSpPr>
            <a:spLocks noGrp="1"/>
          </p:cNvSpPr>
          <p:nvPr>
            <p:ph type="sldNum" sz="quarter" idx="12"/>
          </p:nvPr>
        </p:nvSpPr>
        <p:spPr/>
        <p:txBody>
          <a:bodyPr/>
          <a:lstStyle/>
          <a:p>
            <a:fld id="{286453F3-C87C-0F41-A2D0-916125A90D4E}" type="slidenum">
              <a:rPr lang="en-US" smtClean="0"/>
              <a:t>‹#›</a:t>
            </a:fld>
            <a:endParaRPr lang="en-US"/>
          </a:p>
        </p:txBody>
      </p:sp>
      <p:sp>
        <p:nvSpPr>
          <p:cNvPr id="9" name="Content Placeholder 5">
            <a:extLst>
              <a:ext uri="{FF2B5EF4-FFF2-40B4-BE49-F238E27FC236}">
                <a16:creationId xmlns:a16="http://schemas.microsoft.com/office/drawing/2014/main" id="{2648B92A-254D-FE42-80A6-C0B3ACDC96AB}"/>
              </a:ext>
            </a:extLst>
          </p:cNvPr>
          <p:cNvSpPr>
            <a:spLocks noGrp="1"/>
          </p:cNvSpPr>
          <p:nvPr>
            <p:ph sz="quarter" idx="4"/>
          </p:nvPr>
        </p:nvSpPr>
        <p:spPr>
          <a:xfrm>
            <a:off x="4057650" y="742950"/>
            <a:ext cx="4400550" cy="2763441"/>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0DC2B009-97AD-4642-A964-33937E8CF31C}"/>
              </a:ext>
            </a:extLst>
          </p:cNvPr>
          <p:cNvSpPr>
            <a:spLocks noGrp="1"/>
          </p:cNvSpPr>
          <p:nvPr>
            <p:ph type="title" hasCustomPrompt="1"/>
          </p:nvPr>
        </p:nvSpPr>
        <p:spPr>
          <a:xfrm>
            <a:off x="400050" y="130557"/>
            <a:ext cx="8115300" cy="269494"/>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446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0124-A076-754C-B089-0DB57EBDEA62}"/>
              </a:ext>
            </a:extLst>
          </p:cNvPr>
          <p:cNvSpPr>
            <a:spLocks noGrp="1"/>
          </p:cNvSpPr>
          <p:nvPr>
            <p:ph type="title" hasCustomPrompt="1"/>
          </p:nvPr>
        </p:nvSpPr>
        <p:spPr>
          <a:xfrm>
            <a:off x="381000" y="209550"/>
            <a:ext cx="8515350" cy="269494"/>
          </a:xfrm>
          <a:prstGeom prst="rect">
            <a:avLst/>
          </a:prstGeo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C6E495BC-C76E-D24B-9AF2-479DBA6C53AB}"/>
              </a:ext>
            </a:extLst>
          </p:cNvPr>
          <p:cNvSpPr>
            <a:spLocks noGrp="1"/>
          </p:cNvSpPr>
          <p:nvPr>
            <p:ph type="sldNum" sz="quarter" idx="10"/>
          </p:nvPr>
        </p:nvSpPr>
        <p:spPr/>
        <p:txBody>
          <a:bodyPr/>
          <a:lstStyle/>
          <a:p>
            <a:fld id="{286453F3-C87C-0F41-A2D0-916125A90D4E}" type="slidenum">
              <a:rPr lang="en-US" smtClean="0"/>
              <a:t>‹#›</a:t>
            </a:fld>
            <a:endParaRPr lang="en-US" dirty="0"/>
          </a:p>
        </p:txBody>
      </p:sp>
    </p:spTree>
    <p:extLst>
      <p:ext uri="{BB962C8B-B14F-4D97-AF65-F5344CB8AC3E}">
        <p14:creationId xmlns:p14="http://schemas.microsoft.com/office/powerpoint/2010/main" val="13167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48A9-AB4F-1D41-4C9D-CB0B7EA63585}"/>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0B3274-C894-3BCB-92D7-440E30E0313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7AA74A-0E2D-B208-8E50-00EA531EAAB1}"/>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C4A763E8-06BB-EB48-70C4-018762F2D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009BB-5511-41BB-3122-520B67395F8B}"/>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414636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F7D9-F625-6B48-24EC-DD65F0956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B355-7DE2-61D3-8DA5-B83761C4F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577C7-09D3-03FE-D3ED-9C9D253E204E}"/>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66AD54F0-563E-7DDD-DEC4-35A7302D0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A530B-32F0-14D5-7055-9A2422899920}"/>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292219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32B7-C9F9-5F1B-9ADC-34FDA338A969}"/>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675708-A309-D011-794B-3A18DD2A73F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8C0D3-E2CD-24EF-8E44-D58C27BC5CD8}"/>
              </a:ext>
            </a:extLst>
          </p:cNvPr>
          <p:cNvSpPr>
            <a:spLocks noGrp="1"/>
          </p:cNvSpPr>
          <p:nvPr>
            <p:ph type="dt" sz="half" idx="10"/>
          </p:nvPr>
        </p:nvSpPr>
        <p:spPr/>
        <p:txBody>
          <a:body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4BA98C6C-EDFB-A12E-8166-394C3BFB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6C2D5-9E17-7429-975C-F0014E430200}"/>
              </a:ext>
            </a:extLst>
          </p:cNvPr>
          <p:cNvSpPr>
            <a:spLocks noGrp="1"/>
          </p:cNvSpPr>
          <p:nvPr>
            <p:ph type="sldNum" sz="quarter" idx="12"/>
          </p:nvPr>
        </p:nvSpPr>
        <p:spPr/>
        <p:txBody>
          <a:bodyPr/>
          <a:lstStyle/>
          <a:p>
            <a:fld id="{93BF6E0E-34F7-AD4A-B7E0-3AC0DED6D250}" type="slidenum">
              <a:rPr lang="en-US" smtClean="0"/>
              <a:t>‹#›</a:t>
            </a:fld>
            <a:endParaRPr lang="en-US"/>
          </a:p>
        </p:txBody>
      </p:sp>
    </p:spTree>
    <p:extLst>
      <p:ext uri="{BB962C8B-B14F-4D97-AF65-F5344CB8AC3E}">
        <p14:creationId xmlns:p14="http://schemas.microsoft.com/office/powerpoint/2010/main" val="315984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C14C0A-31BD-6344-8400-3A0EA8643755}"/>
              </a:ext>
            </a:extLst>
          </p:cNvPr>
          <p:cNvSpPr/>
          <p:nvPr userDrawn="1"/>
        </p:nvSpPr>
        <p:spPr>
          <a:xfrm>
            <a:off x="0" y="0"/>
            <a:ext cx="9144000" cy="5905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a:extLst>
              <a:ext uri="{FF2B5EF4-FFF2-40B4-BE49-F238E27FC236}">
                <a16:creationId xmlns:a16="http://schemas.microsoft.com/office/drawing/2014/main" id="{02B30414-A469-044F-AAA6-D34224C1839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86453F3-C87C-0F41-A2D0-916125A90D4E}" type="slidenum">
              <a:rPr lang="en-US" smtClean="0"/>
              <a:t>‹#›</a:t>
            </a:fld>
            <a:endParaRPr lang="en-US" dirty="0"/>
          </a:p>
        </p:txBody>
      </p:sp>
      <p:sp>
        <p:nvSpPr>
          <p:cNvPr id="8" name="Rectangle 7">
            <a:extLst>
              <a:ext uri="{FF2B5EF4-FFF2-40B4-BE49-F238E27FC236}">
                <a16:creationId xmlns:a16="http://schemas.microsoft.com/office/drawing/2014/main" id="{00D0E2C3-BFA0-30F8-E3BE-1B9EC6B1232A}"/>
              </a:ext>
            </a:extLst>
          </p:cNvPr>
          <p:cNvSpPr/>
          <p:nvPr userDrawn="1"/>
        </p:nvSpPr>
        <p:spPr>
          <a:xfrm>
            <a:off x="0" y="4248150"/>
            <a:ext cx="9144000" cy="8953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F00304CC-0449-444F-C54D-B523F8924A9A}"/>
              </a:ext>
            </a:extLst>
          </p:cNvPr>
          <p:cNvPicPr>
            <a:picLocks noChangeAspect="1"/>
          </p:cNvPicPr>
          <p:nvPr userDrawn="1"/>
        </p:nvPicPr>
        <p:blipFill>
          <a:blip r:embed="rId8"/>
          <a:stretch>
            <a:fillRect/>
          </a:stretch>
        </p:blipFill>
        <p:spPr>
          <a:xfrm>
            <a:off x="363032" y="4324350"/>
            <a:ext cx="1541968" cy="689670"/>
          </a:xfrm>
          <a:prstGeom prst="rect">
            <a:avLst/>
          </a:prstGeom>
        </p:spPr>
      </p:pic>
      <p:sp>
        <p:nvSpPr>
          <p:cNvPr id="3" name="Slide Number Placeholder 5">
            <a:extLst>
              <a:ext uri="{FF2B5EF4-FFF2-40B4-BE49-F238E27FC236}">
                <a16:creationId xmlns:a16="http://schemas.microsoft.com/office/drawing/2014/main" id="{B366BF78-A90D-8F76-791A-8875942ACF24}"/>
              </a:ext>
            </a:extLst>
          </p:cNvPr>
          <p:cNvSpPr txBox="1">
            <a:spLocks/>
          </p:cNvSpPr>
          <p:nvPr userDrawn="1"/>
        </p:nvSpPr>
        <p:spPr>
          <a:xfrm>
            <a:off x="8743950" y="4868863"/>
            <a:ext cx="400050" cy="27463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93BF6E0E-34F7-AD4A-B7E0-3AC0DED6D250}" type="slidenum">
              <a:rPr lang="en-US" sz="1000" smtClean="0">
                <a:solidFill>
                  <a:schemeClr val="bg1"/>
                </a:solidFill>
              </a:rPr>
              <a:pPr algn="ctr"/>
              <a:t>‹#›</a:t>
            </a:fld>
            <a:endParaRPr lang="en-US" sz="1000" dirty="0">
              <a:solidFill>
                <a:schemeClr val="bg1"/>
              </a:solidFill>
            </a:endParaRPr>
          </a:p>
        </p:txBody>
      </p:sp>
    </p:spTree>
    <p:extLst>
      <p:ext uri="{BB962C8B-B14F-4D97-AF65-F5344CB8AC3E}">
        <p14:creationId xmlns:p14="http://schemas.microsoft.com/office/powerpoint/2010/main" val="33753256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8" r:id="rId4"/>
    <p:sldLayoutId id="2147483667" r:id="rId5"/>
    <p:sldLayoutId id="2147483676" r:id="rId6"/>
  </p:sldLayoutIdLst>
  <p:txStyles>
    <p:titleStyle>
      <a:lvl1pPr algn="l" defTabSz="685800" rtl="0" eaLnBrk="1" latinLnBrk="0" hangingPunct="1">
        <a:lnSpc>
          <a:spcPct val="90000"/>
        </a:lnSpc>
        <a:spcBef>
          <a:spcPct val="0"/>
        </a:spcBef>
        <a:buNone/>
        <a:defRPr sz="18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1" kern="1200">
          <a:solidFill>
            <a:srgbClr val="406DB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100" kern="1200">
          <a:solidFill>
            <a:schemeClr val="bg2">
              <a:lumMod val="50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81412-5A63-B4FF-6450-3E65146AD05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9BCB94-8A4A-EF67-C473-ECF12D1CBC5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42A86-26C1-3DEA-4ACE-F23E4D6A248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330F07-19FB-434C-B3CC-6F1337CA7CC7}" type="datetimeFigureOut">
              <a:rPr lang="en-US" smtClean="0"/>
              <a:t>5/24/2023</a:t>
            </a:fld>
            <a:endParaRPr lang="en-US"/>
          </a:p>
        </p:txBody>
      </p:sp>
      <p:sp>
        <p:nvSpPr>
          <p:cNvPr id="5" name="Footer Placeholder 4">
            <a:extLst>
              <a:ext uri="{FF2B5EF4-FFF2-40B4-BE49-F238E27FC236}">
                <a16:creationId xmlns:a16="http://schemas.microsoft.com/office/drawing/2014/main" id="{7CDDD0D0-FDC5-D807-FFEF-DE61E469020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686F6D-A1C6-FA63-E262-072CAA203AB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3BF6E0E-34F7-AD4A-B7E0-3AC0DED6D250}" type="slidenum">
              <a:rPr lang="en-US" smtClean="0"/>
              <a:t>‹#›</a:t>
            </a:fld>
            <a:endParaRPr lang="en-US"/>
          </a:p>
        </p:txBody>
      </p:sp>
    </p:spTree>
    <p:extLst>
      <p:ext uri="{BB962C8B-B14F-4D97-AF65-F5344CB8AC3E}">
        <p14:creationId xmlns:p14="http://schemas.microsoft.com/office/powerpoint/2010/main" val="38196131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5F9029-A8E3-B7FD-2441-47D27C07691F}"/>
              </a:ext>
            </a:extLst>
          </p:cNvPr>
          <p:cNvSpPr/>
          <p:nvPr userDrawn="1"/>
        </p:nvSpPr>
        <p:spPr>
          <a:xfrm>
            <a:off x="-27536" y="0"/>
            <a:ext cx="9171535" cy="514350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Title Placeholder 1">
            <a:extLst>
              <a:ext uri="{FF2B5EF4-FFF2-40B4-BE49-F238E27FC236}">
                <a16:creationId xmlns:a16="http://schemas.microsoft.com/office/drawing/2014/main" id="{13FFAE7D-ED8F-AA78-73A9-A469A2E24584}"/>
              </a:ext>
            </a:extLst>
          </p:cNvPr>
          <p:cNvSpPr>
            <a:spLocks noGrp="1"/>
          </p:cNvSpPr>
          <p:nvPr>
            <p:ph type="title"/>
          </p:nvPr>
        </p:nvSpPr>
        <p:spPr>
          <a:xfrm>
            <a:off x="304800" y="742950"/>
            <a:ext cx="8822551" cy="2133600"/>
          </a:xfrm>
          <a:prstGeom prst="rect">
            <a:avLst/>
          </a:prstGeom>
        </p:spPr>
        <p:txBody>
          <a:bodyPr vert="horz" lIns="91440" tIns="45720" rIns="91440" bIns="45720" rtlCol="0" anchor="ctr">
            <a:noAutofit/>
          </a:bodyPr>
          <a:lstStyle/>
          <a:p>
            <a:r>
              <a:rPr lang="en-US" b="1" dirty="0">
                <a:effectLst/>
                <a:latin typeface="Myriad Pro Cond" panose="020B0503030403020204" pitchFamily="34" charset="0"/>
              </a:rPr>
              <a:t>Transportation Systems Management </a:t>
            </a:r>
            <a:br>
              <a:rPr lang="en-US" b="1" dirty="0">
                <a:effectLst/>
                <a:latin typeface="Myriad Pro Cond" panose="020B0503030403020204" pitchFamily="34" charset="0"/>
              </a:rPr>
            </a:br>
            <a:r>
              <a:rPr lang="en-US" b="1" dirty="0">
                <a:effectLst/>
                <a:latin typeface="Myriad Pro Cond" panose="020B0503030403020204" pitchFamily="34" charset="0"/>
              </a:rPr>
              <a:t>and Operations (TSMO):</a:t>
            </a:r>
            <a:br>
              <a:rPr lang="en-US" b="1" dirty="0">
                <a:effectLst/>
                <a:latin typeface="Myriad Pro Cond" panose="020B0503030403020204" pitchFamily="34" charset="0"/>
              </a:rPr>
            </a:br>
            <a:r>
              <a:rPr lang="en-US" b="1" dirty="0">
                <a:effectLst/>
                <a:latin typeface="Myriad Pro Cond" panose="020B0503030403020204" pitchFamily="34" charset="0"/>
              </a:rPr>
              <a:t>Getting More from Our Existing System</a:t>
            </a:r>
            <a:endParaRPr lang="en-US" dirty="0"/>
          </a:p>
        </p:txBody>
      </p:sp>
      <p:pic>
        <p:nvPicPr>
          <p:cNvPr id="9" name="Picture 8">
            <a:extLst>
              <a:ext uri="{FF2B5EF4-FFF2-40B4-BE49-F238E27FC236}">
                <a16:creationId xmlns:a16="http://schemas.microsoft.com/office/drawing/2014/main" id="{5AB000AD-60FD-BDB1-E948-C977BD603E92}"/>
              </a:ext>
            </a:extLst>
          </p:cNvPr>
          <p:cNvPicPr>
            <a:picLocks noChangeAspect="1"/>
          </p:cNvPicPr>
          <p:nvPr userDrawn="1"/>
        </p:nvPicPr>
        <p:blipFill>
          <a:blip r:embed="rId13"/>
          <a:stretch>
            <a:fillRect/>
          </a:stretch>
        </p:blipFill>
        <p:spPr>
          <a:xfrm>
            <a:off x="184417" y="6093380"/>
            <a:ext cx="1541968" cy="689670"/>
          </a:xfrm>
          <a:prstGeom prst="rect">
            <a:avLst/>
          </a:prstGeom>
        </p:spPr>
      </p:pic>
    </p:spTree>
    <p:extLst>
      <p:ext uri="{BB962C8B-B14F-4D97-AF65-F5344CB8AC3E}">
        <p14:creationId xmlns:p14="http://schemas.microsoft.com/office/powerpoint/2010/main" val="34524443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34995F-BFDD-B52D-F18A-0710FDDFC7A1}"/>
              </a:ext>
            </a:extLst>
          </p:cNvPr>
          <p:cNvSpPr/>
          <p:nvPr userDrawn="1"/>
        </p:nvSpPr>
        <p:spPr>
          <a:xfrm>
            <a:off x="0" y="0"/>
            <a:ext cx="9144000" cy="5905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Title Placeholder 1">
            <a:extLst>
              <a:ext uri="{FF2B5EF4-FFF2-40B4-BE49-F238E27FC236}">
                <a16:creationId xmlns:a16="http://schemas.microsoft.com/office/drawing/2014/main" id="{ECB4C8DC-2C48-7A99-A9C0-C181D05C2457}"/>
              </a:ext>
            </a:extLst>
          </p:cNvPr>
          <p:cNvSpPr txBox="1">
            <a:spLocks/>
          </p:cNvSpPr>
          <p:nvPr userDrawn="1"/>
        </p:nvSpPr>
        <p:spPr>
          <a:xfrm>
            <a:off x="381000" y="209550"/>
            <a:ext cx="8515350" cy="2694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bg1"/>
                </a:solidFill>
                <a:latin typeface="Myriad Pro Cond" panose="020B0503030403020204" pitchFamily="34" charset="0"/>
              </a:rPr>
              <a:t>Disclaimer</a:t>
            </a:r>
            <a:endParaRPr lang="en-US" sz="1800" dirty="0">
              <a:solidFill>
                <a:schemeClr val="bg1"/>
              </a:solidFill>
            </a:endParaRPr>
          </a:p>
        </p:txBody>
      </p:sp>
      <p:sp>
        <p:nvSpPr>
          <p:cNvPr id="9" name="Rectangle 8">
            <a:extLst>
              <a:ext uri="{FF2B5EF4-FFF2-40B4-BE49-F238E27FC236}">
                <a16:creationId xmlns:a16="http://schemas.microsoft.com/office/drawing/2014/main" id="{D22663BD-3C40-AB3C-49DA-6EF316451E14}"/>
              </a:ext>
            </a:extLst>
          </p:cNvPr>
          <p:cNvSpPr/>
          <p:nvPr userDrawn="1"/>
        </p:nvSpPr>
        <p:spPr>
          <a:xfrm>
            <a:off x="0" y="4248150"/>
            <a:ext cx="9144000" cy="895350"/>
          </a:xfrm>
          <a:prstGeom prst="rect">
            <a:avLst/>
          </a:prstGeom>
          <a:solidFill>
            <a:srgbClr val="0F6B96"/>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rPr>
              <a:t>																								</a:t>
            </a:r>
          </a:p>
          <a:p>
            <a:pPr algn="ctr"/>
            <a:endParaRPr lang="en-US" sz="1050" dirty="0">
              <a:solidFill>
                <a:schemeClr val="bg1"/>
              </a:solidFill>
            </a:endParaRPr>
          </a:p>
          <a:p>
            <a:pPr algn="ctr"/>
            <a:endParaRPr lang="en-US" sz="1050" dirty="0">
              <a:solidFill>
                <a:schemeClr val="bg1"/>
              </a:solidFill>
            </a:endParaRPr>
          </a:p>
          <a:p>
            <a:pPr algn="ctr"/>
            <a:r>
              <a:rPr lang="en-US" sz="1050" dirty="0">
                <a:solidFill>
                  <a:schemeClr val="bg1"/>
                </a:solidFill>
              </a:rPr>
              <a:t>												</a:t>
            </a:r>
            <a:endParaRPr lang="en-US" sz="1013" dirty="0"/>
          </a:p>
        </p:txBody>
      </p:sp>
      <p:pic>
        <p:nvPicPr>
          <p:cNvPr id="10" name="Picture 9">
            <a:extLst>
              <a:ext uri="{FF2B5EF4-FFF2-40B4-BE49-F238E27FC236}">
                <a16:creationId xmlns:a16="http://schemas.microsoft.com/office/drawing/2014/main" id="{0BD4C813-ED24-7051-65BC-041FE6926C28}"/>
              </a:ext>
            </a:extLst>
          </p:cNvPr>
          <p:cNvPicPr>
            <a:picLocks noChangeAspect="1"/>
          </p:cNvPicPr>
          <p:nvPr userDrawn="1"/>
        </p:nvPicPr>
        <p:blipFill>
          <a:blip r:embed="rId13"/>
          <a:stretch>
            <a:fillRect/>
          </a:stretch>
        </p:blipFill>
        <p:spPr>
          <a:xfrm>
            <a:off x="152400" y="4340780"/>
            <a:ext cx="1541968" cy="689670"/>
          </a:xfrm>
          <a:prstGeom prst="rect">
            <a:avLst/>
          </a:prstGeom>
        </p:spPr>
      </p:pic>
      <p:sp>
        <p:nvSpPr>
          <p:cNvPr id="2" name="Slide Number Placeholder 5">
            <a:extLst>
              <a:ext uri="{FF2B5EF4-FFF2-40B4-BE49-F238E27FC236}">
                <a16:creationId xmlns:a16="http://schemas.microsoft.com/office/drawing/2014/main" id="{F06E87CE-AE91-51EE-0EC8-504E4C636C3F}"/>
              </a:ext>
            </a:extLst>
          </p:cNvPr>
          <p:cNvSpPr txBox="1">
            <a:spLocks/>
          </p:cNvSpPr>
          <p:nvPr userDrawn="1"/>
        </p:nvSpPr>
        <p:spPr>
          <a:xfrm>
            <a:off x="8896350" y="4933950"/>
            <a:ext cx="400050" cy="27463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93BF6E0E-34F7-AD4A-B7E0-3AC0DED6D250}"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31130757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hyperlink" Target="https://ops.fhwa.dot.gov/plan4ops/focus_areas/integrating/operations_strategies.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hyperlink" Target="https://ops.fhwa.dot.gov/plan4ops/focus_areas/integrating/operations_strategies.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hyperlink" Target="https://ops.fhwa.dot.gov/plan4ops/focus_areas/integrating/operations_strategies.htm" TargetMode="Externa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hyperlink" Target="https://ops.fhwa.dot.gov/plan4ops/focus_areas/integrating/operations_strategies.htm"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6ED1-C3FA-6442-E5D1-BF009A361352}"/>
              </a:ext>
            </a:extLst>
          </p:cNvPr>
          <p:cNvSpPr>
            <a:spLocks noGrp="1"/>
          </p:cNvSpPr>
          <p:nvPr>
            <p:ph type="ctrTitle"/>
          </p:nvPr>
        </p:nvSpPr>
        <p:spPr>
          <a:xfrm>
            <a:off x="1143000" y="1524000"/>
            <a:ext cx="6858000" cy="2095500"/>
          </a:xfrm>
        </p:spPr>
        <p:txBody>
          <a:bodyPr/>
          <a:lstStyle/>
          <a:p>
            <a:r>
              <a:rPr lang="en-US" sz="4400" dirty="0">
                <a:latin typeface="Myriad Pro Cond" panose="020B0503030403020204" pitchFamily="34" charset="0"/>
              </a:rPr>
              <a:t>Transportation Systems Management and Operations (TSMO): </a:t>
            </a:r>
            <a:br>
              <a:rPr lang="en-US" sz="4400" dirty="0">
                <a:latin typeface="Myriad Pro Cond" panose="020B0503030403020204" pitchFamily="34" charset="0"/>
              </a:rPr>
            </a:br>
            <a:r>
              <a:rPr lang="en-US" sz="4400" dirty="0">
                <a:latin typeface="Myriad Pro Cond" panose="020B0503030403020204" pitchFamily="34" charset="0"/>
              </a:rPr>
              <a:t>Getting More from Our Existing System</a:t>
            </a:r>
            <a:endParaRPr lang="en-US" sz="4400" dirty="0"/>
          </a:p>
        </p:txBody>
      </p:sp>
    </p:spTree>
    <p:extLst>
      <p:ext uri="{BB962C8B-B14F-4D97-AF65-F5344CB8AC3E}">
        <p14:creationId xmlns:p14="http://schemas.microsoft.com/office/powerpoint/2010/main" val="168815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639FAE-FD84-5EA1-1228-838C36CB64D9}"/>
              </a:ext>
              <a:ext uri="{C183D7F6-B498-43B3-948B-1728B52AA6E4}">
                <adec:decorative xmlns:adec="http://schemas.microsoft.com/office/drawing/2017/decorative" val="1"/>
              </a:ext>
            </a:extLst>
          </p:cNvPr>
          <p:cNvSpPr/>
          <p:nvPr/>
        </p:nvSpPr>
        <p:spPr>
          <a:xfrm>
            <a:off x="152400" y="4324350"/>
            <a:ext cx="2057400" cy="819150"/>
          </a:xfrm>
          <a:prstGeom prst="rect">
            <a:avLst/>
          </a:prstGeom>
          <a:solidFill>
            <a:srgbClr val="0F6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7">
            <a:extLst>
              <a:ext uri="{FF2B5EF4-FFF2-40B4-BE49-F238E27FC236}">
                <a16:creationId xmlns:a16="http://schemas.microsoft.com/office/drawing/2014/main" id="{706F814B-714F-F7CA-9076-BF10F09663D0}"/>
              </a:ext>
            </a:extLst>
          </p:cNvPr>
          <p:cNvSpPr txBox="1">
            <a:spLocks noGrp="1"/>
          </p:cNvSpPr>
          <p:nvPr>
            <p:ph type="title" idx="4294967295"/>
          </p:nvPr>
        </p:nvSpPr>
        <p:spPr>
          <a:xfrm>
            <a:off x="381000" y="209550"/>
            <a:ext cx="8610600" cy="2694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lang="en-US" sz="1850" b="1" kern="1200" smtClean="0">
                <a:solidFill>
                  <a:schemeClr val="bg1"/>
                </a:solidFill>
                <a:effectLst/>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750" b="1" i="0" u="none" strike="noStrike" kern="1200" cap="none" spc="0" normalizeH="0" baseline="0" noProof="0" dirty="0">
                <a:ln>
                  <a:noFill/>
                </a:ln>
                <a:solidFill>
                  <a:schemeClr val="bg1"/>
                </a:solidFill>
                <a:effectLst/>
                <a:uLnTx/>
                <a:uFillTx/>
                <a:latin typeface="Myriad Pro Cond" panose="020B0503030403020204" pitchFamily="34" charset="0"/>
                <a:ea typeface="+mj-ea"/>
                <a:cs typeface="+mj-cs"/>
              </a:rPr>
              <a:t>Disclaimer</a:t>
            </a:r>
            <a:endParaRPr kumimoji="0" lang="en-US" sz="1750" b="1" i="0" u="none" strike="noStrike" kern="1200" cap="none" spc="0" normalizeH="0" baseline="0" noProof="0" dirty="0">
              <a:ln>
                <a:noFill/>
              </a:ln>
              <a:solidFill>
                <a:schemeClr val="bg1"/>
              </a:solidFill>
              <a:effectLst/>
              <a:uLnTx/>
              <a:uFillTx/>
              <a:latin typeface="+mn-lt"/>
              <a:ea typeface="+mj-ea"/>
              <a:cs typeface="+mj-cs"/>
            </a:endParaRPr>
          </a:p>
        </p:txBody>
      </p:sp>
      <p:sp>
        <p:nvSpPr>
          <p:cNvPr id="7" name="TextBox 6">
            <a:extLst>
              <a:ext uri="{FF2B5EF4-FFF2-40B4-BE49-F238E27FC236}">
                <a16:creationId xmlns:a16="http://schemas.microsoft.com/office/drawing/2014/main" id="{86B68F80-913E-463E-C62E-E00EE5B86052}"/>
              </a:ext>
            </a:extLst>
          </p:cNvPr>
          <p:cNvSpPr txBox="1"/>
          <p:nvPr/>
        </p:nvSpPr>
        <p:spPr>
          <a:xfrm>
            <a:off x="1181100" y="1097399"/>
            <a:ext cx="6781800" cy="1169551"/>
          </a:xfrm>
          <a:prstGeom prst="rect">
            <a:avLst/>
          </a:prstGeom>
          <a:noFill/>
        </p:spPr>
        <p:txBody>
          <a:bodyPr wrap="square" rtlCol="0">
            <a:spAutoFit/>
          </a:bodyPr>
          <a:lstStyle/>
          <a:p>
            <a:r>
              <a:rPr lang="en-US" sz="1400" b="0" dirty="0">
                <a:solidFill>
                  <a:schemeClr val="tx1"/>
                </a:solidFill>
                <a:latin typeface="+mj-lt"/>
              </a:rPr>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a:t>
            </a:r>
            <a:endParaRPr lang="en-US" sz="1400" dirty="0"/>
          </a:p>
        </p:txBody>
      </p:sp>
      <p:pic>
        <p:nvPicPr>
          <p:cNvPr id="6" name="Picture 5" descr="U.S. DOT FHWA Logo">
            <a:extLst>
              <a:ext uri="{FF2B5EF4-FFF2-40B4-BE49-F238E27FC236}">
                <a16:creationId xmlns:a16="http://schemas.microsoft.com/office/drawing/2014/main" id="{C38DCCDA-6F3C-1541-ADC3-9CDEEE4F88C2}"/>
              </a:ext>
            </a:extLst>
          </p:cNvPr>
          <p:cNvPicPr>
            <a:picLocks noChangeAspect="1"/>
          </p:cNvPicPr>
          <p:nvPr/>
        </p:nvPicPr>
        <p:blipFill>
          <a:blip r:embed="rId2"/>
          <a:stretch>
            <a:fillRect/>
          </a:stretch>
        </p:blipFill>
        <p:spPr>
          <a:xfrm>
            <a:off x="363032" y="4324350"/>
            <a:ext cx="1541968" cy="689670"/>
          </a:xfrm>
          <a:prstGeom prst="rect">
            <a:avLst/>
          </a:prstGeom>
        </p:spPr>
      </p:pic>
    </p:spTree>
    <p:extLst>
      <p:ext uri="{BB962C8B-B14F-4D97-AF65-F5344CB8AC3E}">
        <p14:creationId xmlns:p14="http://schemas.microsoft.com/office/powerpoint/2010/main" val="207183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49BE25-73CB-7A3B-D30E-713520E4563E}"/>
              </a:ext>
              <a:ext uri="{C183D7F6-B498-43B3-948B-1728B52AA6E4}">
                <adec:decorative xmlns:adec="http://schemas.microsoft.com/office/drawing/2017/decorative" val="1"/>
              </a:ext>
            </a:extLst>
          </p:cNvPr>
          <p:cNvSpPr/>
          <p:nvPr/>
        </p:nvSpPr>
        <p:spPr>
          <a:xfrm>
            <a:off x="457200" y="1428750"/>
            <a:ext cx="8229600" cy="2514600"/>
          </a:xfrm>
          <a:prstGeom prst="rect">
            <a:avLst/>
          </a:prstGeom>
          <a:solidFill>
            <a:srgbClr val="FAC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a:xfrm>
            <a:off x="381000" y="209550"/>
            <a:ext cx="8610600" cy="269494"/>
          </a:xfrm>
        </p:spPr>
        <p:txBody>
          <a:bodyPr/>
          <a:lstStyle/>
          <a:p>
            <a:r>
              <a:rPr lang="en-US" sz="1750" dirty="0">
                <a:latin typeface="Myriad Pro Cond" panose="020B0503030403020204" pitchFamily="34" charset="0"/>
              </a:rPr>
              <a:t>1/4 - Transportation Systems Management and Operations (TSMO): Getting More from Our Existing System</a:t>
            </a:r>
            <a:endParaRPr lang="en-US" sz="1750" dirty="0"/>
          </a:p>
        </p:txBody>
      </p:sp>
      <p:sp>
        <p:nvSpPr>
          <p:cNvPr id="4" name="TextBox 3">
            <a:extLst>
              <a:ext uri="{FF2B5EF4-FFF2-40B4-BE49-F238E27FC236}">
                <a16:creationId xmlns:a16="http://schemas.microsoft.com/office/drawing/2014/main" id="{6E9CE1B3-776F-23E0-C994-AB3F4670096E}"/>
              </a:ext>
            </a:extLst>
          </p:cNvPr>
          <p:cNvSpPr txBox="1"/>
          <p:nvPr/>
        </p:nvSpPr>
        <p:spPr>
          <a:xfrm>
            <a:off x="381000" y="742950"/>
            <a:ext cx="7620000" cy="523220"/>
          </a:xfrm>
          <a:prstGeom prst="rect">
            <a:avLst/>
          </a:prstGeom>
          <a:noFill/>
        </p:spPr>
        <p:txBody>
          <a:bodyPr wrap="square" rtlCol="0">
            <a:spAutoFit/>
          </a:bodyPr>
          <a:lstStyle/>
          <a:p>
            <a:r>
              <a:rPr lang="en-US" sz="2800" b="1" dirty="0"/>
              <a:t>Expanding Travel Choices to Move More People</a:t>
            </a:r>
            <a:endParaRPr lang="en-US" sz="2800" dirty="0"/>
          </a:p>
        </p:txBody>
      </p:sp>
      <p:sp>
        <p:nvSpPr>
          <p:cNvPr id="2" name="Rectangle 1">
            <a:extLst>
              <a:ext uri="{FF2B5EF4-FFF2-40B4-BE49-F238E27FC236}">
                <a16:creationId xmlns:a16="http://schemas.microsoft.com/office/drawing/2014/main" id="{B73F9078-8E81-2722-8909-704E50B62F0C}"/>
              </a:ext>
              <a:ext uri="{C183D7F6-B498-43B3-948B-1728B52AA6E4}">
                <adec:decorative xmlns:adec="http://schemas.microsoft.com/office/drawing/2017/decorative" val="1"/>
              </a:ext>
            </a:extLst>
          </p:cNvPr>
          <p:cNvSpPr/>
          <p:nvPr/>
        </p:nvSpPr>
        <p:spPr>
          <a:xfrm>
            <a:off x="685800" y="1809750"/>
            <a:ext cx="3505200" cy="1752600"/>
          </a:xfrm>
          <a:prstGeom prst="rect">
            <a:avLst/>
          </a:prstGeom>
          <a:solidFill>
            <a:srgbClr val="0F6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D86606-5273-5467-FE1E-EDDFECAE1BC4}"/>
              </a:ext>
            </a:extLst>
          </p:cNvPr>
          <p:cNvSpPr txBox="1"/>
          <p:nvPr/>
        </p:nvSpPr>
        <p:spPr>
          <a:xfrm>
            <a:off x="762000" y="1962150"/>
            <a:ext cx="2362200" cy="1439240"/>
          </a:xfrm>
          <a:prstGeom prst="rect">
            <a:avLst/>
          </a:prstGeom>
          <a:noFill/>
        </p:spPr>
        <p:txBody>
          <a:bodyPr wrap="square" rtlCol="0">
            <a:spAutoFit/>
          </a:bodyPr>
          <a:lstStyle/>
          <a:p>
            <a:pPr>
              <a:lnSpc>
                <a:spcPts val="2100"/>
              </a:lnSpc>
            </a:pPr>
            <a:r>
              <a:rPr lang="en-US" sz="2000" b="1" dirty="0">
                <a:solidFill>
                  <a:schemeClr val="bg1"/>
                </a:solidFill>
              </a:rPr>
              <a:t>49% of </a:t>
            </a:r>
            <a:br>
              <a:rPr lang="en-US" sz="2000" b="1" dirty="0">
                <a:solidFill>
                  <a:schemeClr val="bg1"/>
                </a:solidFill>
              </a:rPr>
            </a:br>
            <a:r>
              <a:rPr lang="en-US" sz="2000" b="1" dirty="0">
                <a:solidFill>
                  <a:schemeClr val="bg1"/>
                </a:solidFill>
              </a:rPr>
              <a:t>shared mobility </a:t>
            </a:r>
            <a:br>
              <a:rPr lang="en-US" sz="2000" b="1" dirty="0">
                <a:solidFill>
                  <a:schemeClr val="bg1"/>
                </a:solidFill>
              </a:rPr>
            </a:br>
            <a:r>
              <a:rPr lang="en-US" sz="2000" b="1" dirty="0">
                <a:solidFill>
                  <a:schemeClr val="bg1"/>
                </a:solidFill>
              </a:rPr>
              <a:t>trips replaced </a:t>
            </a:r>
            <a:br>
              <a:rPr lang="en-US" sz="2000" b="1" dirty="0">
                <a:solidFill>
                  <a:schemeClr val="bg1"/>
                </a:solidFill>
              </a:rPr>
            </a:br>
            <a:r>
              <a:rPr lang="en-US" sz="2000" b="1" dirty="0">
                <a:solidFill>
                  <a:schemeClr val="bg1"/>
                </a:solidFill>
              </a:rPr>
              <a:t>single-occupant vehicles.</a:t>
            </a:r>
            <a:r>
              <a:rPr lang="en-US" sz="1600" baseline="30000" dirty="0">
                <a:solidFill>
                  <a:schemeClr val="bg1"/>
                </a:solidFill>
              </a:rPr>
              <a:t>1</a:t>
            </a:r>
            <a:r>
              <a:rPr lang="en-US" sz="2000" b="1" baseline="30000" dirty="0">
                <a:solidFill>
                  <a:schemeClr val="bg1"/>
                </a:solidFill>
              </a:rPr>
              <a:t> </a:t>
            </a:r>
            <a:endParaRPr lang="en-US" sz="2000" dirty="0">
              <a:solidFill>
                <a:schemeClr val="bg1"/>
              </a:solidFill>
            </a:endParaRPr>
          </a:p>
        </p:txBody>
      </p:sp>
      <p:pic>
        <p:nvPicPr>
          <p:cNvPr id="11" name="Picture 10" descr="Passenger vehicle icon">
            <a:extLst>
              <a:ext uri="{FF2B5EF4-FFF2-40B4-BE49-F238E27FC236}">
                <a16:creationId xmlns:a16="http://schemas.microsoft.com/office/drawing/2014/main" id="{DC9A3CE9-F873-09A0-0A2F-542053D2DBA4}"/>
              </a:ext>
            </a:extLst>
          </p:cNvPr>
          <p:cNvPicPr>
            <a:picLocks noChangeAspect="1"/>
          </p:cNvPicPr>
          <p:nvPr/>
        </p:nvPicPr>
        <p:blipFill>
          <a:blip r:embed="rId2"/>
          <a:stretch>
            <a:fillRect/>
          </a:stretch>
        </p:blipFill>
        <p:spPr>
          <a:xfrm>
            <a:off x="2667000" y="2266950"/>
            <a:ext cx="1295400" cy="947382"/>
          </a:xfrm>
          <a:prstGeom prst="rect">
            <a:avLst/>
          </a:prstGeom>
        </p:spPr>
      </p:pic>
      <p:sp>
        <p:nvSpPr>
          <p:cNvPr id="10" name="Right Arrow 9">
            <a:extLst>
              <a:ext uri="{FF2B5EF4-FFF2-40B4-BE49-F238E27FC236}">
                <a16:creationId xmlns:a16="http://schemas.microsoft.com/office/drawing/2014/main" id="{8C9F096F-DC97-1B55-C1A4-68EABCD8C03B}"/>
              </a:ext>
              <a:ext uri="{C183D7F6-B498-43B3-948B-1728B52AA6E4}">
                <adec:decorative xmlns:adec="http://schemas.microsoft.com/office/drawing/2017/decorative" val="1"/>
              </a:ext>
            </a:extLst>
          </p:cNvPr>
          <p:cNvSpPr/>
          <p:nvPr/>
        </p:nvSpPr>
        <p:spPr>
          <a:xfrm>
            <a:off x="4495800" y="1428750"/>
            <a:ext cx="4132006" cy="2514600"/>
          </a:xfrm>
          <a:prstGeom prst="rightArrow">
            <a:avLst/>
          </a:prstGeom>
          <a:solidFill>
            <a:srgbClr val="0F6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23F3E7A-A231-E180-09E2-08BCD8323373}"/>
              </a:ext>
            </a:extLst>
          </p:cNvPr>
          <p:cNvSpPr txBox="1"/>
          <p:nvPr/>
        </p:nvSpPr>
        <p:spPr>
          <a:xfrm>
            <a:off x="4648200" y="2114550"/>
            <a:ext cx="2971800" cy="1169936"/>
          </a:xfrm>
          <a:prstGeom prst="rect">
            <a:avLst/>
          </a:prstGeom>
          <a:noFill/>
        </p:spPr>
        <p:txBody>
          <a:bodyPr wrap="square" rtlCol="0">
            <a:spAutoFit/>
          </a:bodyPr>
          <a:lstStyle/>
          <a:p>
            <a:pPr>
              <a:lnSpc>
                <a:spcPts val="2100"/>
              </a:lnSpc>
            </a:pPr>
            <a:r>
              <a:rPr lang="en-US" sz="2000" b="1" dirty="0">
                <a:solidFill>
                  <a:schemeClr val="bg1"/>
                </a:solidFill>
              </a:rPr>
              <a:t>Managed lanes and </a:t>
            </a:r>
            <a:br>
              <a:rPr lang="en-US" sz="2000" b="1" dirty="0">
                <a:solidFill>
                  <a:schemeClr val="bg1"/>
                </a:solidFill>
              </a:rPr>
            </a:br>
            <a:r>
              <a:rPr lang="en-US" sz="2000" b="1" dirty="0">
                <a:solidFill>
                  <a:schemeClr val="bg1"/>
                </a:solidFill>
              </a:rPr>
              <a:t>express bus services </a:t>
            </a:r>
            <a:br>
              <a:rPr lang="en-US" sz="2000" b="1" dirty="0">
                <a:solidFill>
                  <a:schemeClr val="bg1"/>
                </a:solidFill>
              </a:rPr>
            </a:br>
            <a:r>
              <a:rPr lang="en-US" sz="2000" b="1" dirty="0">
                <a:solidFill>
                  <a:schemeClr val="bg1"/>
                </a:solidFill>
              </a:rPr>
              <a:t>moved up to </a:t>
            </a:r>
            <a:br>
              <a:rPr lang="en-US" sz="2000" b="1" dirty="0">
                <a:solidFill>
                  <a:schemeClr val="bg1"/>
                </a:solidFill>
              </a:rPr>
            </a:br>
            <a:r>
              <a:rPr lang="en-US" sz="2000" b="1" dirty="0">
                <a:solidFill>
                  <a:schemeClr val="bg1"/>
                </a:solidFill>
              </a:rPr>
              <a:t>48% more people.</a:t>
            </a:r>
            <a:r>
              <a:rPr lang="en-US" sz="1600" baseline="30000" dirty="0">
                <a:solidFill>
                  <a:schemeClr val="bg1"/>
                </a:solidFill>
              </a:rPr>
              <a:t>2</a:t>
            </a:r>
            <a:endParaRPr lang="en-US" sz="1600" dirty="0">
              <a:solidFill>
                <a:schemeClr val="bg1"/>
              </a:solidFill>
            </a:endParaRPr>
          </a:p>
        </p:txBody>
      </p:sp>
      <p:pic>
        <p:nvPicPr>
          <p:cNvPr id="14" name="Picture 13" descr="Passenger bus icon">
            <a:extLst>
              <a:ext uri="{FF2B5EF4-FFF2-40B4-BE49-F238E27FC236}">
                <a16:creationId xmlns:a16="http://schemas.microsoft.com/office/drawing/2014/main" id="{4E3E371F-95D2-9274-F456-076C80462F5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162800" y="2190750"/>
            <a:ext cx="914400" cy="914400"/>
          </a:xfrm>
          <a:prstGeom prst="rect">
            <a:avLst/>
          </a:prstGeom>
        </p:spPr>
      </p:pic>
      <p:sp>
        <p:nvSpPr>
          <p:cNvPr id="5" name="Rectangle 4">
            <a:extLst>
              <a:ext uri="{FF2B5EF4-FFF2-40B4-BE49-F238E27FC236}">
                <a16:creationId xmlns:a16="http://schemas.microsoft.com/office/drawing/2014/main" id="{B69DF70A-8C1F-6AD0-1951-ADA844468B55}"/>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4">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95137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C8A0BFF-2438-8E71-342E-0A8B4017A5F9}"/>
              </a:ext>
              <a:ext uri="{C183D7F6-B498-43B3-948B-1728B52AA6E4}">
                <adec:decorative xmlns:adec="http://schemas.microsoft.com/office/drawing/2017/decorative" val="1"/>
              </a:ext>
            </a:extLst>
          </p:cNvPr>
          <p:cNvSpPr/>
          <p:nvPr/>
        </p:nvSpPr>
        <p:spPr>
          <a:xfrm>
            <a:off x="0" y="590550"/>
            <a:ext cx="9149255" cy="3657600"/>
          </a:xfrm>
          <a:prstGeom prst="rect">
            <a:avLst/>
          </a:prstGeom>
          <a:solidFill>
            <a:srgbClr val="5B9A7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p:txBody>
          <a:bodyPr/>
          <a:lstStyle/>
          <a:p>
            <a:r>
              <a:rPr lang="en-US" sz="1750" dirty="0">
                <a:latin typeface="Myriad Pro Cond" panose="020B0503030403020204" pitchFamily="34" charset="0"/>
              </a:rPr>
              <a:t>2/4 - Transportation Systems Management and Operations (TSMO): Getting More from Our Existing System</a:t>
            </a:r>
            <a:endParaRPr lang="en-US" sz="1750" dirty="0"/>
          </a:p>
        </p:txBody>
      </p:sp>
      <p:sp>
        <p:nvSpPr>
          <p:cNvPr id="4" name="TextBox 3">
            <a:extLst>
              <a:ext uri="{FF2B5EF4-FFF2-40B4-BE49-F238E27FC236}">
                <a16:creationId xmlns:a16="http://schemas.microsoft.com/office/drawing/2014/main" id="{69FD8EAC-D3AD-63B6-D118-D0A7A32F5D11}"/>
              </a:ext>
            </a:extLst>
          </p:cNvPr>
          <p:cNvSpPr txBox="1"/>
          <p:nvPr/>
        </p:nvSpPr>
        <p:spPr>
          <a:xfrm>
            <a:off x="381000" y="814685"/>
            <a:ext cx="8534400" cy="477054"/>
          </a:xfrm>
          <a:prstGeom prst="rect">
            <a:avLst/>
          </a:prstGeom>
          <a:noFill/>
        </p:spPr>
        <p:txBody>
          <a:bodyPr wrap="square" rtlCol="0">
            <a:spAutoFit/>
          </a:bodyPr>
          <a:lstStyle/>
          <a:p>
            <a:r>
              <a:rPr lang="en-US" sz="2500" b="1" dirty="0"/>
              <a:t>Keeping Lanes Open Increases the Value of Investments</a:t>
            </a:r>
            <a:endParaRPr lang="en-US" sz="2500" dirty="0"/>
          </a:p>
        </p:txBody>
      </p:sp>
      <p:pic>
        <p:nvPicPr>
          <p:cNvPr id="5" name="Picture 4" descr="Piggy bank with a dollar sign">
            <a:extLst>
              <a:ext uri="{FF2B5EF4-FFF2-40B4-BE49-F238E27FC236}">
                <a16:creationId xmlns:a16="http://schemas.microsoft.com/office/drawing/2014/main" id="{F6BCDBC6-58D8-3747-28A4-8C39AAB64D9A}"/>
              </a:ext>
            </a:extLst>
          </p:cNvPr>
          <p:cNvPicPr>
            <a:picLocks noChangeAspect="1"/>
          </p:cNvPicPr>
          <p:nvPr/>
        </p:nvPicPr>
        <p:blipFill>
          <a:blip r:embed="rId2"/>
          <a:stretch>
            <a:fillRect/>
          </a:stretch>
        </p:blipFill>
        <p:spPr>
          <a:xfrm>
            <a:off x="7848600" y="742950"/>
            <a:ext cx="914400" cy="595902"/>
          </a:xfrm>
          <a:prstGeom prst="rect">
            <a:avLst/>
          </a:prstGeom>
        </p:spPr>
      </p:pic>
      <p:sp>
        <p:nvSpPr>
          <p:cNvPr id="16" name="TextBox 15">
            <a:extLst>
              <a:ext uri="{FF2B5EF4-FFF2-40B4-BE49-F238E27FC236}">
                <a16:creationId xmlns:a16="http://schemas.microsoft.com/office/drawing/2014/main" id="{A849DF15-F5C7-CC32-3971-874511C81D3A}"/>
              </a:ext>
            </a:extLst>
          </p:cNvPr>
          <p:cNvSpPr txBox="1"/>
          <p:nvPr/>
        </p:nvSpPr>
        <p:spPr>
          <a:xfrm>
            <a:off x="381000" y="1633850"/>
            <a:ext cx="2209800" cy="631327"/>
          </a:xfrm>
          <a:prstGeom prst="rect">
            <a:avLst/>
          </a:prstGeom>
          <a:noFill/>
        </p:spPr>
        <p:txBody>
          <a:bodyPr wrap="square" rtlCol="0">
            <a:spAutoFit/>
          </a:bodyPr>
          <a:lstStyle/>
          <a:p>
            <a:pPr algn="ctr">
              <a:lnSpc>
                <a:spcPts val="2100"/>
              </a:lnSpc>
            </a:pPr>
            <a:r>
              <a:rPr lang="en-US" sz="2000" b="1" dirty="0"/>
              <a:t>Freeway </a:t>
            </a:r>
            <a:br>
              <a:rPr lang="en-US" sz="2000" b="1" dirty="0"/>
            </a:br>
            <a:r>
              <a:rPr lang="en-US" sz="2000" b="1" dirty="0"/>
              <a:t>Courtesy Patrol</a:t>
            </a:r>
            <a:r>
              <a:rPr lang="en-US" sz="2000" baseline="30000" dirty="0"/>
              <a:t>3</a:t>
            </a:r>
            <a:endParaRPr lang="en-US" sz="2000" dirty="0"/>
          </a:p>
        </p:txBody>
      </p:sp>
      <p:pic>
        <p:nvPicPr>
          <p:cNvPr id="25" name="Picture 24" descr="Roadway work truck with forward-pointing arrow">
            <a:extLst>
              <a:ext uri="{FF2B5EF4-FFF2-40B4-BE49-F238E27FC236}">
                <a16:creationId xmlns:a16="http://schemas.microsoft.com/office/drawing/2014/main" id="{B3C7A4BE-F0D4-34FC-20C5-4D631F01A903}"/>
              </a:ext>
            </a:extLst>
          </p:cNvPr>
          <p:cNvPicPr>
            <a:picLocks noChangeAspect="1"/>
          </p:cNvPicPr>
          <p:nvPr/>
        </p:nvPicPr>
        <p:blipFill>
          <a:blip r:embed="rId3"/>
          <a:stretch>
            <a:fillRect/>
          </a:stretch>
        </p:blipFill>
        <p:spPr>
          <a:xfrm>
            <a:off x="504825" y="1885950"/>
            <a:ext cx="2171700" cy="1447800"/>
          </a:xfrm>
          <a:prstGeom prst="rect">
            <a:avLst/>
          </a:prstGeom>
        </p:spPr>
      </p:pic>
      <p:sp>
        <p:nvSpPr>
          <p:cNvPr id="20" name="TextBox 19">
            <a:extLst>
              <a:ext uri="{FF2B5EF4-FFF2-40B4-BE49-F238E27FC236}">
                <a16:creationId xmlns:a16="http://schemas.microsoft.com/office/drawing/2014/main" id="{81CED1C7-0D68-B142-E313-7A6D857BD821}"/>
              </a:ext>
            </a:extLst>
          </p:cNvPr>
          <p:cNvSpPr txBox="1"/>
          <p:nvPr/>
        </p:nvSpPr>
        <p:spPr>
          <a:xfrm>
            <a:off x="838200" y="3317870"/>
            <a:ext cx="1295400" cy="854080"/>
          </a:xfrm>
          <a:prstGeom prst="rect">
            <a:avLst/>
          </a:prstGeom>
          <a:noFill/>
        </p:spPr>
        <p:txBody>
          <a:bodyPr wrap="square" rtlCol="0">
            <a:spAutoFit/>
          </a:bodyPr>
          <a:lstStyle/>
          <a:p>
            <a:pPr algn="ctr"/>
            <a:r>
              <a:rPr lang="en-US" sz="3600" b="1" dirty="0"/>
              <a:t>15:1</a:t>
            </a:r>
            <a:endParaRPr lang="en-US" sz="3600" dirty="0"/>
          </a:p>
          <a:p>
            <a:pPr algn="ctr"/>
            <a:endParaRPr lang="en-US" dirty="0"/>
          </a:p>
        </p:txBody>
      </p:sp>
      <p:sp>
        <p:nvSpPr>
          <p:cNvPr id="17" name="TextBox 16">
            <a:extLst>
              <a:ext uri="{FF2B5EF4-FFF2-40B4-BE49-F238E27FC236}">
                <a16:creationId xmlns:a16="http://schemas.microsoft.com/office/drawing/2014/main" id="{97B36F5C-15DE-78C2-1634-4F1FD69969CB}"/>
              </a:ext>
            </a:extLst>
          </p:cNvPr>
          <p:cNvSpPr txBox="1"/>
          <p:nvPr/>
        </p:nvSpPr>
        <p:spPr>
          <a:xfrm>
            <a:off x="3733800" y="1633850"/>
            <a:ext cx="1600200" cy="631327"/>
          </a:xfrm>
          <a:prstGeom prst="rect">
            <a:avLst/>
          </a:prstGeom>
          <a:noFill/>
        </p:spPr>
        <p:txBody>
          <a:bodyPr wrap="square" rtlCol="0">
            <a:spAutoFit/>
          </a:bodyPr>
          <a:lstStyle/>
          <a:p>
            <a:pPr algn="ctr">
              <a:lnSpc>
                <a:spcPts val="2100"/>
              </a:lnSpc>
            </a:pPr>
            <a:r>
              <a:rPr lang="en-US" sz="2000" b="1" dirty="0"/>
              <a:t>Smart </a:t>
            </a:r>
            <a:br>
              <a:rPr lang="en-US" sz="2000" b="1" dirty="0"/>
            </a:br>
            <a:r>
              <a:rPr lang="en-US" sz="2000" b="1" dirty="0"/>
              <a:t>Work Zones</a:t>
            </a:r>
            <a:r>
              <a:rPr lang="en-US" sz="2000" baseline="30000" dirty="0"/>
              <a:t>4</a:t>
            </a:r>
            <a:endParaRPr lang="en-US" sz="2000" dirty="0"/>
          </a:p>
        </p:txBody>
      </p:sp>
      <p:pic>
        <p:nvPicPr>
          <p:cNvPr id="24" name="Picture 23" descr="Work hat or helmet">
            <a:extLst>
              <a:ext uri="{FF2B5EF4-FFF2-40B4-BE49-F238E27FC236}">
                <a16:creationId xmlns:a16="http://schemas.microsoft.com/office/drawing/2014/main" id="{6EBE3A7B-844F-DB95-5097-F038CD11CF25}"/>
              </a:ext>
            </a:extLst>
          </p:cNvPr>
          <p:cNvPicPr>
            <a:picLocks noChangeAspect="1"/>
          </p:cNvPicPr>
          <p:nvPr/>
        </p:nvPicPr>
        <p:blipFill>
          <a:blip r:embed="rId4"/>
          <a:stretch>
            <a:fillRect/>
          </a:stretch>
        </p:blipFill>
        <p:spPr>
          <a:xfrm>
            <a:off x="3657600" y="2151370"/>
            <a:ext cx="1752600" cy="1382332"/>
          </a:xfrm>
          <a:prstGeom prst="rect">
            <a:avLst/>
          </a:prstGeom>
        </p:spPr>
      </p:pic>
      <p:sp>
        <p:nvSpPr>
          <p:cNvPr id="22" name="TextBox 21">
            <a:extLst>
              <a:ext uri="{FF2B5EF4-FFF2-40B4-BE49-F238E27FC236}">
                <a16:creationId xmlns:a16="http://schemas.microsoft.com/office/drawing/2014/main" id="{337096BA-CFC4-A6F3-5769-F2470B7AC7EB}"/>
              </a:ext>
            </a:extLst>
          </p:cNvPr>
          <p:cNvSpPr txBox="1"/>
          <p:nvPr/>
        </p:nvSpPr>
        <p:spPr>
          <a:xfrm>
            <a:off x="3886200" y="3317870"/>
            <a:ext cx="1295400" cy="854080"/>
          </a:xfrm>
          <a:prstGeom prst="rect">
            <a:avLst/>
          </a:prstGeom>
          <a:noFill/>
        </p:spPr>
        <p:txBody>
          <a:bodyPr wrap="square" rtlCol="0">
            <a:spAutoFit/>
          </a:bodyPr>
          <a:lstStyle/>
          <a:p>
            <a:pPr algn="ctr"/>
            <a:r>
              <a:rPr lang="en-US" sz="3600" b="1" dirty="0"/>
              <a:t>10:1</a:t>
            </a:r>
            <a:endParaRPr lang="en-US" sz="3600" dirty="0"/>
          </a:p>
          <a:p>
            <a:pPr algn="ctr"/>
            <a:endParaRPr lang="en-US" dirty="0"/>
          </a:p>
        </p:txBody>
      </p:sp>
      <p:sp>
        <p:nvSpPr>
          <p:cNvPr id="19" name="TextBox 18">
            <a:extLst>
              <a:ext uri="{FF2B5EF4-FFF2-40B4-BE49-F238E27FC236}">
                <a16:creationId xmlns:a16="http://schemas.microsoft.com/office/drawing/2014/main" id="{7061C406-E491-0C43-F4F0-5E8325E82897}"/>
              </a:ext>
            </a:extLst>
          </p:cNvPr>
          <p:cNvSpPr txBox="1"/>
          <p:nvPr/>
        </p:nvSpPr>
        <p:spPr>
          <a:xfrm>
            <a:off x="6057900" y="1633850"/>
            <a:ext cx="2705100" cy="631327"/>
          </a:xfrm>
          <a:prstGeom prst="rect">
            <a:avLst/>
          </a:prstGeom>
          <a:noFill/>
        </p:spPr>
        <p:txBody>
          <a:bodyPr wrap="square" rtlCol="0">
            <a:spAutoFit/>
          </a:bodyPr>
          <a:lstStyle/>
          <a:p>
            <a:pPr algn="ctr">
              <a:lnSpc>
                <a:spcPts val="2100"/>
              </a:lnSpc>
            </a:pPr>
            <a:r>
              <a:rPr lang="en-US" sz="2000" b="1" dirty="0"/>
              <a:t>Traffic Incident Management Systems</a:t>
            </a:r>
            <a:r>
              <a:rPr lang="en-US" sz="2000" baseline="30000" dirty="0"/>
              <a:t>5</a:t>
            </a:r>
            <a:endParaRPr lang="en-US" sz="2000" dirty="0"/>
          </a:p>
        </p:txBody>
      </p:sp>
      <p:pic>
        <p:nvPicPr>
          <p:cNvPr id="15" name="Picture 14" descr="Vehicle collision icon">
            <a:extLst>
              <a:ext uri="{FF2B5EF4-FFF2-40B4-BE49-F238E27FC236}">
                <a16:creationId xmlns:a16="http://schemas.microsoft.com/office/drawing/2014/main" id="{AADB26F1-B34B-E4E6-8A62-D29A6EE8B46C}"/>
              </a:ext>
            </a:extLst>
          </p:cNvPr>
          <p:cNvPicPr>
            <a:picLocks noChangeAspect="1"/>
          </p:cNvPicPr>
          <p:nvPr/>
        </p:nvPicPr>
        <p:blipFill>
          <a:blip r:embed="rId5"/>
          <a:stretch>
            <a:fillRect/>
          </a:stretch>
        </p:blipFill>
        <p:spPr>
          <a:xfrm>
            <a:off x="6305550" y="1862450"/>
            <a:ext cx="2209800" cy="1776100"/>
          </a:xfrm>
          <a:prstGeom prst="rect">
            <a:avLst/>
          </a:prstGeom>
        </p:spPr>
      </p:pic>
      <p:sp>
        <p:nvSpPr>
          <p:cNvPr id="23" name="TextBox 22">
            <a:extLst>
              <a:ext uri="{FF2B5EF4-FFF2-40B4-BE49-F238E27FC236}">
                <a16:creationId xmlns:a16="http://schemas.microsoft.com/office/drawing/2014/main" id="{369C0B9A-7424-5D34-D58D-7B11A436E1F6}"/>
              </a:ext>
            </a:extLst>
          </p:cNvPr>
          <p:cNvSpPr txBox="1"/>
          <p:nvPr/>
        </p:nvSpPr>
        <p:spPr>
          <a:xfrm>
            <a:off x="6762750" y="3317870"/>
            <a:ext cx="1295400" cy="854080"/>
          </a:xfrm>
          <a:prstGeom prst="rect">
            <a:avLst/>
          </a:prstGeom>
          <a:noFill/>
        </p:spPr>
        <p:txBody>
          <a:bodyPr wrap="square" rtlCol="0">
            <a:spAutoFit/>
          </a:bodyPr>
          <a:lstStyle/>
          <a:p>
            <a:pPr algn="ctr"/>
            <a:r>
              <a:rPr lang="en-US" sz="3600" b="1" dirty="0"/>
              <a:t>8:1</a:t>
            </a:r>
            <a:endParaRPr lang="en-US" sz="3600" dirty="0"/>
          </a:p>
          <a:p>
            <a:pPr algn="ctr"/>
            <a:endParaRPr lang="en-US" dirty="0"/>
          </a:p>
        </p:txBody>
      </p:sp>
      <p:sp>
        <p:nvSpPr>
          <p:cNvPr id="2" name="Rectangle 1">
            <a:extLst>
              <a:ext uri="{FF2B5EF4-FFF2-40B4-BE49-F238E27FC236}">
                <a16:creationId xmlns:a16="http://schemas.microsoft.com/office/drawing/2014/main" id="{78B2F912-EBA8-0841-DBA3-E5282379DA14}"/>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6">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4131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DA1CA49-B543-486D-A83C-DA644CB14C26}"/>
              </a:ext>
              <a:ext uri="{C183D7F6-B498-43B3-948B-1728B52AA6E4}">
                <adec:decorative xmlns:adec="http://schemas.microsoft.com/office/drawing/2017/decorative" val="1"/>
              </a:ext>
            </a:extLst>
          </p:cNvPr>
          <p:cNvSpPr/>
          <p:nvPr/>
        </p:nvSpPr>
        <p:spPr>
          <a:xfrm>
            <a:off x="1" y="590550"/>
            <a:ext cx="9144000" cy="3657600"/>
          </a:xfrm>
          <a:prstGeom prst="rect">
            <a:avLst/>
          </a:prstGeom>
          <a:solidFill>
            <a:srgbClr val="F5DAA8">
              <a:alpha val="7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p:txBody>
          <a:bodyPr/>
          <a:lstStyle/>
          <a:p>
            <a:r>
              <a:rPr lang="en-US" sz="1750" dirty="0">
                <a:latin typeface="Myriad Pro Cond" panose="020B0503030403020204" pitchFamily="34" charset="0"/>
              </a:rPr>
              <a:t>3/4 - Transportation Systems Management and Operations (TSMO): Getting More from Our Existing System</a:t>
            </a:r>
            <a:endParaRPr lang="en-US" sz="1750" dirty="0"/>
          </a:p>
        </p:txBody>
      </p:sp>
      <p:sp>
        <p:nvSpPr>
          <p:cNvPr id="5" name="TextBox 4">
            <a:extLst>
              <a:ext uri="{FF2B5EF4-FFF2-40B4-BE49-F238E27FC236}">
                <a16:creationId xmlns:a16="http://schemas.microsoft.com/office/drawing/2014/main" id="{DE6D04E6-88AF-DA5A-30DA-666D2B07164C}"/>
              </a:ext>
            </a:extLst>
          </p:cNvPr>
          <p:cNvSpPr txBox="1"/>
          <p:nvPr/>
        </p:nvSpPr>
        <p:spPr>
          <a:xfrm>
            <a:off x="381000" y="753130"/>
            <a:ext cx="7620000" cy="523220"/>
          </a:xfrm>
          <a:prstGeom prst="rect">
            <a:avLst/>
          </a:prstGeom>
          <a:noFill/>
        </p:spPr>
        <p:txBody>
          <a:bodyPr wrap="square" rtlCol="0">
            <a:spAutoFit/>
          </a:bodyPr>
          <a:lstStyle/>
          <a:p>
            <a:r>
              <a:rPr lang="en-US" sz="2800" b="1" dirty="0"/>
              <a:t>Making Travel Times More Reliable</a:t>
            </a:r>
            <a:endParaRPr lang="en-US" sz="2800" dirty="0"/>
          </a:p>
        </p:txBody>
      </p:sp>
      <p:sp>
        <p:nvSpPr>
          <p:cNvPr id="13" name="TextBox 12">
            <a:extLst>
              <a:ext uri="{FF2B5EF4-FFF2-40B4-BE49-F238E27FC236}">
                <a16:creationId xmlns:a16="http://schemas.microsoft.com/office/drawing/2014/main" id="{5FB05182-C8E9-D4BB-3B13-CEB4CA79317F}"/>
              </a:ext>
            </a:extLst>
          </p:cNvPr>
          <p:cNvSpPr txBox="1"/>
          <p:nvPr/>
        </p:nvSpPr>
        <p:spPr>
          <a:xfrm>
            <a:off x="228600" y="1504791"/>
            <a:ext cx="2819400" cy="1066959"/>
          </a:xfrm>
          <a:prstGeom prst="rect">
            <a:avLst/>
          </a:prstGeom>
          <a:noFill/>
        </p:spPr>
        <p:txBody>
          <a:bodyPr wrap="square" rtlCol="0">
            <a:spAutoFit/>
          </a:bodyPr>
          <a:lstStyle/>
          <a:p>
            <a:pPr algn="ctr">
              <a:lnSpc>
                <a:spcPts val="1920"/>
              </a:lnSpc>
            </a:pPr>
            <a:r>
              <a:rPr lang="en-US" sz="1800" b="1" dirty="0"/>
              <a:t>Increased travel time reliability accounted for 68% of the benefits of using congestion-priced lanes.</a:t>
            </a:r>
            <a:r>
              <a:rPr lang="en-US" sz="1600" baseline="30000" dirty="0"/>
              <a:t>6</a:t>
            </a:r>
            <a:endParaRPr lang="en-US" sz="1600" dirty="0"/>
          </a:p>
        </p:txBody>
      </p:sp>
      <p:grpSp>
        <p:nvGrpSpPr>
          <p:cNvPr id="17" name="Group 16" descr="Double-lane highway with dollar sign">
            <a:extLst>
              <a:ext uri="{FF2B5EF4-FFF2-40B4-BE49-F238E27FC236}">
                <a16:creationId xmlns:a16="http://schemas.microsoft.com/office/drawing/2014/main" id="{78ED70AB-E842-A968-9F58-22A9F93684A4}"/>
              </a:ext>
            </a:extLst>
          </p:cNvPr>
          <p:cNvGrpSpPr/>
          <p:nvPr/>
        </p:nvGrpSpPr>
        <p:grpSpPr>
          <a:xfrm>
            <a:off x="685800" y="2606853"/>
            <a:ext cx="1524000" cy="1260297"/>
            <a:chOff x="685800" y="2495550"/>
            <a:chExt cx="1524000" cy="1260297"/>
          </a:xfrm>
        </p:grpSpPr>
        <p:sp>
          <p:nvSpPr>
            <p:cNvPr id="18" name="Oval 17">
              <a:extLst>
                <a:ext uri="{FF2B5EF4-FFF2-40B4-BE49-F238E27FC236}">
                  <a16:creationId xmlns:a16="http://schemas.microsoft.com/office/drawing/2014/main" id="{FE1E27AD-97D1-5CB8-1AAB-464EED31914B}"/>
                </a:ext>
              </a:extLst>
            </p:cNvPr>
            <p:cNvSpPr/>
            <p:nvPr/>
          </p:nvSpPr>
          <p:spPr>
            <a:xfrm>
              <a:off x="1257300" y="2571750"/>
              <a:ext cx="457200"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nvGrpSpPr>
            <p:cNvPr id="20" name="Group 19">
              <a:extLst>
                <a:ext uri="{FF2B5EF4-FFF2-40B4-BE49-F238E27FC236}">
                  <a16:creationId xmlns:a16="http://schemas.microsoft.com/office/drawing/2014/main" id="{374F191F-B7D3-4E83-0D70-AAD4AFF521E3}"/>
                </a:ext>
              </a:extLst>
            </p:cNvPr>
            <p:cNvGrpSpPr/>
            <p:nvPr/>
          </p:nvGrpSpPr>
          <p:grpSpPr>
            <a:xfrm>
              <a:off x="685800" y="2495550"/>
              <a:ext cx="1524000" cy="1260297"/>
              <a:chOff x="685800" y="2266950"/>
              <a:chExt cx="1524000" cy="1260297"/>
            </a:xfrm>
          </p:grpSpPr>
          <p:sp>
            <p:nvSpPr>
              <p:cNvPr id="26" name="TextBox 25">
                <a:extLst>
                  <a:ext uri="{FF2B5EF4-FFF2-40B4-BE49-F238E27FC236}">
                    <a16:creationId xmlns:a16="http://schemas.microsoft.com/office/drawing/2014/main" id="{A04768A3-7FC2-B6C1-0AA2-705EDFD90EC1}"/>
                  </a:ext>
                </a:extLst>
              </p:cNvPr>
              <p:cNvSpPr txBox="1"/>
              <p:nvPr/>
            </p:nvSpPr>
            <p:spPr>
              <a:xfrm>
                <a:off x="1219200" y="2266950"/>
                <a:ext cx="533400" cy="584775"/>
              </a:xfrm>
              <a:prstGeom prst="rect">
                <a:avLst/>
              </a:prstGeom>
              <a:noFill/>
            </p:spPr>
            <p:txBody>
              <a:bodyPr wrap="square" rtlCol="0">
                <a:spAutoFit/>
              </a:bodyPr>
              <a:lstStyle/>
              <a:p>
                <a:pPr algn="ctr"/>
                <a:r>
                  <a:rPr lang="en-US" sz="3200" b="1" dirty="0">
                    <a:solidFill>
                      <a:srgbClr val="F5DAA8"/>
                    </a:solidFill>
                    <a:latin typeface="HelveticaNeueLT Pro 75 Bd" panose="020B0604020202020204" pitchFamily="34" charset="77"/>
                  </a:rPr>
                  <a:t>$</a:t>
                </a:r>
              </a:p>
            </p:txBody>
          </p:sp>
          <p:pic>
            <p:nvPicPr>
              <p:cNvPr id="27" name="Picture 26">
                <a:extLst>
                  <a:ext uri="{FF2B5EF4-FFF2-40B4-BE49-F238E27FC236}">
                    <a16:creationId xmlns:a16="http://schemas.microsoft.com/office/drawing/2014/main" id="{CF346A96-C3D3-7C6F-6C0F-FA8FBB48B939}"/>
                  </a:ext>
                </a:extLst>
              </p:cNvPr>
              <p:cNvPicPr>
                <a:picLocks noChangeAspect="1"/>
              </p:cNvPicPr>
              <p:nvPr/>
            </p:nvPicPr>
            <p:blipFill>
              <a:blip r:embed="rId2"/>
              <a:stretch>
                <a:fillRect/>
              </a:stretch>
            </p:blipFill>
            <p:spPr>
              <a:xfrm>
                <a:off x="685800" y="2876550"/>
                <a:ext cx="1524000" cy="650697"/>
              </a:xfrm>
              <a:prstGeom prst="rect">
                <a:avLst/>
              </a:prstGeom>
            </p:spPr>
          </p:pic>
        </p:grpSp>
      </p:grpSp>
      <p:sp>
        <p:nvSpPr>
          <p:cNvPr id="14" name="TextBox 13">
            <a:extLst>
              <a:ext uri="{FF2B5EF4-FFF2-40B4-BE49-F238E27FC236}">
                <a16:creationId xmlns:a16="http://schemas.microsoft.com/office/drawing/2014/main" id="{B1F78DCA-B2A5-471D-C5F1-97E3F5C3401A}"/>
              </a:ext>
            </a:extLst>
          </p:cNvPr>
          <p:cNvSpPr txBox="1"/>
          <p:nvPr/>
        </p:nvSpPr>
        <p:spPr>
          <a:xfrm>
            <a:off x="3526877" y="1504791"/>
            <a:ext cx="1943100" cy="1066959"/>
          </a:xfrm>
          <a:prstGeom prst="rect">
            <a:avLst/>
          </a:prstGeom>
          <a:noFill/>
        </p:spPr>
        <p:txBody>
          <a:bodyPr wrap="square" rtlCol="0">
            <a:spAutoFit/>
          </a:bodyPr>
          <a:lstStyle/>
          <a:p>
            <a:pPr algn="ctr">
              <a:lnSpc>
                <a:spcPts val="1920"/>
              </a:lnSpc>
            </a:pPr>
            <a:r>
              <a:rPr lang="en-US" sz="1800" b="1" dirty="0"/>
              <a:t>Dynamic late lane merging in work zones reduced delays by 67%.</a:t>
            </a:r>
            <a:r>
              <a:rPr lang="en-US" sz="1600" baseline="30000" dirty="0"/>
              <a:t>7</a:t>
            </a:r>
            <a:endParaRPr lang="en-US" sz="1600" dirty="0"/>
          </a:p>
        </p:txBody>
      </p:sp>
      <p:pic>
        <p:nvPicPr>
          <p:cNvPr id="28" name="Picture 27" descr="This symbol illustrates two vehicles merging into a single lane. ">
            <a:extLst>
              <a:ext uri="{FF2B5EF4-FFF2-40B4-BE49-F238E27FC236}">
                <a16:creationId xmlns:a16="http://schemas.microsoft.com/office/drawing/2014/main" id="{7EA690EA-E3D1-3372-A6E7-8A586A5A1B42}"/>
              </a:ext>
            </a:extLst>
          </p:cNvPr>
          <p:cNvPicPr>
            <a:picLocks noChangeAspect="1"/>
          </p:cNvPicPr>
          <p:nvPr/>
        </p:nvPicPr>
        <p:blipFill>
          <a:blip r:embed="rId3"/>
          <a:stretch>
            <a:fillRect/>
          </a:stretch>
        </p:blipFill>
        <p:spPr>
          <a:xfrm>
            <a:off x="3810000" y="2711155"/>
            <a:ext cx="1447800" cy="1155995"/>
          </a:xfrm>
          <a:prstGeom prst="rect">
            <a:avLst/>
          </a:prstGeom>
        </p:spPr>
      </p:pic>
      <p:sp>
        <p:nvSpPr>
          <p:cNvPr id="15" name="TextBox 14">
            <a:extLst>
              <a:ext uri="{FF2B5EF4-FFF2-40B4-BE49-F238E27FC236}">
                <a16:creationId xmlns:a16="http://schemas.microsoft.com/office/drawing/2014/main" id="{7CA5E691-3393-F0CE-99A7-87F6F3784492}"/>
              </a:ext>
            </a:extLst>
          </p:cNvPr>
          <p:cNvSpPr txBox="1"/>
          <p:nvPr/>
        </p:nvSpPr>
        <p:spPr>
          <a:xfrm>
            <a:off x="5867401" y="1504791"/>
            <a:ext cx="3124200" cy="1066959"/>
          </a:xfrm>
          <a:prstGeom prst="rect">
            <a:avLst/>
          </a:prstGeom>
          <a:noFill/>
        </p:spPr>
        <p:txBody>
          <a:bodyPr wrap="square" rtlCol="0">
            <a:spAutoFit/>
          </a:bodyPr>
          <a:lstStyle/>
          <a:p>
            <a:pPr algn="ctr">
              <a:lnSpc>
                <a:spcPts val="1920"/>
              </a:lnSpc>
            </a:pPr>
            <a:r>
              <a:rPr lang="en-US" sz="1800" b="1" dirty="0"/>
              <a:t>Truck parking and management systems reduced parking search time with a benefit-cost ratio of 4:1.</a:t>
            </a:r>
            <a:r>
              <a:rPr lang="en-US" sz="1600" baseline="30000" dirty="0"/>
              <a:t>8</a:t>
            </a:r>
            <a:endParaRPr lang="en-US" sz="1600" dirty="0"/>
          </a:p>
        </p:txBody>
      </p:sp>
      <p:pic>
        <p:nvPicPr>
          <p:cNvPr id="16" name="Picture 15" descr="Large freight truck">
            <a:extLst>
              <a:ext uri="{FF2B5EF4-FFF2-40B4-BE49-F238E27FC236}">
                <a16:creationId xmlns:a16="http://schemas.microsoft.com/office/drawing/2014/main" id="{EB78DEC2-56C9-3F8F-A6F0-7EF40A403CD3}"/>
              </a:ext>
            </a:extLst>
          </p:cNvPr>
          <p:cNvPicPr>
            <a:picLocks noChangeAspect="1"/>
          </p:cNvPicPr>
          <p:nvPr/>
        </p:nvPicPr>
        <p:blipFill>
          <a:blip r:embed="rId4"/>
          <a:stretch>
            <a:fillRect/>
          </a:stretch>
        </p:blipFill>
        <p:spPr>
          <a:xfrm>
            <a:off x="6172200" y="2724150"/>
            <a:ext cx="2617305" cy="1143000"/>
          </a:xfrm>
          <a:prstGeom prst="rect">
            <a:avLst/>
          </a:prstGeom>
        </p:spPr>
      </p:pic>
      <p:sp>
        <p:nvSpPr>
          <p:cNvPr id="2" name="Rectangle 1">
            <a:extLst>
              <a:ext uri="{FF2B5EF4-FFF2-40B4-BE49-F238E27FC236}">
                <a16:creationId xmlns:a16="http://schemas.microsoft.com/office/drawing/2014/main" id="{ACCCB625-C7E0-9CE9-3FA4-6607F4AA3C77}"/>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5">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24285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CA4CD3-C688-B37F-0E44-75306F328969}"/>
              </a:ext>
              <a:ext uri="{C183D7F6-B498-43B3-948B-1728B52AA6E4}">
                <adec:decorative xmlns:adec="http://schemas.microsoft.com/office/drawing/2017/decorative" val="1"/>
              </a:ext>
            </a:extLst>
          </p:cNvPr>
          <p:cNvSpPr/>
          <p:nvPr/>
        </p:nvSpPr>
        <p:spPr>
          <a:xfrm>
            <a:off x="0" y="590551"/>
            <a:ext cx="9144000" cy="3200399"/>
          </a:xfrm>
          <a:prstGeom prst="rect">
            <a:avLst/>
          </a:prstGeom>
          <a:solidFill>
            <a:srgbClr val="D3D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727D9A4-B452-9246-C9C3-806D81F71D13}"/>
              </a:ext>
            </a:extLst>
          </p:cNvPr>
          <p:cNvSpPr>
            <a:spLocks noGrp="1"/>
          </p:cNvSpPr>
          <p:nvPr>
            <p:ph type="title"/>
          </p:nvPr>
        </p:nvSpPr>
        <p:spPr/>
        <p:txBody>
          <a:bodyPr/>
          <a:lstStyle/>
          <a:p>
            <a:r>
              <a:rPr lang="en-US" sz="1750" dirty="0">
                <a:latin typeface="Myriad Pro Cond" panose="020B0503030403020204" pitchFamily="34" charset="0"/>
              </a:rPr>
              <a:t>4/4 - Transportation Systems Management and Operations (TSMO): Getting More from Our Existing System</a:t>
            </a:r>
            <a:endParaRPr lang="en-US" sz="1750" dirty="0"/>
          </a:p>
        </p:txBody>
      </p:sp>
      <p:sp>
        <p:nvSpPr>
          <p:cNvPr id="4" name="TextBox 3">
            <a:extLst>
              <a:ext uri="{FF2B5EF4-FFF2-40B4-BE49-F238E27FC236}">
                <a16:creationId xmlns:a16="http://schemas.microsoft.com/office/drawing/2014/main" id="{D3D8125F-7829-4A9B-2FB9-FDBF337A6E80}"/>
              </a:ext>
            </a:extLst>
          </p:cNvPr>
          <p:cNvSpPr txBox="1"/>
          <p:nvPr/>
        </p:nvSpPr>
        <p:spPr>
          <a:xfrm>
            <a:off x="381000" y="742950"/>
            <a:ext cx="8001000" cy="523220"/>
          </a:xfrm>
          <a:prstGeom prst="rect">
            <a:avLst/>
          </a:prstGeom>
          <a:noFill/>
        </p:spPr>
        <p:txBody>
          <a:bodyPr wrap="square" rtlCol="0">
            <a:spAutoFit/>
          </a:bodyPr>
          <a:lstStyle/>
          <a:p>
            <a:r>
              <a:rPr lang="en-US" sz="2800" b="1" dirty="0">
                <a:solidFill>
                  <a:sysClr val="windowText" lastClr="000000"/>
                </a:solidFill>
              </a:rPr>
              <a:t>Improving Travel Time without Increasing Capacity</a:t>
            </a:r>
            <a:endParaRPr lang="en-US" sz="2800" dirty="0">
              <a:solidFill>
                <a:sysClr val="windowText" lastClr="000000"/>
              </a:solidFill>
            </a:endParaRPr>
          </a:p>
        </p:txBody>
      </p:sp>
      <p:sp>
        <p:nvSpPr>
          <p:cNvPr id="16" name="Rectangle 15">
            <a:extLst>
              <a:ext uri="{FF2B5EF4-FFF2-40B4-BE49-F238E27FC236}">
                <a16:creationId xmlns:a16="http://schemas.microsoft.com/office/drawing/2014/main" id="{D1B1D334-FE43-E429-D62C-62C2FB1DE3EA}"/>
              </a:ext>
              <a:ext uri="{C183D7F6-B498-43B3-948B-1728B52AA6E4}">
                <adec:decorative xmlns:adec="http://schemas.microsoft.com/office/drawing/2017/decorative" val="1"/>
              </a:ext>
            </a:extLst>
          </p:cNvPr>
          <p:cNvSpPr/>
          <p:nvPr/>
        </p:nvSpPr>
        <p:spPr>
          <a:xfrm>
            <a:off x="0" y="3790950"/>
            <a:ext cx="9144000" cy="457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cxnSp>
        <p:nvCxnSpPr>
          <p:cNvPr id="22" name="Straight Connector 21">
            <a:extLst>
              <a:ext uri="{FF2B5EF4-FFF2-40B4-BE49-F238E27FC236}">
                <a16:creationId xmlns:a16="http://schemas.microsoft.com/office/drawing/2014/main" id="{92B86735-2579-0B93-F579-207910F16C39}"/>
              </a:ext>
              <a:ext uri="{C183D7F6-B498-43B3-948B-1728B52AA6E4}">
                <adec:decorative xmlns:adec="http://schemas.microsoft.com/office/drawing/2017/decorative" val="1"/>
              </a:ext>
            </a:extLst>
          </p:cNvPr>
          <p:cNvCxnSpPr>
            <a:stCxn id="16" idx="1"/>
            <a:endCxn id="16" idx="3"/>
          </p:cNvCxnSpPr>
          <p:nvPr/>
        </p:nvCxnSpPr>
        <p:spPr>
          <a:xfrm>
            <a:off x="0" y="4019550"/>
            <a:ext cx="9144000" cy="0"/>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5" descr="Clock icon">
            <a:extLst>
              <a:ext uri="{FF2B5EF4-FFF2-40B4-BE49-F238E27FC236}">
                <a16:creationId xmlns:a16="http://schemas.microsoft.com/office/drawing/2014/main" id="{02192809-B683-9AAC-8E42-5045A1CA553D}"/>
              </a:ext>
            </a:extLst>
          </p:cNvPr>
          <p:cNvPicPr>
            <a:picLocks noChangeAspect="1"/>
          </p:cNvPicPr>
          <p:nvPr/>
        </p:nvPicPr>
        <p:blipFill>
          <a:blip r:embed="rId2"/>
          <a:stretch>
            <a:fillRect/>
          </a:stretch>
        </p:blipFill>
        <p:spPr>
          <a:xfrm>
            <a:off x="762000" y="1476681"/>
            <a:ext cx="978459" cy="947829"/>
          </a:xfrm>
          <a:prstGeom prst="rect">
            <a:avLst/>
          </a:prstGeom>
        </p:spPr>
      </p:pic>
      <p:sp>
        <p:nvSpPr>
          <p:cNvPr id="17" name="TextBox 16">
            <a:extLst>
              <a:ext uri="{FF2B5EF4-FFF2-40B4-BE49-F238E27FC236}">
                <a16:creationId xmlns:a16="http://schemas.microsoft.com/office/drawing/2014/main" id="{7B208F7D-E839-E6C7-1A68-7838EB259855}"/>
              </a:ext>
            </a:extLst>
          </p:cNvPr>
          <p:cNvSpPr txBox="1"/>
          <p:nvPr/>
        </p:nvSpPr>
        <p:spPr>
          <a:xfrm>
            <a:off x="76200" y="2391081"/>
            <a:ext cx="2362200" cy="788036"/>
          </a:xfrm>
          <a:prstGeom prst="rect">
            <a:avLst/>
          </a:prstGeom>
          <a:noFill/>
        </p:spPr>
        <p:txBody>
          <a:bodyPr wrap="square" rtlCol="0">
            <a:spAutoFit/>
          </a:bodyPr>
          <a:lstStyle/>
          <a:p>
            <a:pPr algn="ctr">
              <a:lnSpc>
                <a:spcPts val="1820"/>
              </a:lnSpc>
            </a:pPr>
            <a:r>
              <a:rPr lang="en-US" sz="1800" b="1" dirty="0"/>
              <a:t>Regional signal retiming reduced delays by 23%.</a:t>
            </a:r>
            <a:r>
              <a:rPr lang="en-US" sz="1600" baseline="30000" dirty="0"/>
              <a:t>9</a:t>
            </a:r>
            <a:endParaRPr lang="en-US" sz="1600" dirty="0"/>
          </a:p>
        </p:txBody>
      </p:sp>
      <p:pic>
        <p:nvPicPr>
          <p:cNvPr id="27" name="Picture 26" descr="Clock icon">
            <a:extLst>
              <a:ext uri="{FF2B5EF4-FFF2-40B4-BE49-F238E27FC236}">
                <a16:creationId xmlns:a16="http://schemas.microsoft.com/office/drawing/2014/main" id="{C56F53FE-3DE9-1ADF-96BF-2179522B6450}"/>
              </a:ext>
            </a:extLst>
          </p:cNvPr>
          <p:cNvPicPr>
            <a:picLocks noChangeAspect="1"/>
          </p:cNvPicPr>
          <p:nvPr/>
        </p:nvPicPr>
        <p:blipFill>
          <a:blip r:embed="rId2"/>
          <a:stretch>
            <a:fillRect/>
          </a:stretch>
        </p:blipFill>
        <p:spPr>
          <a:xfrm>
            <a:off x="3886200" y="1476681"/>
            <a:ext cx="978459" cy="947829"/>
          </a:xfrm>
          <a:prstGeom prst="rect">
            <a:avLst/>
          </a:prstGeom>
        </p:spPr>
      </p:pic>
      <p:sp>
        <p:nvSpPr>
          <p:cNvPr id="21" name="TextBox 20">
            <a:extLst>
              <a:ext uri="{FF2B5EF4-FFF2-40B4-BE49-F238E27FC236}">
                <a16:creationId xmlns:a16="http://schemas.microsoft.com/office/drawing/2014/main" id="{045D7FDB-5AED-3407-B27B-3EF489D5579E}"/>
              </a:ext>
            </a:extLst>
          </p:cNvPr>
          <p:cNvSpPr txBox="1"/>
          <p:nvPr/>
        </p:nvSpPr>
        <p:spPr>
          <a:xfrm>
            <a:off x="3200400" y="2391081"/>
            <a:ext cx="2362200" cy="788036"/>
          </a:xfrm>
          <a:prstGeom prst="rect">
            <a:avLst/>
          </a:prstGeom>
          <a:noFill/>
        </p:spPr>
        <p:txBody>
          <a:bodyPr wrap="square" rtlCol="0">
            <a:spAutoFit/>
          </a:bodyPr>
          <a:lstStyle/>
          <a:p>
            <a:pPr algn="ctr">
              <a:lnSpc>
                <a:spcPts val="1820"/>
              </a:lnSpc>
            </a:pPr>
            <a:r>
              <a:rPr lang="en-US" sz="1800" b="1" dirty="0"/>
              <a:t>Adaptive signal control reduced travel time </a:t>
            </a:r>
            <a:br>
              <a:rPr lang="en-US" sz="1800" b="1" dirty="0"/>
            </a:br>
            <a:r>
              <a:rPr lang="en-US" sz="1800" b="1" dirty="0"/>
              <a:t>by 9.4%.</a:t>
            </a:r>
            <a:r>
              <a:rPr lang="en-US" sz="1600" baseline="30000" dirty="0"/>
              <a:t>10</a:t>
            </a:r>
            <a:endParaRPr lang="en-US" sz="1600" dirty="0"/>
          </a:p>
        </p:txBody>
      </p:sp>
      <p:pic>
        <p:nvPicPr>
          <p:cNvPr id="28" name="Picture 27" descr="Clock icon">
            <a:extLst>
              <a:ext uri="{FF2B5EF4-FFF2-40B4-BE49-F238E27FC236}">
                <a16:creationId xmlns:a16="http://schemas.microsoft.com/office/drawing/2014/main" id="{088B99BC-E7FA-51F2-8CCA-513B5735C62E}"/>
              </a:ext>
            </a:extLst>
          </p:cNvPr>
          <p:cNvPicPr>
            <a:picLocks noChangeAspect="1"/>
          </p:cNvPicPr>
          <p:nvPr/>
        </p:nvPicPr>
        <p:blipFill>
          <a:blip r:embed="rId2"/>
          <a:stretch>
            <a:fillRect/>
          </a:stretch>
        </p:blipFill>
        <p:spPr>
          <a:xfrm>
            <a:off x="6978371" y="1476681"/>
            <a:ext cx="978459" cy="947829"/>
          </a:xfrm>
          <a:prstGeom prst="rect">
            <a:avLst/>
          </a:prstGeom>
        </p:spPr>
      </p:pic>
      <p:sp>
        <p:nvSpPr>
          <p:cNvPr id="25" name="TextBox 24">
            <a:extLst>
              <a:ext uri="{FF2B5EF4-FFF2-40B4-BE49-F238E27FC236}">
                <a16:creationId xmlns:a16="http://schemas.microsoft.com/office/drawing/2014/main" id="{3FC8EA21-D134-808E-3A38-127A2CC6C90C}"/>
              </a:ext>
            </a:extLst>
          </p:cNvPr>
          <p:cNvSpPr txBox="1"/>
          <p:nvPr/>
        </p:nvSpPr>
        <p:spPr>
          <a:xfrm>
            <a:off x="6019800" y="2391081"/>
            <a:ext cx="2895600" cy="1018869"/>
          </a:xfrm>
          <a:prstGeom prst="rect">
            <a:avLst/>
          </a:prstGeom>
          <a:noFill/>
        </p:spPr>
        <p:txBody>
          <a:bodyPr wrap="square" rtlCol="0">
            <a:spAutoFit/>
          </a:bodyPr>
          <a:lstStyle/>
          <a:p>
            <a:pPr algn="ctr">
              <a:lnSpc>
                <a:spcPts val="1820"/>
              </a:lnSpc>
            </a:pPr>
            <a:r>
              <a:rPr lang="en-US" sz="1800" b="1" dirty="0"/>
              <a:t>Active Transportation Management Systems may reduce peak period </a:t>
            </a:r>
            <a:br>
              <a:rPr lang="en-US" sz="1800" b="1" dirty="0"/>
            </a:br>
            <a:r>
              <a:rPr lang="en-US" sz="1800" b="1" dirty="0"/>
              <a:t>travel times by up to 21%.</a:t>
            </a:r>
            <a:r>
              <a:rPr lang="en-US" sz="1600" baseline="30000" dirty="0"/>
              <a:t>11</a:t>
            </a:r>
            <a:endParaRPr lang="en-US" sz="1600" dirty="0"/>
          </a:p>
        </p:txBody>
      </p:sp>
      <p:sp>
        <p:nvSpPr>
          <p:cNvPr id="2" name="Rectangle 1">
            <a:extLst>
              <a:ext uri="{FF2B5EF4-FFF2-40B4-BE49-F238E27FC236}">
                <a16:creationId xmlns:a16="http://schemas.microsoft.com/office/drawing/2014/main" id="{8C344412-B9B5-AEE7-50FC-E13F90A1B4DF}"/>
              </a:ext>
            </a:extLst>
          </p:cNvPr>
          <p:cNvSpPr/>
          <p:nvPr/>
        </p:nvSpPr>
        <p:spPr>
          <a:xfrm>
            <a:off x="838200" y="4324350"/>
            <a:ext cx="7924800" cy="646331"/>
          </a:xfrm>
          <a:prstGeom prst="rect">
            <a:avLst/>
          </a:prstGeom>
        </p:spPr>
        <p:txBody>
          <a:bodyPr wrap="square">
            <a:spAutoFit/>
          </a:bodyPr>
          <a:lstStyle/>
          <a:p>
            <a:pPr algn="r"/>
            <a:r>
              <a:rPr lang="en-US" sz="1000" dirty="0">
                <a:solidFill>
                  <a:schemeClr val="bg1"/>
                </a:solidFill>
                <a:effectLst/>
                <a:latin typeface="Myriad Pro" panose="020B0503030403020204" pitchFamily="34" charset="0"/>
              </a:rPr>
              <a:t>Example benefits are presented above. For more information on TSMO strategies and benefits, visit </a:t>
            </a:r>
            <a:br>
              <a:rPr lang="en-US" sz="1000" dirty="0">
                <a:solidFill>
                  <a:schemeClr val="bg1"/>
                </a:solidFill>
                <a:effectLst/>
                <a:latin typeface="Myriad Pro" panose="020B0503030403020204" pitchFamily="34" charset="0"/>
              </a:rPr>
            </a:br>
            <a:r>
              <a:rPr lang="en-US" sz="1000" b="1" u="sng" dirty="0">
                <a:solidFill>
                  <a:schemeClr val="bg1"/>
                </a:solidFill>
                <a:effectLst/>
                <a:latin typeface="Myriad Pro" panose="020B0503030403020204" pitchFamily="34" charset="0"/>
                <a:hlinkClick r:id="rId3">
                  <a:extLst>
                    <a:ext uri="{A12FA001-AC4F-418D-AE19-62706E023703}">
                      <ahyp:hlinkClr xmlns:ahyp="http://schemas.microsoft.com/office/drawing/2018/hyperlinkcolor" val="tx"/>
                    </a:ext>
                  </a:extLst>
                </a:hlinkClick>
              </a:rPr>
              <a:t>https://ops.fhwa.dot.gov/plan4ops/focus_areas/integrating/operations_strategies.htm</a:t>
            </a:r>
            <a:r>
              <a:rPr lang="en-US" sz="1000" dirty="0">
                <a:solidFill>
                  <a:schemeClr val="bg1"/>
                </a:solidFill>
                <a:effectLst/>
                <a:latin typeface="Myriad Pro" panose="020B0503030403020204" pitchFamily="34" charset="0"/>
              </a:rPr>
              <a:t>.</a:t>
            </a:r>
            <a:endParaRPr lang="en-US" sz="1000" b="1" u="sng" dirty="0">
              <a:solidFill>
                <a:schemeClr val="bg1"/>
              </a:solidFill>
              <a:effectLst/>
              <a:latin typeface="Myriad Pro" panose="020B0503030403020204" pitchFamily="34" charset="0"/>
            </a:endParaRPr>
          </a:p>
          <a:p>
            <a:pPr algn="r"/>
            <a:endParaRPr lang="en-US" sz="800" b="0" u="none" dirty="0">
              <a:solidFill>
                <a:schemeClr val="bg1"/>
              </a:solidFill>
              <a:effectLst/>
              <a:latin typeface="Myriad Pro" panose="020B0503030403020204" pitchFamily="34" charset="0"/>
            </a:endParaRPr>
          </a:p>
          <a:p>
            <a:pPr algn="r"/>
            <a:r>
              <a:rPr lang="en-US" sz="700" b="0" u="none" dirty="0">
                <a:solidFill>
                  <a:schemeClr val="bg1"/>
                </a:solidFill>
                <a:effectLst/>
                <a:latin typeface="Myriad Pro" panose="020B0503030403020204" pitchFamily="34" charset="0"/>
              </a:rPr>
              <a:t>Images Source: USDOT/Getty</a:t>
            </a:r>
          </a:p>
        </p:txBody>
      </p:sp>
    </p:spTree>
    <p:extLst>
      <p:ext uri="{BB962C8B-B14F-4D97-AF65-F5344CB8AC3E}">
        <p14:creationId xmlns:p14="http://schemas.microsoft.com/office/powerpoint/2010/main" val="3564966973"/>
      </p:ext>
    </p:extLst>
  </p:cSld>
  <p:clrMapOvr>
    <a:masterClrMapping/>
  </p:clrMapOvr>
</p:sld>
</file>

<file path=ppt/theme/theme1.xml><?xml version="1.0" encoding="utf-8"?>
<a:theme xmlns:a="http://schemas.openxmlformats.org/drawingml/2006/main" name="Main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IPI_PPT Template_2" id="{754CFA0E-2BCF-0646-8FD9-AFC927D209C7}" vid="{EF9016D6-85C1-6445-89A8-27CA8F94A11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075CD123479142923DF6719A10A4C3" ma:contentTypeVersion="14" ma:contentTypeDescription="Create a new document." ma:contentTypeScope="" ma:versionID="b9ccbb35e68d348edf07ba84ac09b5a0">
  <xsd:schema xmlns:xsd="http://www.w3.org/2001/XMLSchema" xmlns:xs="http://www.w3.org/2001/XMLSchema" xmlns:p="http://schemas.microsoft.com/office/2006/metadata/properties" xmlns:ns2="d6ece9c6-9755-48b6-aa06-01012ca516d6" xmlns:ns3="78a0830c-e1cb-4de5-b744-43dba4e978b1" targetNamespace="http://schemas.microsoft.com/office/2006/metadata/properties" ma:root="true" ma:fieldsID="678ff7e9b8f881e40e59c0d3fa512f81" ns2:_="" ns3:_="">
    <xsd:import namespace="d6ece9c6-9755-48b6-aa06-01012ca516d6"/>
    <xsd:import namespace="78a0830c-e1cb-4de5-b744-43dba4e978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CDM_x0020_Download_x0020_Date"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ce9c6-9755-48b6-aa06-01012ca51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CDM_x0020_Download_x0020_Date" ma:index="13" nillable="true" ma:displayName="CDM Download Date" ma:description="Date that CDM Smith downloaded the file" ma:format="DateOnly" ma:internalName="CDM_x0020_Download_x0020_Date">
      <xsd:simpleType>
        <xsd:restriction base="dms:DateTime"/>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a0830c-e1cb-4de5-b744-43dba4e978b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DM_x0020_Download_x0020_Date xmlns="d6ece9c6-9755-48b6-aa06-01012ca516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D20254-E125-4B48-A026-D3D7BDEFA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ce9c6-9755-48b6-aa06-01012ca516d6"/>
    <ds:schemaRef ds:uri="78a0830c-e1cb-4de5-b744-43dba4e97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BABB50-1528-4AC4-9F0F-24BBA81F0CA6}">
  <ds:schemaRefs>
    <ds:schemaRef ds:uri="http://schemas.microsoft.com/office/2006/metadata/properties"/>
    <ds:schemaRef ds:uri="http://schemas.microsoft.com/office/infopath/2007/PartnerControls"/>
    <ds:schemaRef ds:uri="d6ece9c6-9755-48b6-aa06-01012ca516d6"/>
  </ds:schemaRefs>
</ds:datastoreItem>
</file>

<file path=customXml/itemProps3.xml><?xml version="1.0" encoding="utf-8"?>
<ds:datastoreItem xmlns:ds="http://schemas.openxmlformats.org/officeDocument/2006/customXml" ds:itemID="{BE789805-5332-4FEC-B78E-12AF298D32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338</TotalTime>
  <Words>486</Words>
  <Application>Microsoft Office PowerPoint</Application>
  <PresentationFormat>On-screen Show (16:9)</PresentationFormat>
  <Paragraphs>38</Paragraphs>
  <Slides>6</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Calibri Light</vt:lpstr>
      <vt:lpstr>HelveticaNeueLT Pro 75 Bd</vt:lpstr>
      <vt:lpstr>Myriad Pro</vt:lpstr>
      <vt:lpstr>Myriad Pro Cond</vt:lpstr>
      <vt:lpstr>Main Layout</vt:lpstr>
      <vt:lpstr>Custom Design</vt:lpstr>
      <vt:lpstr>1_Custom Design</vt:lpstr>
      <vt:lpstr>2_Custom Design</vt:lpstr>
      <vt:lpstr>Transportation Systems Management and Operations (TSMO):  Getting More from Our Existing System</vt:lpstr>
      <vt:lpstr>Disclaimer</vt:lpstr>
      <vt:lpstr>1/4 - Transportation Systems Management and Operations (TSMO): Getting More from Our Existing System</vt:lpstr>
      <vt:lpstr>2/4 - Transportation Systems Management and Operations (TSMO): Getting More from Our Existing System</vt:lpstr>
      <vt:lpstr>3/4 - Transportation Systems Management and Operations (TSMO): Getting More from Our Existing System</vt:lpstr>
      <vt:lpstr>4/4 - Transportation Systems Management and Operations (TSMO): Getting More from Our Existing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Maymon</dc:creator>
  <cp:lastModifiedBy>Zitzow-Childs, Stephen (Volpe)</cp:lastModifiedBy>
  <cp:revision>29</cp:revision>
  <dcterms:created xsi:type="dcterms:W3CDTF">2022-03-17T14:39:16Z</dcterms:created>
  <dcterms:modified xsi:type="dcterms:W3CDTF">2023-05-24T15:52:12Z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0x0101003A075CD123479142923DF6719A10A4C3</vt:lpwstr>
  </property>
</Properties>
</file>