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0" r:id="rId3"/>
    <p:sldId id="257" r:id="rId4"/>
    <p:sldId id="258" r:id="rId5"/>
    <p:sldId id="259" r:id="rId6"/>
    <p:sldId id="283" r:id="rId7"/>
    <p:sldId id="273" r:id="rId8"/>
    <p:sldId id="260" r:id="rId9"/>
    <p:sldId id="263" r:id="rId10"/>
    <p:sldId id="264" r:id="rId11"/>
    <p:sldId id="279" r:id="rId12"/>
    <p:sldId id="270" r:id="rId13"/>
    <p:sldId id="271" r:id="rId14"/>
    <p:sldId id="272" r:id="rId15"/>
    <p:sldId id="289" r:id="rId16"/>
    <p:sldId id="290" r:id="rId17"/>
    <p:sldId id="291" r:id="rId18"/>
    <p:sldId id="292" r:id="rId19"/>
    <p:sldId id="293" r:id="rId20"/>
    <p:sldId id="294" r:id="rId21"/>
    <p:sldId id="295" r:id="rId22"/>
    <p:sldId id="296" r:id="rId23"/>
    <p:sldId id="297" r:id="rId24"/>
    <p:sldId id="298" r:id="rId25"/>
    <p:sldId id="26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23" autoAdjust="0"/>
  </p:normalViewPr>
  <p:slideViewPr>
    <p:cSldViewPr snapToGrid="0" snapToObjects="1" showGuides="1">
      <p:cViewPr>
        <p:scale>
          <a:sx n="80" d="100"/>
          <a:sy n="80" d="100"/>
        </p:scale>
        <p:origin x="-1878" y="-42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6" d="100"/>
          <a:sy n="86" d="100"/>
        </p:scale>
        <p:origin x="-3126"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2B286-61ED-4FAE-9CDE-007C06A2B414}" type="datetimeFigureOut">
              <a:rPr lang="en-US" smtClean="0"/>
              <a:pPr/>
              <a:t>10/12/2010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BB0B64-07F6-4E53-893B-DB423EFD55C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Participants</a:t>
            </a:r>
            <a:r>
              <a:rPr lang="en-US" baseline="0" smtClean="0"/>
              <a:t> do self introductions</a:t>
            </a:r>
            <a:endParaRPr lang="en-US" smtClean="0"/>
          </a:p>
        </p:txBody>
      </p:sp>
      <p:sp>
        <p:nvSpPr>
          <p:cNvPr id="4" name="Slide Number Placeholder 3"/>
          <p:cNvSpPr>
            <a:spLocks noGrp="1"/>
          </p:cNvSpPr>
          <p:nvPr>
            <p:ph type="sldNum" sz="quarter" idx="10"/>
          </p:nvPr>
        </p:nvSpPr>
        <p:spPr/>
        <p:txBody>
          <a:bodyPr/>
          <a:lstStyle/>
          <a:p>
            <a:fld id="{40BB0B64-07F6-4E53-893B-DB423EFD55C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estimated costs and add bus volumes</a:t>
            </a:r>
          </a:p>
          <a:p>
            <a:endParaRPr lang="en-US" dirty="0" smtClean="0"/>
          </a:p>
          <a:p>
            <a:r>
              <a:rPr lang="en-US" dirty="0" smtClean="0"/>
              <a:t>After</a:t>
            </a:r>
            <a:r>
              <a:rPr lang="en-US" baseline="0" dirty="0" smtClean="0"/>
              <a:t> this slide break into groups of 5-6 people, and divide up topics between groups</a:t>
            </a:r>
            <a:endParaRPr lang="en-US" dirty="0"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b="1" kern="1200" dirty="0" smtClean="0">
                <a:solidFill>
                  <a:schemeClr val="tx1"/>
                </a:solidFill>
                <a:latin typeface="+mn-lt"/>
                <a:ea typeface="+mn-ea"/>
                <a:cs typeface="+mn-cs"/>
              </a:rPr>
              <a:t>Establish goals and objectives and clearly communicate a vision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Projects must have clear objectives and a vision of how to achieve objectives in order to measure success.  Determine the goals of the project and how success will be measured.</a:t>
            </a:r>
          </a:p>
          <a:p>
            <a:pPr lvl="0"/>
            <a:r>
              <a:rPr lang="en-US" sz="1200" b="1" kern="1200" dirty="0" smtClean="0">
                <a:solidFill>
                  <a:schemeClr val="tx1"/>
                </a:solidFill>
                <a:latin typeface="+mn-lt"/>
                <a:ea typeface="+mn-ea"/>
                <a:cs typeface="+mn-cs"/>
              </a:rPr>
              <a:t>Take advantage of opportunities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Several successful projects have been the result of taking advantage of opportunities whether, new legislation encouraging innovative partnerships or even popularity of an operating strategy.  Projects</a:t>
            </a:r>
            <a:r>
              <a:rPr lang="en-US" sz="1200" kern="1200" baseline="0" dirty="0" smtClean="0">
                <a:solidFill>
                  <a:schemeClr val="tx1"/>
                </a:solidFill>
                <a:latin typeface="+mn-lt"/>
                <a:ea typeface="+mn-ea"/>
                <a:cs typeface="+mn-cs"/>
              </a:rPr>
              <a:t> have typically not been part of a formal long-range planning process.</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Maintain flexibility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Decide upfront on priority users and how or what may cause changes in this operating strategy over time.  Establishing threshold values will enable operators to easily recognize when a project is not performing as intended.  Knowing these threshold values in advance allows operational changes to be more easily implemented.  Moreover, incorporating flexibility into the design of the facility may extend the life of the facility because operations can be adjusted as corridor conditions change or community goals change.</a:t>
            </a:r>
          </a:p>
          <a:p>
            <a:pPr lvl="0"/>
            <a:r>
              <a:rPr lang="en-US" sz="1200" b="1" kern="1200" dirty="0" smtClean="0">
                <a:solidFill>
                  <a:schemeClr val="tx1"/>
                </a:solidFill>
                <a:latin typeface="+mn-lt"/>
                <a:ea typeface="+mn-ea"/>
                <a:cs typeface="+mn-cs"/>
              </a:rPr>
              <a:t>Engage project partners and encourage agency cooperation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Successful projects have been the result of cooperative efforts from many agencies.  The projects often cross jurisdictional boundaries and may require new institutional arrangements.  These agreements should be drafted early in the planning process and should clearly define the roles and responsibilities of all parties.  While being clear in responsibilities, the agreements should also contain enough flexibility to provide for unforeseen circumstances.  Agency cooperation results in seamlessness to the customer.</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a:t>
            </a:r>
          </a:p>
          <a:p>
            <a:endParaRPr lang="en-US" dirty="0" smtClean="0"/>
          </a:p>
          <a:p>
            <a:r>
              <a:rPr lang="en-US" sz="1200" kern="1200" dirty="0" smtClean="0">
                <a:solidFill>
                  <a:schemeClr val="tx1"/>
                </a:solidFill>
                <a:latin typeface="+mn-lt"/>
                <a:ea typeface="+mn-ea"/>
                <a:cs typeface="+mn-cs"/>
              </a:rPr>
              <a:t>What are the project goals?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Who are the stakeholders and what are their roles?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data/analyses are needed?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are the potential barriers?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0BB0B64-07F6-4E53-893B-DB423EFD55C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0"/>
            <a:r>
              <a:rPr lang="en-US" sz="1200" b="1" kern="1200" dirty="0" smtClean="0">
                <a:solidFill>
                  <a:schemeClr val="tx1"/>
                </a:solidFill>
                <a:latin typeface="+mn-lt"/>
                <a:ea typeface="+mn-ea"/>
                <a:cs typeface="+mn-cs"/>
              </a:rPr>
              <a:t>Develop a Concept of Operations to Guide the Process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 begin, agencies involved should develop a concept of operations clearly outlining the roles and responsibilities for each agency in the design, construction, operation and maintenance of the HOT lanes.  Many of these roles may already be in place for the HOV lane, for example, debris removal, and may require only minor adjustments.  Other areas, like toll collection, will be new and require new discussions and, often, memorandums of understanding developed between agencies.</a:t>
            </a:r>
          </a:p>
          <a:p>
            <a:pPr lvl="0"/>
            <a:r>
              <a:rPr lang="en-US" sz="1200" b="1" kern="1200" dirty="0" smtClean="0">
                <a:solidFill>
                  <a:schemeClr val="tx1"/>
                </a:solidFill>
                <a:latin typeface="+mn-lt"/>
                <a:ea typeface="+mn-ea"/>
                <a:cs typeface="+mn-cs"/>
              </a:rPr>
              <a:t>Determine vehicle occupancy  based on current operating conditions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HOV to HOT conversion projects are implemented mostly in corridors with underutilized HOV lanes. Those HOV lanes usually have a 2 person occupancy requirement. Therefore, HOT lane implementation involves retaining the 2 plus person vehicle occupancy requirement and selling the excess capacity to toll paying SOVs. In certain cases (e.g. Houston and Miami) with overcrowded HOV lanes, the vehicle occupancy requirement is increased from 2+ to 3+ given the already high demand of 2 person carpools. It has a direct effect on the revenue generation capacity of the HOT lanes as well as the previous users of the HOV lanes.</a:t>
            </a:r>
          </a:p>
          <a:p>
            <a:pPr lvl="0"/>
            <a:r>
              <a:rPr lang="en-US" sz="1200" b="1" kern="1200" dirty="0" smtClean="0">
                <a:solidFill>
                  <a:schemeClr val="tx1"/>
                </a:solidFill>
                <a:latin typeface="+mn-lt"/>
                <a:ea typeface="+mn-ea"/>
                <a:cs typeface="+mn-cs"/>
              </a:rPr>
              <a:t>Pricing</a:t>
            </a:r>
            <a:r>
              <a:rPr lang="en-US" sz="1200" kern="120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dynamic pricing mechanism allows the frequent change of toll rates. The toll rates vary in order to maintain the free flow speed in the HOT lanes. There should be thresholds established for the minimum and maximum toll rates. These may be set as a per mile rate or for the total trip. However, because of its complex mechanism, it could require adjustments to adapt to the demand and the willingness to pay of the drivers.  The less complex pricing mechanism of fixed variable / time-of-day pricing is also used. With a guiding principle to modify the toll rate structure, the toll structure can be updated from time to time (e.g. SR 91 and I-25 Express Lanes). However, with a fixed variable pricing, there is less flexibility to adjust to ongoing operational issues. For instance, a major incident in the GP lanes can cause a sudden spike in demand for the HOT lane.  Fixed schedules don’t allow for adjust to these variable conditions.</a:t>
            </a:r>
          </a:p>
          <a:p>
            <a:pPr lvl="0"/>
            <a:r>
              <a:rPr lang="en-US" sz="1200" b="1" kern="1200" dirty="0" smtClean="0">
                <a:solidFill>
                  <a:schemeClr val="tx1"/>
                </a:solidFill>
                <a:latin typeface="+mn-lt"/>
                <a:ea typeface="+mn-ea"/>
                <a:cs typeface="+mn-cs"/>
              </a:rPr>
              <a:t>Toll Collection</a:t>
            </a:r>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Location:</a:t>
            </a:r>
            <a:r>
              <a:rPr lang="en-US" sz="1200" kern="1200" dirty="0" smtClean="0">
                <a:solidFill>
                  <a:schemeClr val="tx1"/>
                </a:solidFill>
                <a:latin typeface="+mn-lt"/>
                <a:ea typeface="+mn-ea"/>
                <a:cs typeface="+mn-cs"/>
              </a:rPr>
              <a:t> Electronic toll collection is used with the transponder placed on the windshield. The toll collection mechanism varies based on the type of facility which can be broadly classified as - no intermediate access facility and limited intermediate access facility. With no other intermediate access points toll collection can be done at a single toll collection zone (e.g. SR 91 Express lanes) while with intermediate access points, toll collection is required at all points of access and can vary according to the point of access ( e.g. I-394 Express Lanes, SR 167 HOT lanes).  </a:t>
            </a:r>
          </a:p>
          <a:p>
            <a:r>
              <a:rPr lang="en-US" sz="1200" b="1" kern="1200" dirty="0" smtClean="0">
                <a:solidFill>
                  <a:schemeClr val="tx1"/>
                </a:solidFill>
                <a:latin typeface="+mn-lt"/>
                <a:ea typeface="+mn-ea"/>
                <a:cs typeface="+mn-cs"/>
              </a:rPr>
              <a:t>Rate:</a:t>
            </a:r>
            <a:r>
              <a:rPr lang="en-US" sz="1200" kern="1200" dirty="0" smtClean="0">
                <a:solidFill>
                  <a:schemeClr val="tx1"/>
                </a:solidFill>
                <a:latin typeface="+mn-lt"/>
                <a:ea typeface="+mn-ea"/>
                <a:cs typeface="+mn-cs"/>
              </a:rPr>
              <a:t> Many agencies set both a minimum and maximum toll rate.  The minimum often being between 25 to 50 cents per trip, typically in off-peak periods.  The maximum often in the range of $7 to $10.  If traffic remains congested even at the maximum toll rate many agencies have the ability to close the lane to toll paying customers (generally SOVs). </a:t>
            </a:r>
          </a:p>
          <a:p>
            <a:r>
              <a:rPr lang="en-US" sz="1200" b="1" kern="1200" dirty="0" smtClean="0">
                <a:solidFill>
                  <a:schemeClr val="tx1"/>
                </a:solidFill>
                <a:latin typeface="+mn-lt"/>
                <a:ea typeface="+mn-ea"/>
                <a:cs typeface="+mn-cs"/>
              </a:rPr>
              <a:t>Refunds:</a:t>
            </a:r>
            <a:r>
              <a:rPr lang="en-US" sz="1200" kern="1200" dirty="0" smtClean="0">
                <a:solidFill>
                  <a:schemeClr val="tx1"/>
                </a:solidFill>
                <a:latin typeface="+mn-lt"/>
                <a:ea typeface="+mn-ea"/>
                <a:cs typeface="+mn-cs"/>
              </a:rPr>
              <a:t> Some agencies have developed business</a:t>
            </a:r>
            <a:r>
              <a:rPr lang="en-US" sz="1200" kern="1200" baseline="0" dirty="0" smtClean="0">
                <a:solidFill>
                  <a:schemeClr val="tx1"/>
                </a:solidFill>
                <a:latin typeface="+mn-lt"/>
                <a:ea typeface="+mn-ea"/>
                <a:cs typeface="+mn-cs"/>
              </a:rPr>
              <a:t> rules</a:t>
            </a:r>
            <a:r>
              <a:rPr lang="en-US" sz="1200" kern="1200" dirty="0" smtClean="0">
                <a:solidFill>
                  <a:schemeClr val="tx1"/>
                </a:solidFill>
                <a:latin typeface="+mn-lt"/>
                <a:ea typeface="+mn-ea"/>
                <a:cs typeface="+mn-cs"/>
              </a:rPr>
              <a:t> under which a toll refund will be given to travelers.  An example would be when an incident in the HOT lane slows/stops traffic resulting in travel times that exceed the general purpose lane travel time.</a:t>
            </a:r>
          </a:p>
          <a:p>
            <a:pPr lvl="0"/>
            <a:r>
              <a:rPr lang="en-US" sz="1200" b="1" kern="1200" dirty="0" smtClean="0">
                <a:solidFill>
                  <a:schemeClr val="tx1"/>
                </a:solidFill>
                <a:latin typeface="+mn-lt"/>
                <a:ea typeface="+mn-ea"/>
                <a:cs typeface="+mn-cs"/>
              </a:rPr>
              <a:t>Enforcement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enforcement efforts required for the efficient operation of HOT lanes also vary according to the facility. Facilities with no intermediate access points can be enforced at the point of entry or exit by having different lanes for carpools and toll paying users. To ensure that toll paying users pay the tolls, the enforcement officer often observes a beacon on the toll gantry which flashes if a transaction is made. Those entering through the carpool lane will be manually observed to ensure that they have the correct number of passengers. Adding the license plate photo technology provides the option to charge those traveling solo or as LOVs without a transponder. I-95 and SR 91 Express Lanes require all the users of the HOT lanes to purchase the transponder while in I-25 solo drivers without the transponder can be charged using the license photo technique.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Facilities with intermediate access points generally require multiple enforcement areas. Buffers generally either have flexible pylons or double white lines to separate the HOT lane from the GP lanes. Enforcement is also required to ensure that vehicles don’t cross over the pylons or the double white line separation. </a:t>
            </a:r>
          </a:p>
          <a:p>
            <a:r>
              <a:rPr lang="en-US" sz="1200" kern="1200" dirty="0" smtClean="0">
                <a:solidFill>
                  <a:schemeClr val="tx1"/>
                </a:solidFill>
                <a:latin typeface="+mn-lt"/>
                <a:ea typeface="+mn-ea"/>
                <a:cs typeface="+mn-cs"/>
              </a:rPr>
              <a:t>Enforcement can be aided by having both the carpoolers as well as toll paying users buy the transponders and place it on the windshield. However, only the SOVs are charged a toll.  The negative side to this is the new requirement that HOVs have a transponder to use the HOT lane – thus adding another deterrent to carpooling.  Most HOT lanes do not require the HOV travelers to have a transponder.</a:t>
            </a:r>
          </a:p>
          <a:p>
            <a:r>
              <a:rPr lang="en-US" sz="1200" kern="1200" dirty="0" smtClean="0">
                <a:solidFill>
                  <a:schemeClr val="tx1"/>
                </a:solidFill>
                <a:latin typeface="+mn-lt"/>
                <a:ea typeface="+mn-ea"/>
                <a:cs typeface="+mn-cs"/>
              </a:rPr>
              <a:t>Additional enforcement with HOT lanes can be funded using the HOT lane revenue and the state or local highway patrol officers can be contracted to enforce the HOT lanes.</a:t>
            </a:r>
          </a:p>
          <a:p>
            <a:pPr lvl="0"/>
            <a:r>
              <a:rPr lang="en-US" sz="1200" b="1" kern="1200" dirty="0" smtClean="0">
                <a:solidFill>
                  <a:schemeClr val="tx1"/>
                </a:solidFill>
                <a:latin typeface="+mn-lt"/>
                <a:ea typeface="+mn-ea"/>
                <a:cs typeface="+mn-cs"/>
              </a:rPr>
              <a:t>Hours of Operation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Determine if the HOT lane will operate during the same hours as the HOV lane did.  Reducing access hours for any vehicles can negatively impact the public perception of the new HOT lane.  </a:t>
            </a:r>
          </a:p>
          <a:p>
            <a:pPr lvl="0"/>
            <a:r>
              <a:rPr lang="en-US" sz="1200" b="1" kern="1200" dirty="0" smtClean="0">
                <a:solidFill>
                  <a:schemeClr val="tx1"/>
                </a:solidFill>
                <a:latin typeface="+mn-lt"/>
                <a:ea typeface="+mn-ea"/>
                <a:cs typeface="+mn-cs"/>
              </a:rPr>
              <a:t>Operating Parameters / Goals</a:t>
            </a:r>
            <a:endParaRPr lang="en-US" sz="120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Most projects explicitly state that their goal is to maintain the free flow of traffic on the HOT lane. The FHWA guideline is to exceed 45 mph for 90% of the peak period.  Many agencies use that standard, while some use 50 mph, level of service C, or the travel time of the buses on the lane.  To measure the ability of the lane to meet the goal will require consideration of monitoring and evaluation plans and equipment.</a:t>
            </a:r>
            <a:endParaRPr lang="en-US" sz="1200" b="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What are the roles and responsibilities of partner agencies?</a:t>
            </a:r>
          </a:p>
          <a:p>
            <a:pPr lvl="1"/>
            <a:r>
              <a:rPr lang="en-US" dirty="0" smtClean="0"/>
              <a:t>Establish measures of effectiveness and thresholds for performance.</a:t>
            </a:r>
          </a:p>
          <a:p>
            <a:pPr lvl="1"/>
            <a:r>
              <a:rPr lang="en-US" dirty="0" smtClean="0"/>
              <a:t>Establish monitoring, maintenance, and incident management processes.</a:t>
            </a:r>
          </a:p>
          <a:p>
            <a:pPr lvl="1"/>
            <a:r>
              <a:rPr lang="en-US" dirty="0" smtClean="0"/>
              <a:t>Which categories of vehicles will travel for free and which will have to pay?</a:t>
            </a:r>
          </a:p>
          <a:p>
            <a:pPr lvl="1"/>
            <a:r>
              <a:rPr lang="en-US" dirty="0" smtClean="0"/>
              <a:t>Determine the pricing mechanism – dynamic or variable.</a:t>
            </a:r>
          </a:p>
          <a:p>
            <a:pPr lvl="1"/>
            <a:r>
              <a:rPr lang="en-US" dirty="0" smtClean="0"/>
              <a:t>Discuss the need for both a minimum and maximum toll rate.</a:t>
            </a:r>
          </a:p>
          <a:p>
            <a:pPr lvl="1"/>
            <a:r>
              <a:rPr lang="en-US" dirty="0" smtClean="0"/>
              <a:t>Examine the different potential enforcement mechanisms, their locations, and the agencies involved in enforcement</a:t>
            </a:r>
          </a:p>
        </p:txBody>
      </p:sp>
      <p:sp>
        <p:nvSpPr>
          <p:cNvPr id="4" name="Slide Number Placeholder 3"/>
          <p:cNvSpPr>
            <a:spLocks noGrp="1"/>
          </p:cNvSpPr>
          <p:nvPr>
            <p:ph type="sldNum" sz="quarter" idx="10"/>
          </p:nvPr>
        </p:nvSpPr>
        <p:spPr/>
        <p:txBody>
          <a:bodyPr/>
          <a:lstStyle/>
          <a:p>
            <a:fld id="{40BB0B64-07F6-4E53-893B-DB423EFD55C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Design of the HOT lanes depends mostly on two factors- design of the previous HOV lanes and available room in the corridor to make modifications. </a:t>
            </a:r>
          </a:p>
          <a:p>
            <a:pPr lvl="0"/>
            <a:r>
              <a:rPr lang="en-US" sz="1200" b="1" kern="1200" dirty="0" smtClean="0">
                <a:solidFill>
                  <a:schemeClr val="tx1"/>
                </a:solidFill>
                <a:latin typeface="+mn-lt"/>
                <a:ea typeface="+mn-ea"/>
                <a:cs typeface="+mn-cs"/>
              </a:rPr>
              <a:t>Determine separation mechanism</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three major separation mechanisms used are concrete barrier separation, flexible pylons and double white lines. The three separation mechanisms differ in terms of cost as well as the available room on the corridor required to adopt them.</a:t>
            </a:r>
          </a:p>
          <a:p>
            <a:pPr lvl="0"/>
            <a:r>
              <a:rPr lang="en-US" sz="1200" b="1" kern="1200" dirty="0" smtClean="0">
                <a:solidFill>
                  <a:schemeClr val="tx1"/>
                </a:solidFill>
                <a:latin typeface="+mn-lt"/>
                <a:ea typeface="+mn-ea"/>
                <a:cs typeface="+mn-cs"/>
              </a:rPr>
              <a:t>Determine access locations</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HOT lanes can be divided in to two types of facility based on the access- HOT lanes with no intermediate access and HOT lanes with limited intermediate access.  With concrete barrier separated HOV lane, there is little opportunity to change the access points (e.g. Katy and US 290 in Houston). However, concurrent HOV lanes with double white line separation and unrestricted access can be changed to facilities with no intermediate access or with limited access points.  Careful consideration should be given to the placement of access points. This can have a major influence on the economic projections as well as community acceptance of the project.  Weaving volumes should be carefully considered as well. Too few access points could concentrate too many weaving movements in an area. Certain high volume movements might justify direct access ramps to/from the HOT lane. </a:t>
            </a:r>
          </a:p>
          <a:p>
            <a:pPr lvl="0"/>
            <a:r>
              <a:rPr lang="en-US" sz="1200" b="1" kern="1200" dirty="0" smtClean="0">
                <a:solidFill>
                  <a:schemeClr val="tx1"/>
                </a:solidFill>
                <a:latin typeface="+mn-lt"/>
                <a:ea typeface="+mn-ea"/>
                <a:cs typeface="+mn-cs"/>
              </a:rPr>
              <a:t>Assess toll collection locations and attempt to minimize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With HOT lanes, restricted access is important in order to minimize the toll collection zones as well as enforcement efforts needed for the efficient operation of the HOT lanes. </a:t>
            </a:r>
          </a:p>
          <a:p>
            <a:pPr lvl="0"/>
            <a:r>
              <a:rPr lang="en-US" sz="1200" b="1" kern="1200" dirty="0" smtClean="0">
                <a:solidFill>
                  <a:schemeClr val="tx1"/>
                </a:solidFill>
                <a:latin typeface="+mn-lt"/>
                <a:ea typeface="+mn-ea"/>
                <a:cs typeface="+mn-cs"/>
              </a:rPr>
              <a:t>Outreach to travelers about changes in access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case the HOV to HOT conversion leads to drastic changes in the number of access points of the HOT lanes, the HOT lane planning process should involve an outreach process to educate the previous users of the HOV lanes regarding the changes and their benefits.</a:t>
            </a:r>
          </a:p>
          <a:p>
            <a:pPr lvl="0"/>
            <a:r>
              <a:rPr lang="en-US" sz="1200" b="1" kern="1200" dirty="0" smtClean="0">
                <a:solidFill>
                  <a:schemeClr val="tx1"/>
                </a:solidFill>
                <a:latin typeface="+mn-lt"/>
                <a:ea typeface="+mn-ea"/>
                <a:cs typeface="+mn-cs"/>
              </a:rPr>
              <a:t>Develop coherent signing program</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signage is important in order to guide the HOT lane users. For a dynamic pricing the variable message signs should be installed to display the current tolls. Also, for a facility with intermediate access points, the tolls may be different depending on the point of entry. Signs need to give adequate decision making time to drivers, but yet must be close enough that information is still valid when the driver enters the lane.</a:t>
            </a:r>
          </a:p>
          <a:p>
            <a:pPr lvl="0"/>
            <a:r>
              <a:rPr lang="en-US" sz="1200" b="1" kern="1200" dirty="0" smtClean="0">
                <a:solidFill>
                  <a:schemeClr val="tx1"/>
                </a:solidFill>
                <a:latin typeface="+mn-lt"/>
                <a:ea typeface="+mn-ea"/>
                <a:cs typeface="+mn-cs"/>
              </a:rPr>
              <a:t>Allow for a wide buffer separation when using pylons or paint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wide enough buffer (for example the 4 feet wide buffer on the SR 167 HOT lanes) should be provided for separating the HOT lanes from the general purpose lanes in case when the flexible pylons or double white line separation mechanism is used. A wide buffer may provide added safety because of the high vehicle speed differential between the HOT lanes and the GPLs.  This added safety may only be a perceived improvement as too little crash data is available to make a definitive recommendation on buffer size.</a:t>
            </a:r>
          </a:p>
          <a:p>
            <a:pPr lvl="0"/>
            <a:r>
              <a:rPr lang="en-US" sz="1200" b="1" kern="1200" dirty="0" smtClean="0">
                <a:solidFill>
                  <a:schemeClr val="tx1"/>
                </a:solidFill>
                <a:latin typeface="+mn-lt"/>
                <a:ea typeface="+mn-ea"/>
                <a:cs typeface="+mn-cs"/>
              </a:rPr>
              <a:t>Ensure safe merging/weaving distances with concurrent facilities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concurrent HOT lane facilities with double white line separation which are converted from a HOV facility with unlimited access need special attention to the design of access points.  Since the previous users were used to unlimited access, the access points should be long enough to help in safe merging in to and out of the HOT lanes. Also access points should be located in order to provide logical use of general purpose lane entry/exit ramps.</a:t>
            </a:r>
          </a:p>
          <a:p>
            <a:r>
              <a:rPr lang="en-US" sz="1200" b="1" kern="1200" dirty="0" smtClean="0">
                <a:solidFill>
                  <a:schemeClr val="tx1"/>
                </a:solidFill>
                <a:latin typeface="+mn-lt"/>
                <a:ea typeface="+mn-ea"/>
                <a:cs typeface="+mn-cs"/>
              </a:rPr>
              <a:t>Incident Detection and Use of ITS</a:t>
            </a:r>
            <a:endParaRPr lang="en-US" sz="120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HOT lane will need to be monitored for incidents and vehicle speeds.  Many HOV lanes already have ITS devices that perform some of these functions.  The addition of tolling, particularly dynamic tolling, will require additional ITS infrastructure to be integrated with existing devices. </a:t>
            </a:r>
          </a:p>
          <a:p>
            <a:pPr lvl="0"/>
            <a:r>
              <a:rPr lang="en-US" sz="1200" b="1" kern="1200" dirty="0" smtClean="0">
                <a:solidFill>
                  <a:schemeClr val="tx1"/>
                </a:solidFill>
                <a:latin typeface="+mn-lt"/>
                <a:ea typeface="+mn-ea"/>
                <a:cs typeface="+mn-cs"/>
              </a:rPr>
              <a:t>Number of Lanes</a:t>
            </a:r>
          </a:p>
          <a:p>
            <a:r>
              <a:rPr lang="en-US" sz="1200" b="0" kern="1200" dirty="0" smtClean="0">
                <a:solidFill>
                  <a:schemeClr val="tx1"/>
                </a:solidFill>
                <a:latin typeface="+mn-lt"/>
                <a:ea typeface="+mn-ea"/>
                <a:cs typeface="+mn-cs"/>
              </a:rPr>
              <a:t>A single lane facility operates under much different operational characteristics than a multi-lane facility.  In particular, if there are high volumes of busses on a single lane facility, then these vehicles greatly influence the operational characteristics of the lane.</a:t>
            </a:r>
            <a:endParaRPr lang="en-US" b="0"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workshop is intended to be interactive, it is not a lecture format.  We will learn the most from our interaction in small groups and discussion during the group reports.  Use your own personal experiences and information you have gathered during the conference to contribute to the small group discussion.</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Identify user groups and design criteria based on the group requiring the greatest flexibility (buses?).</a:t>
            </a:r>
          </a:p>
          <a:p>
            <a:pPr lvl="1"/>
            <a:r>
              <a:rPr lang="en-US" dirty="0" smtClean="0"/>
              <a:t>Identify and establish fundamental design parameters of facility.</a:t>
            </a:r>
          </a:p>
          <a:p>
            <a:pPr lvl="1"/>
            <a:r>
              <a:rPr lang="en-US" dirty="0" smtClean="0"/>
              <a:t>What are the costs involved in adopting the different separation mechanisms and the width of the separation?</a:t>
            </a:r>
          </a:p>
          <a:p>
            <a:pPr lvl="1"/>
            <a:r>
              <a:rPr lang="en-US" dirty="0" smtClean="0"/>
              <a:t>What are the safety and access implications for different separation mechanisms?</a:t>
            </a:r>
          </a:p>
          <a:p>
            <a:pPr lvl="1"/>
            <a:r>
              <a:rPr lang="en-US" dirty="0" smtClean="0"/>
              <a:t> What are the locations and messages for signage?</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sz="1200" b="1" kern="1200" dirty="0" smtClean="0">
                <a:solidFill>
                  <a:schemeClr val="tx1"/>
                </a:solidFill>
                <a:latin typeface="+mn-lt"/>
                <a:ea typeface="+mn-ea"/>
                <a:cs typeface="+mn-cs"/>
              </a:rPr>
              <a:t>Ownership for the facility and right-of-way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is no straightforward funding mechanism for the HOT lanes. Most, if not all of the operating projects today were the result of taking advantage of opportunities.  Depending on the scale of changes required for the HOV to HOT conversion, the required funding varies to a large extent from one project to another. For example, some conversions include not only the installation of toll collection zones and increased enforcement (I-15 in San Diego and I-25 in Denver) but also the addition of capacity to the corridor (conversion of one HOV lane to two HOV lanes per direction in I-95, Miami), restriping the corridor (SR 167 in Seattle and I-394 concurrent</a:t>
            </a:r>
            <a:r>
              <a:rPr lang="en-US" sz="1200" kern="1200" baseline="0" dirty="0" smtClean="0">
                <a:solidFill>
                  <a:schemeClr val="tx1"/>
                </a:solidFill>
                <a:latin typeface="+mn-lt"/>
                <a:ea typeface="+mn-ea"/>
                <a:cs typeface="+mn-cs"/>
              </a:rPr>
              <a:t> flow</a:t>
            </a:r>
            <a:r>
              <a:rPr lang="en-US" sz="1200" kern="1200" dirty="0" smtClean="0">
                <a:solidFill>
                  <a:schemeClr val="tx1"/>
                </a:solidFill>
                <a:latin typeface="+mn-lt"/>
                <a:ea typeface="+mn-ea"/>
                <a:cs typeface="+mn-cs"/>
              </a:rPr>
              <a:t> section) or changing the separation mechanism (double white lines to flexible pylons in I-95, Miami). In case the HOV to HOT conversion does not include huge modifications to the existing HOV facility, the project can be financed mostly by the local agencies (e.g. I-394 </a:t>
            </a:r>
            <a:r>
              <a:rPr lang="en-US" sz="1200" kern="1200" dirty="0" err="1" smtClean="0">
                <a:solidFill>
                  <a:schemeClr val="tx1"/>
                </a:solidFill>
                <a:latin typeface="+mn-lt"/>
                <a:ea typeface="+mn-ea"/>
                <a:cs typeface="+mn-cs"/>
              </a:rPr>
              <a:t>MnPASS</a:t>
            </a:r>
            <a:r>
              <a:rPr lang="en-US" sz="1200" kern="1200" dirty="0" smtClean="0">
                <a:solidFill>
                  <a:schemeClr val="tx1"/>
                </a:solidFill>
                <a:latin typeface="+mn-lt"/>
                <a:ea typeface="+mn-ea"/>
                <a:cs typeface="+mn-cs"/>
              </a:rPr>
              <a:t> was funded using a loan from a downtown parking ramp fund as well as using the private funds).   If FTA funds were used to help construct the original facility specific guidelines must be followed or funds must be repaid.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Available assistance through Value Pricing Pilot Program or Urban Partnership Agreements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Public agencies interested in implementing and evaluating HOT lane projects are eligible to apply for grants under the Value Pricing Pilot Program (VPPP). VPPP grants have been essential funding source for some HOT lane projects.  However, the grants provided to the different projects varies in amount depending on whether the grant is provided for a) the pre-implementation costs (e.g. VPPP grant of $925,000 in I-394 covered planning, outreach and education while the total project cost was $12.9 millions) or b) the project implementation costs (</a:t>
            </a:r>
            <a:r>
              <a:rPr lang="en-US" sz="1200" kern="1200" dirty="0" err="1" smtClean="0">
                <a:solidFill>
                  <a:schemeClr val="tx1"/>
                </a:solidFill>
                <a:latin typeface="+mn-lt"/>
                <a:ea typeface="+mn-ea"/>
                <a:cs typeface="+mn-cs"/>
              </a:rPr>
              <a:t>e.g.VPPP</a:t>
            </a:r>
            <a:r>
              <a:rPr lang="en-US" sz="1200" kern="1200" dirty="0" smtClean="0">
                <a:solidFill>
                  <a:schemeClr val="tx1"/>
                </a:solidFill>
                <a:latin typeface="+mn-lt"/>
                <a:ea typeface="+mn-ea"/>
                <a:cs typeface="+mn-cs"/>
              </a:rPr>
              <a:t> grant of $2.8 million out of $ 9.9 million project cost in I-25 and $2 million out of $17.9 million total project cost of SR 167).  Winning the competitive funding from Federal government has been helpful in large scale HOV to HOT conversion projects ( e.g. Urban Partnership Agreement (UPA) funding for I-95 Express Lanes in Miami). However, to win, those projects should aim at comprehensive transportation solutions including the transit element along with the congestion pricing.</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Stakeholders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Federal grant plays an important role in the funding of the HOT lane development. However, the Federal grant is sometimes a part of the total funding required in which case funding is supplemented by other stakeholders of the project which might involve state DOTs, (e.g. Katy, Houston) transit service providers (e.g. Regional Transit District in I-25, Denver ) and toll authorities (HCTRA in Katy, Houston), the gas tax (SR 167 in Seattle) or the private sector (I-394, Minneapolis).  In most instances, funding has been cobbled together from several sources.  Agreements can be made with the private operators to construct and operate the HOT lane facility and collect the revenues for a certain period of time (SR 91 Express lanes).</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Revenue Sharing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demand for continued funding of a project being implemented in phases also depends on the excess revenue generated by the HOT lane (e.g. I-25 Express Lanes generated revenue exceeding the estimated revenue to cover operations and maintenance; revenue generated in I-394 was half as estimated and I-15 in San Diego generated enough revenue to fund express bus operations). </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Who owns the lane(s) and right-of-way (ROW)?  Will they be willing to share costs and revenues?</a:t>
            </a:r>
          </a:p>
          <a:p>
            <a:pPr lvl="1"/>
            <a:r>
              <a:rPr lang="en-US" dirty="0" smtClean="0"/>
              <a:t> Were FTA funds used for the HOV project?  What are the implications?</a:t>
            </a:r>
          </a:p>
          <a:p>
            <a:pPr lvl="1"/>
            <a:r>
              <a:rPr lang="en-US" dirty="0" smtClean="0"/>
              <a:t>Is the project eligible for an urban partnership agreement grant, a value pricing pilot program grant, or other federal grant? </a:t>
            </a:r>
          </a:p>
          <a:p>
            <a:pPr lvl="1"/>
            <a:r>
              <a:rPr lang="en-US" dirty="0" smtClean="0"/>
              <a:t>Would having the private sector operate the facility as a PPP prove beneficial?  If yes, how so?</a:t>
            </a:r>
          </a:p>
          <a:p>
            <a:pPr lvl="1"/>
            <a:r>
              <a:rPr lang="en-US" dirty="0" smtClean="0"/>
              <a:t>What revenues can be expected from toll paying patrons?  Who wants a share of those?</a:t>
            </a:r>
          </a:p>
          <a:p>
            <a:pPr lvl="1"/>
            <a:r>
              <a:rPr lang="en-US" dirty="0" smtClean="0"/>
              <a:t>Who will pay the ongoing operation and maintenance costs?</a:t>
            </a:r>
          </a:p>
          <a:p>
            <a:pPr lvl="1"/>
            <a:r>
              <a:rPr lang="en-US" dirty="0" smtClean="0"/>
              <a:t>Can/should revenues from fines be used to help fund the facility/enforcement?</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US" sz="1200" b="1" kern="1200" dirty="0" smtClean="0">
                <a:solidFill>
                  <a:schemeClr val="tx1"/>
                </a:solidFill>
                <a:latin typeface="+mn-lt"/>
                <a:ea typeface="+mn-ea"/>
                <a:cs typeface="+mn-cs"/>
              </a:rPr>
              <a:t>Identify project champions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projects have benefitted from the support of trusted individuals in the community or state.  Project champions, other than the implementing agencies, can lend creditability to the project.  Additionally, if enabling legislation is required a project champion that can accomplish this is an indispensible asset.</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Conduct market research and identify issues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Market research should be conducted to identify what the issues are that are problematic for the community.  This should include research of current HOV and transit users as well as potential users of HOT lanes.  This information is crucial to develop materials and messages to educate and inform.</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Develop clear and concise messages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messages that are used to communicate project specifics, including project goals, need to be clear and concise.  They must clearly convey what the purpose of the project and the project implementation hopes to achieve.</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Communicate project goals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many communities HOT lanes and pricing are new and complex concepts.  The goals that are communicated must resonant with the public.  Successful projects clearly articulate the goals of project.  The I-15 project in San Diego showed how the project revenues would be used to implement new transit service in the corridor; a service that was desired by the public.  Without clearly defining and communicating project goals even potentially successful projects can be killed before implementation because of misunderstanding.</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Outreach to travelers about changes in access or other conditions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case the HOV to HOT conversion leads to drastic changes in the number of access points of the HOT lanes, the HOT lane outreach process should educate the previous users of the HOV lanes regarding the changes and their benefits.</a:t>
            </a: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Continue from project development through operations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Projects benefit from continued outreach to the users and general public.   It is important to continuously market the project.  Market research conducted throughout the life of the project allows agencies to adjust messages as needed to address concerns.  The public also needs to be kept aware of how operational changes may occur over the life of a project.</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Create brand awareness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some communities it may be necessary to distinguish a HOT project from other tolling projects in the area.  A different brand may be used for this purpose.  If this is not the cause, it is still useful to promote project awareness.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Communication approach</a:t>
            </a:r>
            <a:r>
              <a:rPr lang="en-US" baseline="0" dirty="0" smtClean="0"/>
              <a:t> during NEPA – is there a difference?  Outreach vs. marketing</a:t>
            </a:r>
          </a:p>
          <a:p>
            <a:pPr lvl="1"/>
            <a:r>
              <a:rPr lang="en-US" dirty="0" smtClean="0"/>
              <a:t>Outline sequential steps in outreach plan.</a:t>
            </a:r>
          </a:p>
          <a:p>
            <a:pPr lvl="1"/>
            <a:r>
              <a:rPr lang="en-US" dirty="0" smtClean="0"/>
              <a:t>Who are the stakeholders?</a:t>
            </a:r>
          </a:p>
          <a:p>
            <a:pPr lvl="1"/>
            <a:r>
              <a:rPr lang="en-US" dirty="0" smtClean="0"/>
              <a:t>What are the most appropriate communication methods?  Will they vary throughout the corridor?  If yes, how so?</a:t>
            </a:r>
          </a:p>
          <a:p>
            <a:pPr lvl="1"/>
            <a:r>
              <a:rPr lang="en-US" dirty="0" smtClean="0"/>
              <a:t>What messages need to be communicated?</a:t>
            </a:r>
          </a:p>
          <a:p>
            <a:pPr lvl="1"/>
            <a:r>
              <a:rPr lang="en-US" dirty="0" smtClean="0"/>
              <a:t>Who are the appropriate messenger(s)?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r>
              <a:rPr lang="en-US" baseline="0" dirty="0" smtClean="0"/>
              <a:t> of project – instructor gives overview of the hypothetical case study project, information is included in your workbook</a:t>
            </a:r>
          </a:p>
          <a:p>
            <a:r>
              <a:rPr lang="en-US" baseline="0" dirty="0" smtClean="0"/>
              <a:t>Break into groups of 5-6, depending on the number in each scenario</a:t>
            </a:r>
          </a:p>
          <a:p>
            <a:r>
              <a:rPr lang="en-US" baseline="0" dirty="0" smtClean="0"/>
              <a:t>The five subject areas are Planning, Operations, Design, Funding and Finance, and Outreach</a:t>
            </a:r>
          </a:p>
          <a:p>
            <a:r>
              <a:rPr lang="en-US" baseline="0" dirty="0" smtClean="0"/>
              <a:t>For each subject area the instructor will give an overview of best practices and lessons learned</a:t>
            </a:r>
          </a:p>
          <a:p>
            <a:r>
              <a:rPr lang="en-US" baseline="0" dirty="0" smtClean="0"/>
              <a:t>Each group will have time to answer the questions in the exercises by applying best practices, lessons learned, and information gathered during the conference to the hypothetical project.  The exercises are covered in your workbook.</a:t>
            </a:r>
          </a:p>
          <a:p>
            <a:r>
              <a:rPr lang="en-US" baseline="0" dirty="0" smtClean="0"/>
              <a:t>We’ll take a break for a box lunch after the second topic area</a:t>
            </a:r>
          </a:p>
          <a:p>
            <a:r>
              <a:rPr lang="en-US" baseline="0" dirty="0" smtClean="0"/>
              <a:t>At the end, each group will make a report to the class summarizing their results</a:t>
            </a:r>
          </a:p>
          <a:p>
            <a:endParaRPr lang="en-US" baseline="0" dirty="0" smtClean="0"/>
          </a:p>
          <a:p>
            <a:r>
              <a:rPr lang="en-US" baseline="0" dirty="0" smtClean="0"/>
              <a:t>The workbook contains the case study project, the slides on best practices, and the group exercises.</a:t>
            </a:r>
            <a:endParaRPr lang="en-US" dirty="0"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a:t>
            </a:r>
            <a:r>
              <a:rPr lang="en-US" baseline="0" dirty="0" smtClean="0"/>
              <a:t> workbook content:</a:t>
            </a:r>
          </a:p>
          <a:p>
            <a:r>
              <a:rPr lang="en-US" baseline="0" dirty="0" smtClean="0"/>
              <a:t>1</a:t>
            </a:r>
            <a:r>
              <a:rPr lang="en-US" baseline="30000" dirty="0" smtClean="0"/>
              <a:t>st</a:t>
            </a:r>
            <a:r>
              <a:rPr lang="en-US" baseline="0" dirty="0" smtClean="0"/>
              <a:t> tab – project information</a:t>
            </a:r>
          </a:p>
          <a:p>
            <a:r>
              <a:rPr lang="en-US" baseline="0" dirty="0" smtClean="0"/>
              <a:t>2</a:t>
            </a:r>
            <a:r>
              <a:rPr lang="en-US" baseline="30000" dirty="0" smtClean="0"/>
              <a:t>nd</a:t>
            </a:r>
            <a:r>
              <a:rPr lang="en-US" baseline="0" dirty="0" smtClean="0"/>
              <a:t> tab – group exercise</a:t>
            </a:r>
          </a:p>
          <a:p>
            <a:r>
              <a:rPr lang="en-US" baseline="0" dirty="0" smtClean="0"/>
              <a:t>3</a:t>
            </a:r>
            <a:r>
              <a:rPr lang="en-US" baseline="30000" dirty="0" smtClean="0"/>
              <a:t>rd</a:t>
            </a:r>
            <a:r>
              <a:rPr lang="en-US" baseline="0" dirty="0" smtClean="0"/>
              <a:t> tab – HOT case studies in one-page format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Arial" pitchFamily="34" charset="0"/>
              </a:rPr>
              <a:t>Radial freeway corridor serving major activity center</a:t>
            </a:r>
          </a:p>
          <a:p>
            <a:endParaRPr lang="en-US" sz="1200" kern="1200" dirty="0" smtClean="0">
              <a:solidFill>
                <a:schemeClr val="tx1"/>
              </a:solidFill>
              <a:latin typeface="+mn-lt"/>
              <a:ea typeface="+mn-ea"/>
              <a:cs typeface="Arial" pitchFamily="34" charset="0"/>
            </a:endParaRPr>
          </a:p>
          <a:p>
            <a:r>
              <a:rPr lang="en-US" sz="1200" kern="1200" dirty="0" smtClean="0">
                <a:solidFill>
                  <a:schemeClr val="tx1"/>
                </a:solidFill>
                <a:latin typeface="+mn-lt"/>
                <a:ea typeface="+mn-ea"/>
                <a:cs typeface="Arial" pitchFamily="34" charset="0"/>
              </a:rPr>
              <a:t>15 miles total length</a:t>
            </a:r>
          </a:p>
          <a:p>
            <a:endParaRPr lang="en-US" sz="1200" kern="1200" dirty="0" smtClean="0">
              <a:solidFill>
                <a:schemeClr val="tx1"/>
              </a:solidFill>
              <a:latin typeface="+mn-lt"/>
              <a:ea typeface="+mn-ea"/>
              <a:cs typeface="Arial" pitchFamily="34" charset="0"/>
            </a:endParaRPr>
          </a:p>
          <a:p>
            <a:r>
              <a:rPr lang="en-US" sz="1200" kern="1200" dirty="0" smtClean="0">
                <a:solidFill>
                  <a:schemeClr val="tx1"/>
                </a:solidFill>
                <a:latin typeface="+mn-lt"/>
                <a:ea typeface="+mn-ea"/>
                <a:cs typeface="Arial" pitchFamily="34" charset="0"/>
              </a:rPr>
              <a:t>3 GP lanes in each direction</a:t>
            </a:r>
          </a:p>
          <a:p>
            <a:endParaRPr lang="en-US" sz="1200" kern="1200" dirty="0" smtClean="0">
              <a:solidFill>
                <a:schemeClr val="tx1"/>
              </a:solidFill>
              <a:latin typeface="+mn-lt"/>
              <a:ea typeface="+mn-ea"/>
              <a:cs typeface="Arial" pitchFamily="34" charset="0"/>
            </a:endParaRPr>
          </a:p>
          <a:p>
            <a:r>
              <a:rPr lang="en-US" sz="1200" kern="1200" dirty="0" smtClean="0">
                <a:solidFill>
                  <a:schemeClr val="tx1"/>
                </a:solidFill>
                <a:latin typeface="+mn-lt"/>
                <a:ea typeface="+mn-ea"/>
                <a:cs typeface="Arial" pitchFamily="34" charset="0"/>
              </a:rPr>
              <a:t>1 HOV lane in each direction</a:t>
            </a:r>
          </a:p>
          <a:p>
            <a:endParaRPr lang="en-US" sz="1200" kern="1200" dirty="0" smtClean="0">
              <a:solidFill>
                <a:schemeClr val="tx1"/>
              </a:solidFill>
              <a:latin typeface="+mn-lt"/>
              <a:ea typeface="+mn-ea"/>
              <a:cs typeface="Arial" pitchFamily="34" charset="0"/>
            </a:endParaRPr>
          </a:p>
          <a:p>
            <a:r>
              <a:rPr lang="en-US" sz="1200" kern="1200" dirty="0" smtClean="0">
                <a:solidFill>
                  <a:schemeClr val="tx1"/>
                </a:solidFill>
                <a:latin typeface="+mn-lt"/>
                <a:ea typeface="+mn-ea"/>
                <a:cs typeface="Arial" pitchFamily="34" charset="0"/>
              </a:rPr>
              <a:t>Transit service with two park-and-ride facilities</a:t>
            </a:r>
          </a:p>
          <a:p>
            <a:r>
              <a:rPr lang="en-US" sz="1200" kern="1200" dirty="0" smtClean="0">
                <a:solidFill>
                  <a:schemeClr val="tx1"/>
                </a:solidFill>
                <a:latin typeface="+mn-lt"/>
                <a:ea typeface="+mn-ea"/>
                <a:cs typeface="Arial" pitchFamily="34" charset="0"/>
              </a:rPr>
              <a:t> </a:t>
            </a:r>
          </a:p>
          <a:p>
            <a:r>
              <a:rPr lang="en-US" sz="1200" kern="1200" dirty="0" smtClean="0">
                <a:solidFill>
                  <a:schemeClr val="tx1"/>
                </a:solidFill>
                <a:latin typeface="+mn-lt"/>
                <a:ea typeface="+mn-ea"/>
                <a:cs typeface="Arial" pitchFamily="34" charset="0"/>
              </a:rPr>
              <a:t>Downtown rapidly developing and congestion growing</a:t>
            </a:r>
          </a:p>
          <a:p>
            <a:endParaRPr lang="en-US" sz="1200" kern="1200" dirty="0" smtClean="0">
              <a:solidFill>
                <a:schemeClr val="tx1"/>
              </a:solidFill>
              <a:latin typeface="+mn-lt"/>
              <a:ea typeface="+mn-ea"/>
              <a:cs typeface="Arial" pitchFamily="34" charset="0"/>
            </a:endParaRPr>
          </a:p>
          <a:p>
            <a:r>
              <a:rPr lang="en-US" sz="1200" kern="1200" dirty="0" smtClean="0">
                <a:solidFill>
                  <a:schemeClr val="tx1"/>
                </a:solidFill>
                <a:latin typeface="+mn-lt"/>
                <a:ea typeface="+mn-ea"/>
                <a:cs typeface="Arial" pitchFamily="34" charset="0"/>
              </a:rPr>
              <a:t>No funding for expansion.  Congested 4-lane adjacent radial freeway is funded for expansion</a:t>
            </a:r>
          </a:p>
          <a:p>
            <a:endParaRPr lang="en-US" sz="1200" kern="1200" dirty="0" smtClean="0">
              <a:solidFill>
                <a:schemeClr val="tx1"/>
              </a:solidFill>
              <a:latin typeface="+mn-lt"/>
              <a:ea typeface="+mn-ea"/>
              <a:cs typeface="Arial" pitchFamily="34" charset="0"/>
            </a:endParaRPr>
          </a:p>
          <a:p>
            <a:r>
              <a:rPr lang="en-US" sz="1200" kern="1200" dirty="0" smtClean="0">
                <a:solidFill>
                  <a:schemeClr val="tx1"/>
                </a:solidFill>
                <a:latin typeface="+mn-lt"/>
                <a:ea typeface="+mn-ea"/>
                <a:cs typeface="Arial" pitchFamily="34" charset="0"/>
              </a:rPr>
              <a:t>Parallel arterial</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79DDF5-D9F0-49E2-82FE-33ADD134204F}"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GP Lane speed 30mph</a:t>
            </a:r>
          </a:p>
          <a:p>
            <a:endParaRPr lang="en-US" dirty="0" smtClean="0"/>
          </a:p>
          <a:p>
            <a:pPr defTabSz="1463675">
              <a:lnSpc>
                <a:spcPct val="50000"/>
              </a:lnSpc>
              <a:spcBef>
                <a:spcPct val="50000"/>
              </a:spcBef>
            </a:pPr>
            <a:r>
              <a:rPr lang="en-US" sz="1200" b="0" u="none" dirty="0" smtClean="0">
                <a:solidFill>
                  <a:srgbClr val="00CC00"/>
                </a:solidFill>
              </a:rPr>
              <a:t>Suburban Community A	Suburban</a:t>
            </a:r>
            <a:r>
              <a:rPr lang="en-US" sz="1200" b="0" u="none" baseline="0" dirty="0" smtClean="0">
                <a:solidFill>
                  <a:srgbClr val="00CC00"/>
                </a:solidFill>
              </a:rPr>
              <a:t> Community B</a:t>
            </a:r>
            <a:endParaRPr lang="en-US" sz="1200" b="0" u="sng" dirty="0" smtClean="0">
              <a:solidFill>
                <a:srgbClr val="00CC00"/>
              </a:solidFill>
            </a:endParaRPr>
          </a:p>
          <a:p>
            <a:pPr defTabSz="1463675">
              <a:lnSpc>
                <a:spcPct val="50000"/>
              </a:lnSpc>
              <a:spcBef>
                <a:spcPct val="50000"/>
              </a:spcBef>
            </a:pPr>
            <a:r>
              <a:rPr lang="en-US" sz="1200" b="0" dirty="0" smtClean="0">
                <a:solidFill>
                  <a:srgbClr val="00CC00"/>
                </a:solidFill>
              </a:rPr>
              <a:t>Population 40,000		Population</a:t>
            </a:r>
            <a:r>
              <a:rPr lang="en-US" sz="1200" b="0" baseline="0" dirty="0" smtClean="0">
                <a:solidFill>
                  <a:srgbClr val="00CC00"/>
                </a:solidFill>
              </a:rPr>
              <a:t> 20,000</a:t>
            </a:r>
            <a:endParaRPr lang="en-US" sz="1200" b="0" dirty="0" smtClean="0">
              <a:solidFill>
                <a:srgbClr val="00CC00"/>
              </a:solidFill>
            </a:endParaRPr>
          </a:p>
          <a:p>
            <a:pPr defTabSz="1463675">
              <a:lnSpc>
                <a:spcPct val="50000"/>
              </a:lnSpc>
              <a:spcBef>
                <a:spcPct val="50000"/>
              </a:spcBef>
            </a:pPr>
            <a:r>
              <a:rPr lang="en-US" sz="1200" b="0" dirty="0" smtClean="0">
                <a:solidFill>
                  <a:srgbClr val="00CC00"/>
                </a:solidFill>
              </a:rPr>
              <a:t>$40k median income		$75K Median income</a:t>
            </a:r>
          </a:p>
          <a:p>
            <a:pPr defTabSz="1463675">
              <a:lnSpc>
                <a:spcPct val="50000"/>
              </a:lnSpc>
              <a:spcBef>
                <a:spcPct val="50000"/>
              </a:spcBef>
            </a:pPr>
            <a:r>
              <a:rPr lang="en-US" sz="1200" b="0" dirty="0" smtClean="0">
                <a:solidFill>
                  <a:srgbClr val="00CC00"/>
                </a:solidFill>
              </a:rPr>
              <a:t>40% minorities		20%</a:t>
            </a:r>
            <a:r>
              <a:rPr lang="en-US" sz="1200" b="0" baseline="0" dirty="0" smtClean="0">
                <a:solidFill>
                  <a:srgbClr val="00CC00"/>
                </a:solidFill>
              </a:rPr>
              <a:t> minorities</a:t>
            </a:r>
            <a:endParaRPr lang="en-US" sz="1200" b="0" dirty="0" smtClean="0">
              <a:solidFill>
                <a:srgbClr val="00CC00"/>
              </a:solidFill>
            </a:endParaRPr>
          </a:p>
          <a:p>
            <a:pPr defTabSz="1463675">
              <a:lnSpc>
                <a:spcPct val="50000"/>
              </a:lnSpc>
              <a:spcBef>
                <a:spcPct val="50000"/>
              </a:spcBef>
            </a:pPr>
            <a:r>
              <a:rPr lang="en-US" sz="1200" b="0" dirty="0" smtClean="0">
                <a:solidFill>
                  <a:srgbClr val="00CC00"/>
                </a:solidFill>
              </a:rPr>
              <a:t>1.3 autos per household	1.9</a:t>
            </a:r>
            <a:r>
              <a:rPr lang="en-US" sz="1200" b="0" baseline="0" dirty="0" smtClean="0">
                <a:solidFill>
                  <a:srgbClr val="00CC00"/>
                </a:solidFill>
              </a:rPr>
              <a:t> autos per household</a:t>
            </a:r>
            <a:endParaRPr lang="en-US" sz="1200" b="0" dirty="0" smtClean="0">
              <a:solidFill>
                <a:srgbClr val="00CC00"/>
              </a:solidFill>
            </a:endParaRPr>
          </a:p>
          <a:p>
            <a:endParaRPr lang="en-US" dirty="0" smtClean="0"/>
          </a:p>
          <a:p>
            <a:endParaRPr lang="en-US" sz="1200" b="0" dirty="0" smtClean="0">
              <a:solidFill>
                <a:srgbClr val="00CC00"/>
              </a:solidFill>
            </a:endParaRP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Peaking characteristics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874283"/>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731219"/>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457200" y="6356350"/>
            <a:ext cx="530625" cy="365125"/>
          </a:xfrm>
        </p:spPr>
        <p:txBody>
          <a:bodyPr/>
          <a:lstStyle/>
          <a:p>
            <a:fld id="{717065F3-0A2E-4040-893B-36E66A86B16F}" type="datetimeFigureOut">
              <a:rPr lang="en-US" smtClean="0"/>
              <a:pPr/>
              <a:t>10/12/2010</a:t>
            </a:fld>
            <a:endParaRPr lang="en-US"/>
          </a:p>
        </p:txBody>
      </p:sp>
      <p:sp>
        <p:nvSpPr>
          <p:cNvPr id="27" name="Slide Number Placeholder 26"/>
          <p:cNvSpPr>
            <a:spLocks noGrp="1"/>
          </p:cNvSpPr>
          <p:nvPr>
            <p:ph type="sldNum" sz="quarter" idx="12"/>
          </p:nvPr>
        </p:nvSpPr>
        <p:spPr/>
        <p:txBody>
          <a:bodyPr/>
          <a:lstStyle/>
          <a:p>
            <a:fld id="{04F45126-E9AA-2D4E-9BFB-55E271F2F588}" type="slidenum">
              <a:rPr lang="en-US" smtClean="0"/>
              <a:pPr/>
              <a:t>‹#›</a:t>
            </a:fld>
            <a:endParaRPr lang="en-US"/>
          </a:p>
        </p:txBody>
      </p:sp>
      <p:pic>
        <p:nvPicPr>
          <p:cNvPr id="10" name="Picture 9" descr="fhwalogo-whit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20024" y="6420921"/>
            <a:ext cx="1900800" cy="300554"/>
          </a:xfrm>
          <a:prstGeom prst="rect">
            <a:avLst/>
          </a:prstGeom>
        </p:spPr>
      </p:pic>
      <p:pic>
        <p:nvPicPr>
          <p:cNvPr id="22" name="Picture 21" descr="gradiated traffic.tif"/>
          <p:cNvPicPr>
            <a:picLocks noChangeAspect="1"/>
          </p:cNvPicPr>
          <p:nvPr userDrawn="1"/>
        </p:nvPicPr>
        <p:blipFill>
          <a:blip r:embed="rId4"/>
          <a:stretch>
            <a:fillRect/>
          </a:stretch>
        </p:blipFill>
        <p:spPr>
          <a:xfrm>
            <a:off x="0" y="105830"/>
            <a:ext cx="9144000" cy="1627632"/>
          </a:xfrm>
          <a:prstGeom prst="rect">
            <a:avLst/>
          </a:prstGeom>
        </p:spPr>
      </p:pic>
      <p:sp>
        <p:nvSpPr>
          <p:cNvPr id="7" name="Rectangle 6"/>
          <p:cNvSpPr/>
          <p:nvPr/>
        </p:nvSpPr>
        <p:spPr>
          <a:xfrm>
            <a:off x="0" y="0"/>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1649183"/>
            <a:ext cx="9144000" cy="180269"/>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10" name="Rectangle 9"/>
          <p:cNvSpPr/>
          <p:nvPr userDrawn="1"/>
        </p:nvSpPr>
        <p:spPr>
          <a:xfrm>
            <a:off x="5753100" y="2057400"/>
            <a:ext cx="2933700" cy="4089401"/>
          </a:xfrm>
          <a:prstGeom prst="rect">
            <a:avLst/>
          </a:prstGeom>
          <a:noFill/>
          <a:ln w="12700" cap="flat" cmpd="sng" algn="ctr">
            <a:solidFill>
              <a:schemeClr val="tx2"/>
            </a:solidFill>
            <a:prstDash val="solid"/>
            <a:round/>
            <a:headEnd type="none" w="med" len="med"/>
            <a:tailEnd type="none" w="med" len="med"/>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rot="16200000">
            <a:off x="946150" y="1568450"/>
            <a:ext cx="4089400" cy="50673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cxnSp>
        <p:nvCxnSpPr>
          <p:cNvPr id="12" name="Straight Connector 11"/>
          <p:cNvCxnSpPr/>
          <p:nvPr userDrawn="1"/>
        </p:nvCxnSpPr>
        <p:spPr>
          <a:xfrm>
            <a:off x="5753100" y="2108200"/>
            <a:ext cx="2933700" cy="1588"/>
          </a:xfrm>
          <a:prstGeom prst="line">
            <a:avLst/>
          </a:prstGeom>
          <a:ln w="127000" cap="flat" cmpd="sng" algn="ctr">
            <a:solidFill>
              <a:srgbClr val="04617B"/>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3"/>
          </p:nvPr>
        </p:nvSpPr>
        <p:spPr>
          <a:xfrm>
            <a:off x="5918200" y="2336800"/>
            <a:ext cx="2603500" cy="3644900"/>
          </a:xfrm>
        </p:spPr>
        <p:txBody>
          <a:bodyPr>
            <a:normAutofit/>
          </a:bodyPr>
          <a:lstStyle>
            <a:lvl1pPr marL="0" indent="0">
              <a:buFontTx/>
              <a:buNone/>
              <a:defRPr sz="1600">
                <a:solidFill>
                  <a:schemeClr val="tx2"/>
                </a:solidFill>
              </a:defRPr>
            </a:lvl1pPr>
            <a:lvl2pPr>
              <a:buNone/>
              <a:defRPr/>
            </a:lvl2pPr>
          </a:lstStyle>
          <a:p>
            <a:pPr lvl="0"/>
            <a:r>
              <a:rPr lang="en-US" dirty="0" smtClean="0"/>
              <a:t>Click to edit Master text styles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7113"/>
            <a:ext cx="8229600" cy="1143000"/>
          </a:xfrm>
        </p:spPr>
        <p:txBody>
          <a:bodyPr anchor="ct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2046045"/>
            <a:ext cx="3935095" cy="407535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a:xfrm>
            <a:off x="457200" y="6356350"/>
            <a:ext cx="768762" cy="365125"/>
          </a:xfrm>
        </p:spPr>
        <p:txBody>
          <a:bodyPr/>
          <a:lstStyle/>
          <a:p>
            <a:fld id="{717065F3-0A2E-4040-893B-36E66A86B16F}" type="datetimeFigureOut">
              <a:rPr lang="en-US" smtClean="0"/>
              <a:pPr/>
              <a:t>10/12/2010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sp>
        <p:nvSpPr>
          <p:cNvPr id="16" name="Chart Placeholder 15"/>
          <p:cNvSpPr>
            <a:spLocks noGrp="1"/>
          </p:cNvSpPr>
          <p:nvPr>
            <p:ph type="chart" sz="quarter" idx="13"/>
          </p:nvPr>
        </p:nvSpPr>
        <p:spPr>
          <a:xfrm>
            <a:off x="4572000" y="2371568"/>
            <a:ext cx="4362450" cy="3149600"/>
          </a:xfrm>
        </p:spPr>
        <p:txBody>
          <a:bodyPr/>
          <a:lstStyle/>
          <a:p>
            <a:r>
              <a:rPr lang="en-US" smtClean="0"/>
              <a:t>Click icon to add chart</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1688"/>
            <a:ext cx="8229600" cy="1143000"/>
          </a:xfrm>
        </p:spPr>
        <p:txBody>
          <a:bodyPr anchor="ct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Date Placeholder 4"/>
          <p:cNvSpPr>
            <a:spLocks noGrp="1"/>
          </p:cNvSpPr>
          <p:nvPr>
            <p:ph type="dt" sz="half" idx="10"/>
          </p:nvPr>
        </p:nvSpPr>
        <p:spPr>
          <a:xfrm>
            <a:off x="457200" y="6356350"/>
            <a:ext cx="768762" cy="365125"/>
          </a:xfrm>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45126-E9AA-2D4E-9BFB-55E271F2F5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80372"/>
          </a:xfrm>
        </p:spPr>
        <p:txBody>
          <a:bodyPr tIns="45720"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916981"/>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921490"/>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638066"/>
            <a:ext cx="4040188" cy="3623536"/>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Content Placeholder 5"/>
          <p:cNvSpPr>
            <a:spLocks noGrp="1"/>
          </p:cNvSpPr>
          <p:nvPr>
            <p:ph sz="quarter" idx="4"/>
          </p:nvPr>
        </p:nvSpPr>
        <p:spPr>
          <a:xfrm>
            <a:off x="4645025" y="2638066"/>
            <a:ext cx="4041775" cy="3623536"/>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57200" y="6356350"/>
            <a:ext cx="768762" cy="365125"/>
          </a:xfrm>
        </p:spPr>
        <p:txBody>
          <a:bodyPr/>
          <a:lstStyle/>
          <a:p>
            <a:fld id="{717065F3-0A2E-4040-893B-36E66A86B16F}" type="datetimeFigureOut">
              <a:rPr lang="en-US" smtClean="0"/>
              <a:pPr/>
              <a:t>10/12/2010</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45126-E9AA-2D4E-9BFB-55E271F2F5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congestion.tif"/>
          <p:cNvPicPr>
            <a:picLocks noChangeAspect="1"/>
          </p:cNvPicPr>
          <p:nvPr userDrawn="1"/>
        </p:nvPicPr>
        <p:blipFill>
          <a:blip r:embed="rId2">
            <a:alphaModFix amt="46000"/>
            <a:lum bright="54000" contrast="-76000"/>
          </a:blip>
          <a:srcRect t="23220" b="3136"/>
          <a:stretch>
            <a:fillRect/>
          </a:stretch>
        </p:blipFill>
        <p:spPr>
          <a:xfrm>
            <a:off x="0" y="1829452"/>
            <a:ext cx="9144000" cy="4480329"/>
          </a:xfrm>
          <a:prstGeom prst="rect">
            <a:avLst/>
          </a:prstGeom>
        </p:spPr>
      </p:pic>
      <p:sp>
        <p:nvSpPr>
          <p:cNvPr id="2"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a:xfrm>
            <a:off x="457200" y="6356350"/>
            <a:ext cx="768762" cy="365125"/>
          </a:xfrm>
        </p:spPr>
        <p:txBody>
          <a:bodyPr/>
          <a:lstStyle/>
          <a:p>
            <a:fld id="{717065F3-0A2E-4040-893B-36E66A86B16F}" type="datetimeFigureOut">
              <a:rPr lang="en-US" smtClean="0"/>
              <a:pPr/>
              <a:t>10/12/2010</a:t>
            </a:fld>
            <a:endParaRPr lang="en-US" dirty="0"/>
          </a:p>
        </p:txBody>
      </p:sp>
      <p:sp>
        <p:nvSpPr>
          <p:cNvPr id="5" name="Slide Number Placeholder 4"/>
          <p:cNvSpPr>
            <a:spLocks noGrp="1"/>
          </p:cNvSpPr>
          <p:nvPr>
            <p:ph type="sldNum" sz="quarter" idx="12"/>
          </p:nvPr>
        </p:nvSpPr>
        <p:spPr/>
        <p:txBody>
          <a:bodyPr/>
          <a:lstStyle/>
          <a:p>
            <a:fld id="{04F45126-E9AA-2D4E-9BFB-55E271F2F588}" type="slidenum">
              <a:rPr lang="en-US" smtClean="0"/>
              <a:pPr/>
              <a:t>‹#›</a:t>
            </a:fld>
            <a:endParaRPr lang="en-US"/>
          </a:p>
        </p:txBody>
      </p:sp>
      <p:sp>
        <p:nvSpPr>
          <p:cNvPr id="7" name="Rectangle 6"/>
          <p:cNvSpPr/>
          <p:nvPr userDrawn="1"/>
        </p:nvSpPr>
        <p:spPr>
          <a:xfrm>
            <a:off x="0" y="1723622"/>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p:nvPr>
        </p:nvSpPr>
        <p:spPr>
          <a:xfrm>
            <a:off x="457200" y="2146300"/>
            <a:ext cx="6769100" cy="3860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45126-E9AA-2D4E-9BFB-55E271F2F588}" type="slidenum">
              <a:rPr lang="en-US" smtClean="0"/>
              <a:pPr/>
              <a:t>‹#›</a:t>
            </a:fld>
            <a:endParaRPr lang="en-US"/>
          </a:p>
        </p:txBody>
      </p:sp>
      <p:sp>
        <p:nvSpPr>
          <p:cNvPr id="5"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7" name="Table Placeholder 6"/>
          <p:cNvSpPr>
            <a:spLocks noGrp="1"/>
          </p:cNvSpPr>
          <p:nvPr>
            <p:ph type="tbl" sz="quarter" idx="13"/>
          </p:nvPr>
        </p:nvSpPr>
        <p:spPr>
          <a:xfrm>
            <a:off x="469900" y="2032000"/>
            <a:ext cx="5207000" cy="4038600"/>
          </a:xfrm>
        </p:spPr>
        <p:txBody>
          <a:bodyPr/>
          <a:lstStyle/>
          <a:p>
            <a:endParaRPr lang="en-US"/>
          </a:p>
        </p:txBody>
      </p:sp>
      <p:sp>
        <p:nvSpPr>
          <p:cNvPr id="9" name="Text Placeholder 8"/>
          <p:cNvSpPr>
            <a:spLocks noGrp="1"/>
          </p:cNvSpPr>
          <p:nvPr>
            <p:ph type="body" sz="quarter" idx="14"/>
          </p:nvPr>
        </p:nvSpPr>
        <p:spPr>
          <a:xfrm>
            <a:off x="6134100" y="2032000"/>
            <a:ext cx="2628900" cy="4038600"/>
          </a:xfrm>
        </p:spPr>
        <p:txBody>
          <a:bodyPr>
            <a:normAutofit/>
          </a:bodyPr>
          <a:lstStyle>
            <a:lvl1pPr marL="0" indent="0">
              <a:spcBef>
                <a:spcPts val="600"/>
              </a:spcBef>
              <a:buNone/>
              <a:defRPr sz="2000"/>
            </a:lvl1pPr>
            <a:lvl2pPr marL="0" indent="0">
              <a:spcBef>
                <a:spcPts val="600"/>
              </a:spcBef>
              <a:buNone/>
              <a:defRPr/>
            </a:lvl2pPr>
            <a:lvl3pPr marL="0" indent="0">
              <a:spcBef>
                <a:spcPts val="600"/>
              </a:spcBef>
              <a:buNone/>
              <a:defRPr/>
            </a:lvl3pPr>
            <a:lvl4pPr marL="0" indent="0">
              <a:spcBef>
                <a:spcPts val="600"/>
              </a:spcBef>
              <a:buNone/>
              <a:defRPr/>
            </a:lvl4pPr>
            <a:lvl5pPr marL="0" indent="0">
              <a:spcBef>
                <a:spcPts val="600"/>
              </a:spcBef>
              <a:buNone/>
              <a:defRPr/>
            </a:lvl5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85800" y="1966672"/>
            <a:ext cx="2743200" cy="4281727"/>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966672"/>
            <a:ext cx="5111750" cy="4281728"/>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45126-E9AA-2D4E-9BFB-55E271F2F588}" type="slidenum">
              <a:rPr lang="en-US" smtClean="0"/>
              <a:pPr/>
              <a:t>‹#›</a:t>
            </a:fld>
            <a:endParaRPr lang="en-US"/>
          </a:p>
        </p:txBody>
      </p:sp>
      <p:sp>
        <p:nvSpPr>
          <p:cNvPr id="8"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4F45126-E9AA-2D4E-9BFB-55E271F2F58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cxnSp>
        <p:nvCxnSpPr>
          <p:cNvPr id="10" name="Straight Connector 9"/>
          <p:cNvCxnSpPr/>
          <p:nvPr userDrawn="1"/>
        </p:nvCxnSpPr>
        <p:spPr>
          <a:xfrm>
            <a:off x="0" y="6324600"/>
            <a:ext cx="9144000" cy="1588"/>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rot="16200000">
            <a:off x="381000" y="2082800"/>
            <a:ext cx="4076700" cy="3924300"/>
          </a:xfrm>
        </p:spPr>
        <p:txBody>
          <a:bodyPr vert="eaVert"/>
          <a:lstStyle>
            <a:lvl1pPr marL="0" indent="0">
              <a:spcBef>
                <a:spcPts val="0"/>
              </a:spcBef>
              <a:buNone/>
              <a:defRPr/>
            </a:lvl1pPr>
          </a:lstStyle>
          <a:p>
            <a:pPr lvl="0" eaLnBrk="1" latinLnBrk="0" hangingPunct="1"/>
            <a:r>
              <a:rPr lang="en-US" dirty="0" smtClean="0"/>
              <a:t>Click to edit Master text styles</a:t>
            </a:r>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pic>
        <p:nvPicPr>
          <p:cNvPr id="7" name="Picture 6" descr="Toll Image.jpg"/>
          <p:cNvPicPr>
            <a:picLocks noChangeAspect="1"/>
          </p:cNvPicPr>
          <p:nvPr userDrawn="1"/>
        </p:nvPicPr>
        <p:blipFill>
          <a:blip r:embed="rId2"/>
          <a:srcRect l="18801" r="8626"/>
          <a:stretch>
            <a:fillRect/>
          </a:stretch>
        </p:blipFill>
        <p:spPr>
          <a:xfrm>
            <a:off x="4724400" y="2006600"/>
            <a:ext cx="4419600" cy="4076701"/>
          </a:xfrm>
          <a:prstGeom prst="rect">
            <a:avLst/>
          </a:prstGeom>
        </p:spPr>
      </p:pic>
      <p:sp>
        <p:nvSpPr>
          <p:cNvPr id="8"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571803"/>
            <a:ext cx="82296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768762"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17065F3-0A2E-4040-893B-36E66A86B16F}" type="datetimeFigureOut">
              <a:rPr lang="en-US" smtClean="0"/>
              <a:pPr/>
              <a:t>10/12/2010</a:t>
            </a:fld>
            <a:endParaRPr lang="en-US" dirty="0"/>
          </a:p>
        </p:txBody>
      </p:sp>
      <p:sp>
        <p:nvSpPr>
          <p:cNvPr id="22" name="Footer Placeholder 21"/>
          <p:cNvSpPr>
            <a:spLocks noGrp="1"/>
          </p:cNvSpPr>
          <p:nvPr>
            <p:ph type="ftr" sz="quarter" idx="3"/>
          </p:nvPr>
        </p:nvSpPr>
        <p:spPr>
          <a:xfrm>
            <a:off x="1225962" y="6356350"/>
            <a:ext cx="1719875"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F45126-E9AA-2D4E-9BFB-55E271F2F588}" type="slidenum">
              <a:rPr lang="en-US" smtClean="0"/>
              <a:pPr/>
              <a:t>‹#›</a:t>
            </a:fld>
            <a:endParaRPr lang="en-US"/>
          </a:p>
        </p:txBody>
      </p:sp>
      <p:cxnSp>
        <p:nvCxnSpPr>
          <p:cNvPr id="12" name="Straight Connector 11"/>
          <p:cNvCxnSpPr/>
          <p:nvPr/>
        </p:nvCxnSpPr>
        <p:spPr>
          <a:xfrm>
            <a:off x="0" y="6324600"/>
            <a:ext cx="9144000" cy="1588"/>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723622"/>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70" r:id="rId10"/>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a:bodyPr>
          <a:lstStyle/>
          <a:p>
            <a:r>
              <a:rPr lang="en-US" sz="4800" dirty="0" smtClean="0"/>
              <a:t>HOV-to-HOT Lanes Workshop</a:t>
            </a:r>
            <a:endParaRPr lang="en-US" sz="4800" dirty="0"/>
          </a:p>
        </p:txBody>
      </p:sp>
      <p:sp>
        <p:nvSpPr>
          <p:cNvPr id="12" name="Subtitle 11"/>
          <p:cNvSpPr>
            <a:spLocks noGrp="1"/>
          </p:cNvSpPr>
          <p:nvPr>
            <p:ph type="subTitle" idx="1"/>
          </p:nvPr>
        </p:nvSpPr>
        <p:spPr/>
        <p:txBody>
          <a:bodyPr>
            <a:normAutofit fontScale="85000" lnSpcReduction="20000"/>
          </a:bodyPr>
          <a:lstStyle/>
          <a:p>
            <a:r>
              <a:rPr lang="en-US" dirty="0" smtClean="0"/>
              <a:t>National Road Pricing Conference</a:t>
            </a:r>
          </a:p>
          <a:p>
            <a:r>
              <a:rPr lang="en-US" dirty="0" smtClean="0"/>
              <a:t>June 4, 2010</a:t>
            </a:r>
          </a:p>
          <a:p>
            <a:endParaRPr lang="en-US" dirty="0" smtClean="0"/>
          </a:p>
          <a:p>
            <a:r>
              <a:rPr lang="en-US" dirty="0" smtClean="0"/>
              <a:t>Mark Burris, Texas Transportation Institute</a:t>
            </a:r>
          </a:p>
          <a:p>
            <a:r>
              <a:rPr lang="en-US" dirty="0" smtClean="0"/>
              <a:t>Jessie Yung, Federal Highway Administration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Project Characteristics</a:t>
            </a:r>
            <a:endParaRPr lang="en-US" dirty="0">
              <a:effectLst/>
            </a:endParaRPr>
          </a:p>
        </p:txBody>
      </p:sp>
      <p:sp>
        <p:nvSpPr>
          <p:cNvPr id="3" name="Text Placeholder 2"/>
          <p:cNvSpPr>
            <a:spLocks noGrp="1"/>
          </p:cNvSpPr>
          <p:nvPr>
            <p:ph type="body" sz="quarter" idx="13"/>
          </p:nvPr>
        </p:nvSpPr>
        <p:spPr>
          <a:xfrm>
            <a:off x="457200" y="2146300"/>
            <a:ext cx="2426677" cy="3860800"/>
          </a:xfrm>
        </p:spPr>
        <p:txBody>
          <a:bodyPr>
            <a:normAutofit fontScale="92500" lnSpcReduction="20000"/>
          </a:bodyPr>
          <a:lstStyle/>
          <a:p>
            <a:pPr>
              <a:buNone/>
            </a:pPr>
            <a:r>
              <a:rPr lang="en-US" dirty="0" smtClean="0"/>
              <a:t>HOV lanes</a:t>
            </a:r>
          </a:p>
          <a:p>
            <a:r>
              <a:rPr lang="en-US" dirty="0" smtClean="0"/>
              <a:t>2 lanes, one in each direction</a:t>
            </a:r>
          </a:p>
          <a:p>
            <a:r>
              <a:rPr lang="en-US" dirty="0" smtClean="0"/>
              <a:t>Buffer separated</a:t>
            </a:r>
          </a:p>
          <a:p>
            <a:r>
              <a:rPr lang="en-US" dirty="0" smtClean="0"/>
              <a:t>Peak volumes 800-1000 vehicles per hour</a:t>
            </a:r>
          </a:p>
          <a:p>
            <a:r>
              <a:rPr lang="en-US" dirty="0" smtClean="0"/>
              <a:t>Peak period speed 65 mph</a:t>
            </a:r>
          </a:p>
          <a:p>
            <a:endParaRPr lang="en-US" dirty="0"/>
          </a:p>
        </p:txBody>
      </p:sp>
      <p:graphicFrame>
        <p:nvGraphicFramePr>
          <p:cNvPr id="4098" name="Object 29"/>
          <p:cNvGraphicFramePr>
            <a:graphicFrameLocks noChangeAspect="1"/>
          </p:cNvGraphicFramePr>
          <p:nvPr/>
        </p:nvGraphicFramePr>
        <p:xfrm>
          <a:off x="2883877" y="2146300"/>
          <a:ext cx="6059453" cy="3645968"/>
        </p:xfrm>
        <a:graphic>
          <a:graphicData uri="http://schemas.openxmlformats.org/presentationml/2006/ole">
            <p:oleObj spid="_x0000_s4098" name="Chart" r:id="rId4" imgW="5238710" imgH="3152689" progId="Excel.Sheet.8">
              <p:embed/>
            </p:oleObj>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926779" cy="4075356"/>
          </a:xfrm>
        </p:spPr>
        <p:txBody>
          <a:bodyPr>
            <a:normAutofit fontScale="85000" lnSpcReduction="20000"/>
          </a:bodyPr>
          <a:lstStyle/>
          <a:p>
            <a:pPr>
              <a:buNone/>
            </a:pPr>
            <a:r>
              <a:rPr lang="en-US" sz="3400" dirty="0" smtClean="0"/>
              <a:t>Project Partners </a:t>
            </a:r>
          </a:p>
          <a:p>
            <a:r>
              <a:rPr lang="en-US" dirty="0" smtClean="0"/>
              <a:t>State DOT </a:t>
            </a:r>
          </a:p>
          <a:p>
            <a:pPr lvl="1"/>
            <a:r>
              <a:rPr lang="en-US" dirty="0" smtClean="0"/>
              <a:t>Owner of lanes and ROW</a:t>
            </a:r>
          </a:p>
          <a:p>
            <a:pPr lvl="1"/>
            <a:r>
              <a:rPr lang="en-US" dirty="0" smtClean="0"/>
              <a:t>Operator of freeway</a:t>
            </a:r>
          </a:p>
          <a:p>
            <a:r>
              <a:rPr lang="en-US" dirty="0" smtClean="0"/>
              <a:t>Transit authority </a:t>
            </a:r>
          </a:p>
          <a:p>
            <a:pPr lvl="1"/>
            <a:r>
              <a:rPr lang="en-US" dirty="0" smtClean="0"/>
              <a:t>Operator of express bus service and park-and-ride facilities</a:t>
            </a:r>
          </a:p>
          <a:p>
            <a:r>
              <a:rPr lang="en-US" dirty="0" smtClean="0"/>
              <a:t>Regional toll authority</a:t>
            </a:r>
          </a:p>
          <a:p>
            <a:pPr lvl="1"/>
            <a:r>
              <a:rPr lang="en-US" dirty="0" smtClean="0"/>
              <a:t>Operates one toll road in region </a:t>
            </a:r>
          </a:p>
          <a:p>
            <a:pPr lvl="2"/>
            <a:r>
              <a:rPr lang="en-US" dirty="0" smtClean="0"/>
              <a:t>Cash and transponder-based electronic tolling</a:t>
            </a:r>
          </a:p>
          <a:p>
            <a:r>
              <a:rPr lang="en-US" dirty="0" smtClean="0"/>
              <a:t>State police </a:t>
            </a:r>
          </a:p>
          <a:p>
            <a:pPr lvl="1"/>
            <a:r>
              <a:rPr lang="en-US" dirty="0" smtClean="0"/>
              <a:t>HOV enforcement</a:t>
            </a:r>
          </a:p>
          <a:p>
            <a:r>
              <a:rPr lang="en-US" dirty="0" smtClean="0"/>
              <a:t>Metropolitan Planning Organization</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190509" cy="4075356"/>
          </a:xfrm>
        </p:spPr>
        <p:txBody>
          <a:bodyPr>
            <a:normAutofit/>
          </a:bodyPr>
          <a:lstStyle/>
          <a:p>
            <a:r>
              <a:rPr lang="en-US" dirty="0" smtClean="0"/>
              <a:t>Legal authority  </a:t>
            </a:r>
          </a:p>
          <a:p>
            <a:pPr lvl="1"/>
            <a:r>
              <a:rPr lang="en-US" dirty="0" smtClean="0"/>
              <a:t>HOT allowed by state statute</a:t>
            </a:r>
          </a:p>
          <a:p>
            <a:r>
              <a:rPr lang="en-US" dirty="0" smtClean="0"/>
              <a:t>Regional policies </a:t>
            </a:r>
          </a:p>
          <a:p>
            <a:pPr lvl="1"/>
            <a:r>
              <a:rPr lang="en-US" dirty="0" smtClean="0"/>
              <a:t>Conversion of HOV lane to HOT lane in long range plan </a:t>
            </a:r>
          </a:p>
          <a:p>
            <a:pPr lvl="1"/>
            <a:r>
              <a:rPr lang="en-US" dirty="0" smtClean="0"/>
              <a:t>No policies on toll rate setting, occupancy, etc.</a:t>
            </a:r>
          </a:p>
          <a:p>
            <a:r>
              <a:rPr lang="en-US" dirty="0" smtClean="0"/>
              <a:t>Environmental clearance – FONSI expected</a:t>
            </a:r>
          </a:p>
          <a:p>
            <a:pPr lvl="1">
              <a:buNone/>
            </a:pPr>
            <a:endParaRPr lang="en-US"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8021782" cy="4075356"/>
          </a:xfrm>
        </p:spPr>
        <p:txBody>
          <a:bodyPr>
            <a:normAutofit fontScale="77500" lnSpcReduction="20000"/>
          </a:bodyPr>
          <a:lstStyle/>
          <a:p>
            <a:r>
              <a:rPr lang="en-US" dirty="0" smtClean="0"/>
              <a:t>Cross section </a:t>
            </a:r>
          </a:p>
          <a:p>
            <a:endParaRPr lang="en-US" dirty="0" smtClean="0"/>
          </a:p>
          <a:p>
            <a:endParaRPr lang="en-US" dirty="0" smtClean="0"/>
          </a:p>
          <a:p>
            <a:endParaRPr lang="en-US" dirty="0" smtClean="0"/>
          </a:p>
          <a:p>
            <a:endParaRPr lang="en-US" dirty="0" smtClean="0"/>
          </a:p>
          <a:p>
            <a:pPr>
              <a:buNone/>
            </a:pPr>
            <a:endParaRPr lang="en-US" dirty="0" smtClean="0"/>
          </a:p>
          <a:p>
            <a:endParaRPr lang="en-US" dirty="0" smtClean="0"/>
          </a:p>
          <a:p>
            <a:r>
              <a:rPr lang="en-US" dirty="0" smtClean="0"/>
              <a:t>Access</a:t>
            </a:r>
          </a:p>
          <a:p>
            <a:pPr lvl="1"/>
            <a:r>
              <a:rPr lang="en-US" dirty="0" smtClean="0"/>
              <a:t>In addition to termini, two intermediate access points to HOV lane</a:t>
            </a:r>
          </a:p>
          <a:p>
            <a:pPr lvl="2"/>
            <a:r>
              <a:rPr lang="en-US" dirty="0" smtClean="0"/>
              <a:t>Between the two P&amp;R lots</a:t>
            </a:r>
          </a:p>
          <a:p>
            <a:pPr lvl="2"/>
            <a:r>
              <a:rPr lang="en-US" dirty="0" smtClean="0"/>
              <a:t>Between P&amp;R lot and downtown</a:t>
            </a:r>
          </a:p>
          <a:p>
            <a:r>
              <a:rPr lang="en-US" dirty="0" smtClean="0"/>
              <a:t>Enforcement</a:t>
            </a:r>
          </a:p>
          <a:p>
            <a:pPr lvl="1"/>
            <a:r>
              <a:rPr lang="en-US" dirty="0" smtClean="0"/>
              <a:t>Enforcement areas (14’ shoulder) located on downstream ends of intermediate access points</a:t>
            </a:r>
          </a:p>
          <a:p>
            <a:endParaRPr lang="en-US" dirty="0"/>
          </a:p>
        </p:txBody>
      </p:sp>
      <p:pic>
        <p:nvPicPr>
          <p:cNvPr id="27650" name="Picture 2"/>
          <p:cNvPicPr>
            <a:picLocks noChangeAspect="1" noChangeArrowheads="1"/>
          </p:cNvPicPr>
          <p:nvPr/>
        </p:nvPicPr>
        <p:blipFill>
          <a:blip r:embed="rId3"/>
          <a:srcRect/>
          <a:stretch>
            <a:fillRect/>
          </a:stretch>
        </p:blipFill>
        <p:spPr bwMode="auto">
          <a:xfrm>
            <a:off x="854694" y="2522962"/>
            <a:ext cx="6987514" cy="12656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428016" cy="4075356"/>
          </a:xfrm>
        </p:spPr>
        <p:txBody>
          <a:bodyPr>
            <a:normAutofit/>
          </a:bodyPr>
          <a:lstStyle/>
          <a:p>
            <a:r>
              <a:rPr lang="en-US" dirty="0" smtClean="0"/>
              <a:t>Estimated project costs</a:t>
            </a:r>
          </a:p>
          <a:p>
            <a:pPr lvl="1"/>
            <a:r>
              <a:rPr lang="en-US" dirty="0" smtClean="0"/>
              <a:t>Capital costs:  $10,000,000</a:t>
            </a:r>
          </a:p>
          <a:p>
            <a:pPr lvl="1"/>
            <a:r>
              <a:rPr lang="en-US" dirty="0" smtClean="0"/>
              <a:t>Annual operating costs $1,000,000</a:t>
            </a:r>
          </a:p>
          <a:p>
            <a:r>
              <a:rPr lang="en-US" dirty="0" smtClean="0"/>
              <a:t>Available funding</a:t>
            </a:r>
          </a:p>
          <a:p>
            <a:pPr lvl="1"/>
            <a:r>
              <a:rPr lang="en-US" dirty="0" smtClean="0"/>
              <a:t>State is committed to contributing $8,000,000</a:t>
            </a:r>
          </a:p>
          <a:p>
            <a:r>
              <a:rPr lang="en-US" dirty="0" smtClean="0"/>
              <a:t>FHWA/FTA program requirements and limitations – FTA funds used in construction of HOV lanes</a:t>
            </a:r>
          </a:p>
          <a:p>
            <a:r>
              <a:rPr lang="en-US" dirty="0" smtClean="0"/>
              <a:t>Traffic and revenue studies – none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Text Placeholder 2"/>
          <p:cNvSpPr>
            <a:spLocks noGrp="1"/>
          </p:cNvSpPr>
          <p:nvPr>
            <p:ph type="body" sz="quarter" idx="13"/>
          </p:nvPr>
        </p:nvSpPr>
        <p:spPr/>
        <p:txBody>
          <a:bodyPr/>
          <a:lstStyle/>
          <a:p>
            <a:r>
              <a:rPr lang="en-US" dirty="0" smtClean="0"/>
              <a:t>Establish goals and objectives and clearly communicate a vision</a:t>
            </a:r>
          </a:p>
          <a:p>
            <a:r>
              <a:rPr lang="en-US" dirty="0" smtClean="0"/>
              <a:t>Take advantage of opportunities</a:t>
            </a:r>
          </a:p>
          <a:p>
            <a:r>
              <a:rPr lang="en-US" dirty="0" smtClean="0"/>
              <a:t>Maintain flexibility</a:t>
            </a:r>
          </a:p>
          <a:p>
            <a:r>
              <a:rPr lang="en-US" dirty="0" smtClean="0"/>
              <a:t>Engage project partners and encourage agency cooperation</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Planning Exercise</a:t>
            </a:r>
            <a:endParaRPr lang="en-US" dirty="0"/>
          </a:p>
        </p:txBody>
      </p:sp>
      <p:pic>
        <p:nvPicPr>
          <p:cNvPr id="6148" name="Picture 4"/>
          <p:cNvPicPr>
            <a:picLocks noGrp="1" noChangeAspect="1" noChangeArrowheads="1"/>
          </p:cNvPicPr>
          <p:nvPr>
            <p:ph type="pic" idx="1"/>
          </p:nvPr>
        </p:nvPicPr>
        <p:blipFill>
          <a:blip r:embed="rId3"/>
          <a:srcRect t="3946" b="3946"/>
          <a:stretch>
            <a:fillRect/>
          </a:stretch>
        </p:blipFill>
        <p:spPr bwMode="auto">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US" dirty="0"/>
          </a:p>
        </p:txBody>
      </p:sp>
      <p:sp>
        <p:nvSpPr>
          <p:cNvPr id="3" name="Text Placeholder 2"/>
          <p:cNvSpPr>
            <a:spLocks noGrp="1"/>
          </p:cNvSpPr>
          <p:nvPr>
            <p:ph type="body" sz="quarter" idx="13"/>
          </p:nvPr>
        </p:nvSpPr>
        <p:spPr>
          <a:xfrm>
            <a:off x="457200" y="2146300"/>
            <a:ext cx="8121316" cy="3860800"/>
          </a:xfrm>
        </p:spPr>
        <p:txBody>
          <a:bodyPr>
            <a:normAutofit/>
          </a:bodyPr>
          <a:lstStyle/>
          <a:p>
            <a:r>
              <a:rPr lang="en-US" dirty="0" smtClean="0"/>
              <a:t>Develop a Concept of Operations to guide the process</a:t>
            </a:r>
          </a:p>
          <a:p>
            <a:r>
              <a:rPr lang="en-US" dirty="0" smtClean="0"/>
              <a:t>Determine vehicle occupancy based on current operating conditions</a:t>
            </a:r>
          </a:p>
          <a:p>
            <a:r>
              <a:rPr lang="en-US" dirty="0" smtClean="0"/>
              <a:t>Pricing strategy</a:t>
            </a:r>
          </a:p>
          <a:p>
            <a:r>
              <a:rPr lang="en-US" dirty="0" smtClean="0"/>
              <a:t>Tolling policy</a:t>
            </a:r>
          </a:p>
          <a:p>
            <a:r>
              <a:rPr lang="en-US" dirty="0" smtClean="0"/>
              <a:t>Enforcement</a:t>
            </a:r>
          </a:p>
          <a:p>
            <a:r>
              <a:rPr lang="en-US" dirty="0" smtClean="0"/>
              <a:t>Hours of operation</a:t>
            </a:r>
          </a:p>
          <a:p>
            <a:r>
              <a:rPr lang="en-US" dirty="0" smtClean="0"/>
              <a:t>Operating parameters/goals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Operations Exercise</a:t>
            </a:r>
            <a:endParaRPr lang="en-US" dirty="0"/>
          </a:p>
        </p:txBody>
      </p:sp>
      <p:pic>
        <p:nvPicPr>
          <p:cNvPr id="7170" name="Picture 2"/>
          <p:cNvPicPr>
            <a:picLocks noGrp="1" noChangeAspect="1" noChangeArrowheads="1"/>
          </p:cNvPicPr>
          <p:nvPr>
            <p:ph type="pic" idx="1"/>
          </p:nvPr>
        </p:nvPicPr>
        <p:blipFill>
          <a:blip r:embed="rId3"/>
          <a:srcRect t="3936" b="3936"/>
          <a:stretch>
            <a:fillRect/>
          </a:stretch>
        </p:blipFill>
        <p:spPr bwMode="auto">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3" name="Text Placeholder 2"/>
          <p:cNvSpPr>
            <a:spLocks noGrp="1"/>
          </p:cNvSpPr>
          <p:nvPr>
            <p:ph type="body" sz="quarter" idx="13"/>
          </p:nvPr>
        </p:nvSpPr>
        <p:spPr>
          <a:xfrm>
            <a:off x="457199" y="2146300"/>
            <a:ext cx="7796463" cy="3860800"/>
          </a:xfrm>
        </p:spPr>
        <p:txBody>
          <a:bodyPr>
            <a:normAutofit fontScale="92500" lnSpcReduction="20000"/>
          </a:bodyPr>
          <a:lstStyle/>
          <a:p>
            <a:r>
              <a:rPr lang="en-US" dirty="0" smtClean="0"/>
              <a:t>Depends on design of HOV lanes and available room in the corridor to make modifications</a:t>
            </a:r>
          </a:p>
          <a:p>
            <a:r>
              <a:rPr lang="en-US" dirty="0" smtClean="0"/>
              <a:t>Separation mechanism</a:t>
            </a:r>
          </a:p>
          <a:p>
            <a:r>
              <a:rPr lang="en-US" dirty="0" smtClean="0"/>
              <a:t>Access locations</a:t>
            </a:r>
          </a:p>
          <a:p>
            <a:r>
              <a:rPr lang="en-US" dirty="0" smtClean="0"/>
              <a:t>Toll collection locations </a:t>
            </a:r>
          </a:p>
          <a:p>
            <a:r>
              <a:rPr lang="en-US" dirty="0" smtClean="0"/>
              <a:t>Coherent signing program</a:t>
            </a:r>
          </a:p>
          <a:p>
            <a:r>
              <a:rPr lang="en-US" dirty="0" smtClean="0"/>
              <a:t>Wider buffer when using pylons or paint</a:t>
            </a:r>
          </a:p>
          <a:p>
            <a:r>
              <a:rPr lang="en-US" dirty="0" smtClean="0"/>
              <a:t>Safe merging/weaving distances </a:t>
            </a:r>
          </a:p>
          <a:p>
            <a:r>
              <a:rPr lang="en-US" dirty="0" smtClean="0"/>
              <a:t>Incident detection and use of ITS </a:t>
            </a:r>
          </a:p>
          <a:p>
            <a:r>
              <a:rPr lang="en-US" dirty="0" smtClean="0"/>
              <a:t>Number of lanes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Workshop Purpose</a:t>
            </a:r>
            <a:endParaRPr lang="en-US" dirty="0"/>
          </a:p>
        </p:txBody>
      </p:sp>
      <p:sp>
        <p:nvSpPr>
          <p:cNvPr id="6" name="Text Placeholder 5"/>
          <p:cNvSpPr>
            <a:spLocks noGrp="1"/>
          </p:cNvSpPr>
          <p:nvPr>
            <p:ph type="body" sz="quarter" idx="13"/>
          </p:nvPr>
        </p:nvSpPr>
        <p:spPr>
          <a:xfrm>
            <a:off x="457200" y="2146300"/>
            <a:ext cx="8305800" cy="3860800"/>
          </a:xfrm>
        </p:spPr>
        <p:txBody>
          <a:bodyPr>
            <a:normAutofit/>
          </a:bodyPr>
          <a:lstStyle/>
          <a:p>
            <a:pPr lvl="1">
              <a:buNone/>
            </a:pPr>
            <a:r>
              <a:rPr lang="en-US" dirty="0" smtClean="0"/>
              <a:t>	Provide hands-on practice in applying lessons learned and best practices from implemented projects across the country</a:t>
            </a:r>
          </a:p>
          <a:p>
            <a:pPr lvl="2"/>
            <a:r>
              <a:rPr lang="en-US" sz="2400" dirty="0" smtClean="0"/>
              <a:t>understand the challenges in implementing pricing projects</a:t>
            </a:r>
          </a:p>
          <a:p>
            <a:pPr lvl="2"/>
            <a:r>
              <a:rPr lang="en-US" sz="2400" dirty="0" smtClean="0"/>
              <a:t>move pricing forward in your area</a:t>
            </a:r>
          </a:p>
          <a:p>
            <a:pPr>
              <a:buFont typeface="Arial" pitchFamily="34" charset="0"/>
              <a:buChar cha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Exercise</a:t>
            </a:r>
            <a:endParaRPr lang="en-US" dirty="0"/>
          </a:p>
        </p:txBody>
      </p:sp>
      <p:sp>
        <p:nvSpPr>
          <p:cNvPr id="47105" name="Rectangle 1"/>
          <p:cNvSpPr>
            <a:spLocks noChangeArrowheads="1"/>
          </p:cNvSpPr>
          <p:nvPr/>
        </p:nvSpPr>
        <p:spPr bwMode="auto">
          <a:xfrm rot="422021">
            <a:off x="3424230" y="1148689"/>
            <a:ext cx="4778991" cy="2790467"/>
          </a:xfrm>
          <a:prstGeom prst="rect">
            <a:avLst/>
          </a:prstGeom>
          <a:noFill/>
          <a:ln w="9525">
            <a:noFill/>
            <a:miter lim="800000"/>
            <a:headEnd/>
            <a:tailEnd/>
          </a:ln>
          <a:effectLst/>
        </p:spPr>
        <p:txBody>
          <a:bodyPr vert="horz" wrap="square" lIns="0" tIns="12696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4F81BD"/>
                </a:solidFill>
                <a:effectLst/>
                <a:latin typeface="Cambria" pitchFamily="18" charset="0"/>
                <a:ea typeface="Times New Roman" pitchFamily="18" charset="0"/>
              </a:rPr>
              <a:t>Design Group Exercise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ea typeface="Calibri" pitchFamily="34" charset="0"/>
                <a:cs typeface="Arial" pitchFamily="34" charset="0"/>
              </a:rPr>
              <a:t>Develop an action plan that identifies critical design issues that need to be addressed to support a successful project.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Identify user groups and design criteria based on the group requiring the greatest</a:t>
            </a:r>
          </a:p>
          <a:p>
            <a:pPr lvl="0" defTabSz="914400" eaLnBrk="0" fontAlgn="base" hangingPunct="0">
              <a:spcBef>
                <a:spcPct val="0"/>
              </a:spcBef>
              <a:spcAft>
                <a:spcPct val="0"/>
              </a:spcAft>
            </a:pPr>
            <a:r>
              <a:rPr lang="en-US" sz="900" dirty="0" smtClean="0">
                <a:latin typeface="Arial" pitchFamily="34" charset="0"/>
                <a:cs typeface="Arial" pitchFamily="34" charset="0"/>
              </a:rPr>
              <a:t> </a:t>
            </a:r>
            <a:r>
              <a:rPr lang="en-US" sz="900" dirty="0" smtClean="0">
                <a:latin typeface="Arial" pitchFamily="34" charset="0"/>
                <a:cs typeface="Arial" pitchFamily="34" charset="0"/>
              </a:rPr>
              <a:t>          </a:t>
            </a:r>
            <a:r>
              <a:rPr lang="en-US" sz="900" dirty="0" smtClean="0">
                <a:latin typeface="Arial" pitchFamily="34" charset="0"/>
                <a:ea typeface="Calibri" pitchFamily="34" charset="0"/>
                <a:cs typeface="Arial" pitchFamily="34" charset="0"/>
              </a:rPr>
              <a:t>flexibility </a:t>
            </a:r>
            <a:r>
              <a:rPr lang="en-US" sz="900" dirty="0" smtClean="0">
                <a:latin typeface="Arial" pitchFamily="34" charset="0"/>
                <a:ea typeface="Calibri" pitchFamily="34" charset="0"/>
                <a:cs typeface="Arial" pitchFamily="34" charset="0"/>
              </a:rPr>
              <a:t>(buses?).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Identify and establish fundamental design parameters of facility.</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What are the costs involved in adopting the different separation mechanisms and the</a:t>
            </a:r>
          </a:p>
          <a:p>
            <a:pPr lvl="0" defTabSz="914400" eaLnBrk="0" fontAlgn="base" hangingPunct="0">
              <a:spcBef>
                <a:spcPct val="0"/>
              </a:spcBef>
              <a:spcAft>
                <a:spcPct val="0"/>
              </a:spcAft>
            </a:pPr>
            <a:r>
              <a:rPr lang="en-US" sz="900" dirty="0" smtClean="0">
                <a:latin typeface="Arial" pitchFamily="34" charset="0"/>
                <a:ea typeface="Calibri" pitchFamily="34" charset="0"/>
                <a:cs typeface="Arial" pitchFamily="34" charset="0"/>
              </a:rPr>
              <a:t>          width </a:t>
            </a:r>
            <a:r>
              <a:rPr lang="en-US" sz="900" dirty="0" smtClean="0">
                <a:latin typeface="Arial" pitchFamily="34" charset="0"/>
                <a:ea typeface="Calibri" pitchFamily="34" charset="0"/>
                <a:cs typeface="Arial" pitchFamily="34" charset="0"/>
              </a:rPr>
              <a:t>of the separation?</a:t>
            </a:r>
            <a:endParaRPr kumimoji="0" lang="en-US" sz="9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and Finance</a:t>
            </a:r>
            <a:endParaRPr lang="en-US" dirty="0"/>
          </a:p>
        </p:txBody>
      </p:sp>
      <p:sp>
        <p:nvSpPr>
          <p:cNvPr id="3" name="Text Placeholder 2"/>
          <p:cNvSpPr>
            <a:spLocks noGrp="1"/>
          </p:cNvSpPr>
          <p:nvPr>
            <p:ph type="body" sz="quarter" idx="13"/>
          </p:nvPr>
        </p:nvSpPr>
        <p:spPr/>
        <p:txBody>
          <a:bodyPr/>
          <a:lstStyle/>
          <a:p>
            <a:r>
              <a:rPr lang="en-US" dirty="0" smtClean="0"/>
              <a:t>Ownership for facility and right-of-way</a:t>
            </a:r>
          </a:p>
          <a:p>
            <a:r>
              <a:rPr lang="en-US" dirty="0" smtClean="0"/>
              <a:t>Available assistance through federal programs</a:t>
            </a:r>
          </a:p>
          <a:p>
            <a:r>
              <a:rPr lang="en-US" dirty="0" smtClean="0"/>
              <a:t>Stakeholders</a:t>
            </a:r>
          </a:p>
          <a:p>
            <a:r>
              <a:rPr lang="en-US" dirty="0" smtClean="0"/>
              <a:t>Revenue sharing</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Finance Exercise</a:t>
            </a:r>
            <a:endParaRPr lang="en-US" dirty="0"/>
          </a:p>
        </p:txBody>
      </p:sp>
      <p:pic>
        <p:nvPicPr>
          <p:cNvPr id="9218" name="Picture 2"/>
          <p:cNvPicPr>
            <a:picLocks noGrp="1" noChangeAspect="1" noChangeArrowheads="1"/>
          </p:cNvPicPr>
          <p:nvPr>
            <p:ph type="pic" idx="1"/>
          </p:nvPr>
        </p:nvPicPr>
        <p:blipFill>
          <a:blip r:embed="rId3"/>
          <a:srcRect l="1332" r="1332"/>
          <a:stretch>
            <a:fillRect/>
          </a:stretch>
        </p:blipFill>
        <p:spPr bwMode="auto">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a:t>
            </a:r>
            <a:endParaRPr lang="en-US" dirty="0"/>
          </a:p>
        </p:txBody>
      </p:sp>
      <p:sp>
        <p:nvSpPr>
          <p:cNvPr id="3" name="Text Placeholder 2"/>
          <p:cNvSpPr>
            <a:spLocks noGrp="1"/>
          </p:cNvSpPr>
          <p:nvPr>
            <p:ph type="body" sz="quarter" idx="13"/>
          </p:nvPr>
        </p:nvSpPr>
        <p:spPr/>
        <p:txBody>
          <a:bodyPr>
            <a:normAutofit lnSpcReduction="10000"/>
          </a:bodyPr>
          <a:lstStyle/>
          <a:p>
            <a:r>
              <a:rPr lang="en-US" dirty="0" smtClean="0"/>
              <a:t>Identify project champions</a:t>
            </a:r>
          </a:p>
          <a:p>
            <a:r>
              <a:rPr lang="en-US" dirty="0" smtClean="0"/>
              <a:t>Conduct market research and identify issues</a:t>
            </a:r>
          </a:p>
          <a:p>
            <a:r>
              <a:rPr lang="en-US" dirty="0" smtClean="0"/>
              <a:t>Develop clear and concise messages</a:t>
            </a:r>
          </a:p>
          <a:p>
            <a:r>
              <a:rPr lang="en-US" dirty="0" smtClean="0"/>
              <a:t>Communicate project goals</a:t>
            </a:r>
          </a:p>
          <a:p>
            <a:r>
              <a:rPr lang="en-US" dirty="0" smtClean="0"/>
              <a:t>Outreach to travelers about changes in access or other conditions</a:t>
            </a:r>
          </a:p>
          <a:p>
            <a:r>
              <a:rPr lang="en-US" dirty="0" smtClean="0"/>
              <a:t>Continue from project development through operations</a:t>
            </a:r>
          </a:p>
          <a:p>
            <a:r>
              <a:rPr lang="en-US" dirty="0" smtClean="0"/>
              <a:t>Create brand awareness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Outreach Exercise</a:t>
            </a:r>
            <a:endParaRPr lang="en-US" dirty="0"/>
          </a:p>
        </p:txBody>
      </p:sp>
      <p:pic>
        <p:nvPicPr>
          <p:cNvPr id="10243" name="Picture 3"/>
          <p:cNvPicPr>
            <a:picLocks noGrp="1" noChangeAspect="1" noChangeArrowheads="1"/>
          </p:cNvPicPr>
          <p:nvPr>
            <p:ph type="pic" idx="1"/>
          </p:nvPr>
        </p:nvPicPr>
        <p:blipFill>
          <a:blip r:embed="rId3"/>
          <a:srcRect t="3431" b="3431"/>
          <a:stretch>
            <a:fillRect/>
          </a:stretch>
        </p:blipFill>
        <p:spPr bwMode="auto">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Group Reports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Workshop Agenda</a:t>
            </a:r>
            <a:endParaRPr lang="en-US" dirty="0"/>
          </a:p>
        </p:txBody>
      </p:sp>
      <p:sp>
        <p:nvSpPr>
          <p:cNvPr id="6" name="Text Placeholder 5"/>
          <p:cNvSpPr>
            <a:spLocks noGrp="1"/>
          </p:cNvSpPr>
          <p:nvPr>
            <p:ph type="body" sz="quarter" idx="13"/>
          </p:nvPr>
        </p:nvSpPr>
        <p:spPr/>
        <p:txBody>
          <a:bodyPr>
            <a:normAutofit/>
          </a:bodyPr>
          <a:lstStyle/>
          <a:p>
            <a:r>
              <a:rPr lang="en-US" dirty="0" smtClean="0"/>
              <a:t>Review of Project</a:t>
            </a:r>
          </a:p>
          <a:p>
            <a:r>
              <a:rPr lang="en-US" dirty="0" smtClean="0"/>
              <a:t>Break into groups for exercises</a:t>
            </a:r>
          </a:p>
          <a:p>
            <a:r>
              <a:rPr lang="en-US" dirty="0" smtClean="0"/>
              <a:t>Five subject areas covered</a:t>
            </a:r>
          </a:p>
          <a:p>
            <a:pPr lvl="1"/>
            <a:r>
              <a:rPr lang="en-US" dirty="0" smtClean="0"/>
              <a:t>5-10 minute overview of subject area</a:t>
            </a:r>
          </a:p>
          <a:p>
            <a:pPr lvl="1"/>
            <a:r>
              <a:rPr lang="en-US" dirty="0" smtClean="0"/>
              <a:t>20-25 minutes to complete exercise</a:t>
            </a:r>
          </a:p>
          <a:p>
            <a:pPr lvl="1"/>
            <a:r>
              <a:rPr lang="en-US" dirty="0" smtClean="0"/>
              <a:t>Break for lunch after second round of exercises</a:t>
            </a:r>
          </a:p>
          <a:p>
            <a:r>
              <a:rPr lang="en-US" dirty="0" smtClean="0"/>
              <a:t>Group reports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Subject Areas</a:t>
            </a:r>
            <a:endParaRPr lang="en-US" dirty="0"/>
          </a:p>
        </p:txBody>
      </p:sp>
      <p:sp>
        <p:nvSpPr>
          <p:cNvPr id="3" name="Text Placeholder 2"/>
          <p:cNvSpPr>
            <a:spLocks noGrp="1"/>
          </p:cNvSpPr>
          <p:nvPr>
            <p:ph type="body" sz="quarter" idx="13"/>
          </p:nvPr>
        </p:nvSpPr>
        <p:spPr>
          <a:xfrm>
            <a:off x="457200" y="2146300"/>
            <a:ext cx="7259934" cy="3860800"/>
          </a:xfrm>
        </p:spPr>
        <p:txBody>
          <a:bodyPr/>
          <a:lstStyle/>
          <a:p>
            <a:r>
              <a:rPr lang="en-US" dirty="0" smtClean="0"/>
              <a:t>Planning</a:t>
            </a:r>
          </a:p>
          <a:p>
            <a:r>
              <a:rPr lang="en-US" dirty="0" smtClean="0"/>
              <a:t>Operations</a:t>
            </a:r>
          </a:p>
          <a:p>
            <a:r>
              <a:rPr lang="en-US" dirty="0" smtClean="0"/>
              <a:t>Design</a:t>
            </a:r>
          </a:p>
          <a:p>
            <a:r>
              <a:rPr lang="en-US" dirty="0" smtClean="0"/>
              <a:t>Funding and Finance </a:t>
            </a:r>
          </a:p>
          <a:p>
            <a:r>
              <a:rPr lang="en-US" dirty="0" smtClean="0"/>
              <a:t>Outreach</a:t>
            </a:r>
          </a:p>
          <a:p>
            <a:endParaRPr lang="en-US" dirty="0" smtClean="0"/>
          </a:p>
          <a:p>
            <a:pPr>
              <a:buFont typeface="Wingdings" pitchFamily="2" charset="2"/>
              <a:buChar char="v"/>
            </a:pPr>
            <a:r>
              <a:rPr lang="en-US" dirty="0" smtClean="0"/>
              <a:t>No specific order, all have overlapping elements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86" y="376774"/>
            <a:ext cx="2212848" cy="540041"/>
          </a:xfrm>
        </p:spPr>
        <p:txBody>
          <a:bodyPr/>
          <a:lstStyle/>
          <a:p>
            <a:r>
              <a:rPr lang="en-US" dirty="0" smtClean="0"/>
              <a:t>Our Project</a:t>
            </a:r>
            <a:endParaRPr lang="en-US" dirty="0"/>
          </a:p>
        </p:txBody>
      </p:sp>
      <p:sp>
        <p:nvSpPr>
          <p:cNvPr id="8" name="Text Placeholder 7"/>
          <p:cNvSpPr>
            <a:spLocks noGrp="1"/>
          </p:cNvSpPr>
          <p:nvPr>
            <p:ph type="body" sz="half" idx="2"/>
          </p:nvPr>
        </p:nvSpPr>
        <p:spPr>
          <a:xfrm>
            <a:off x="309675" y="865443"/>
            <a:ext cx="2633472" cy="5248656"/>
          </a:xfrm>
        </p:spPr>
        <p:txBody>
          <a:bodyPr>
            <a:normAutofit fontScale="77500" lnSpcReduction="20000"/>
          </a:bodyPr>
          <a:lstStyle/>
          <a:p>
            <a:endParaRPr lang="en-US" sz="2000" dirty="0" smtClean="0">
              <a:latin typeface="+mj-lt"/>
              <a:cs typeface="Arial" pitchFamily="34" charset="0"/>
            </a:endParaRPr>
          </a:p>
          <a:p>
            <a:r>
              <a:rPr lang="en-US" sz="2000" dirty="0" smtClean="0">
                <a:latin typeface="+mj-lt"/>
                <a:cs typeface="Arial" pitchFamily="34" charset="0"/>
              </a:rPr>
              <a:t>Radial freeway corridor serving major activity center</a:t>
            </a:r>
          </a:p>
          <a:p>
            <a:endParaRPr lang="en-US" sz="2000" dirty="0" smtClean="0">
              <a:latin typeface="+mj-lt"/>
              <a:cs typeface="Arial" pitchFamily="34" charset="0"/>
            </a:endParaRPr>
          </a:p>
          <a:p>
            <a:r>
              <a:rPr lang="en-US" sz="2000" dirty="0" smtClean="0">
                <a:latin typeface="+mj-lt"/>
                <a:cs typeface="Arial" pitchFamily="34" charset="0"/>
              </a:rPr>
              <a:t>15 miles total length</a:t>
            </a:r>
          </a:p>
          <a:p>
            <a:endParaRPr lang="en-US" sz="2000" dirty="0" smtClean="0">
              <a:latin typeface="+mj-lt"/>
              <a:cs typeface="Arial" pitchFamily="34" charset="0"/>
            </a:endParaRPr>
          </a:p>
          <a:p>
            <a:r>
              <a:rPr lang="en-US" sz="2000" dirty="0" smtClean="0">
                <a:latin typeface="+mj-lt"/>
                <a:cs typeface="Arial" pitchFamily="34" charset="0"/>
              </a:rPr>
              <a:t>3 GP lanes in each direction</a:t>
            </a:r>
          </a:p>
          <a:p>
            <a:endParaRPr lang="en-US" sz="2000" dirty="0" smtClean="0">
              <a:latin typeface="+mj-lt"/>
              <a:cs typeface="Arial" pitchFamily="34" charset="0"/>
            </a:endParaRPr>
          </a:p>
          <a:p>
            <a:r>
              <a:rPr lang="en-US" sz="2000" dirty="0" smtClean="0">
                <a:latin typeface="+mj-lt"/>
                <a:cs typeface="Arial" pitchFamily="34" charset="0"/>
              </a:rPr>
              <a:t>1 HOV lane in each direction</a:t>
            </a:r>
          </a:p>
          <a:p>
            <a:endParaRPr lang="en-US" sz="2000" dirty="0" smtClean="0">
              <a:latin typeface="+mj-lt"/>
              <a:cs typeface="Arial" pitchFamily="34" charset="0"/>
            </a:endParaRPr>
          </a:p>
          <a:p>
            <a:r>
              <a:rPr lang="en-US" sz="2000" dirty="0" smtClean="0">
                <a:latin typeface="+mj-lt"/>
                <a:cs typeface="Arial" pitchFamily="34" charset="0"/>
              </a:rPr>
              <a:t>Transit service with two park-and-ride facilities</a:t>
            </a:r>
          </a:p>
          <a:p>
            <a:r>
              <a:rPr lang="en-US" sz="2000" dirty="0" smtClean="0">
                <a:latin typeface="+mj-lt"/>
                <a:cs typeface="Arial" pitchFamily="34" charset="0"/>
              </a:rPr>
              <a:t> </a:t>
            </a:r>
          </a:p>
          <a:p>
            <a:r>
              <a:rPr lang="en-US" sz="2000" dirty="0" smtClean="0">
                <a:latin typeface="+mj-lt"/>
                <a:cs typeface="Arial" pitchFamily="34" charset="0"/>
              </a:rPr>
              <a:t>Downtown rapidly developing and congestion growing</a:t>
            </a:r>
          </a:p>
          <a:p>
            <a:endParaRPr lang="en-US" sz="2000" dirty="0" smtClean="0">
              <a:latin typeface="+mj-lt"/>
              <a:cs typeface="Arial" pitchFamily="34" charset="0"/>
            </a:endParaRPr>
          </a:p>
          <a:p>
            <a:r>
              <a:rPr lang="en-US" sz="2000" dirty="0" smtClean="0">
                <a:latin typeface="+mj-lt"/>
                <a:cs typeface="Arial" pitchFamily="34" charset="0"/>
              </a:rPr>
              <a:t>No funding for expansion.  Congested 4-lane adjacent radial freeway is funded for expansion</a:t>
            </a:r>
          </a:p>
          <a:p>
            <a:endParaRPr lang="en-US" sz="2000" dirty="0" smtClean="0">
              <a:latin typeface="+mj-lt"/>
              <a:cs typeface="Arial" pitchFamily="34" charset="0"/>
            </a:endParaRPr>
          </a:p>
          <a:p>
            <a:r>
              <a:rPr lang="en-US" sz="2000" dirty="0" smtClean="0">
                <a:latin typeface="+mj-lt"/>
                <a:cs typeface="Arial" pitchFamily="34" charset="0"/>
              </a:rPr>
              <a:t>Parallel arterial</a:t>
            </a:r>
          </a:p>
          <a:p>
            <a:pPr indent="182880">
              <a:buFont typeface="Arial" pitchFamily="34" charset="0"/>
              <a:buChar char="•"/>
            </a:pPr>
            <a:endParaRPr lang="en-US" dirty="0" smtClean="0"/>
          </a:p>
          <a:p>
            <a:pPr>
              <a:buFont typeface="Arial" pitchFamily="34" charset="0"/>
              <a:buChar char="•"/>
            </a:pPr>
            <a:endParaRPr lang="en-US" dirty="0" smtClean="0"/>
          </a:p>
          <a:p>
            <a:endParaRPr lang="en-US" dirty="0"/>
          </a:p>
        </p:txBody>
      </p:sp>
      <p:pic>
        <p:nvPicPr>
          <p:cNvPr id="1026" name="Picture 2"/>
          <p:cNvPicPr>
            <a:picLocks noGrp="1" noChangeArrowheads="1"/>
          </p:cNvPicPr>
          <p:nvPr>
            <p:ph type="pic" idx="1"/>
          </p:nvPr>
        </p:nvPicPr>
        <p:blipFill>
          <a:blip r:embed="rId3"/>
          <a:srcRect l="11974" r="11974"/>
          <a:stretch>
            <a:fillRect/>
          </a:stretch>
        </p:blipFill>
        <p:spPr bwMode="auto">
          <a:xfrm rot="420000">
            <a:off x="3106097" y="1146716"/>
            <a:ext cx="5751576" cy="4398264"/>
          </a:xfrm>
          <a:prstGeom prst="rect">
            <a:avLst/>
          </a:prstGeom>
          <a:noFill/>
          <a:ln w="9525">
            <a:solidFill>
              <a:schemeClr val="bg1">
                <a:lumMod val="50000"/>
              </a:schemeClr>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AutoShape 5"/>
          <p:cNvSpPr>
            <a:spLocks noChangeArrowheads="1"/>
          </p:cNvSpPr>
          <p:nvPr/>
        </p:nvSpPr>
        <p:spPr bwMode="auto">
          <a:xfrm>
            <a:off x="358588" y="4831773"/>
            <a:ext cx="2330824" cy="1766455"/>
          </a:xfrm>
          <a:prstGeom prst="roundRect">
            <a:avLst>
              <a:gd name="adj" fmla="val 16667"/>
            </a:avLst>
          </a:prstGeom>
          <a:noFill/>
          <a:ln w="9525">
            <a:solidFill>
              <a:schemeClr val="tx1"/>
            </a:solidFill>
            <a:round/>
            <a:headEnd/>
            <a:tailEnd/>
          </a:ln>
        </p:spPr>
        <p:txBody>
          <a:bodyPr wrap="none" lIns="57150" tIns="28575" rIns="57150" bIns="28575" anchor="ctr"/>
          <a:lstStyle/>
          <a:p>
            <a:endParaRPr lang="en-US"/>
          </a:p>
        </p:txBody>
      </p:sp>
      <p:sp>
        <p:nvSpPr>
          <p:cNvPr id="3075" name="Line 7"/>
          <p:cNvSpPr>
            <a:spLocks noChangeShapeType="1"/>
          </p:cNvSpPr>
          <p:nvPr/>
        </p:nvSpPr>
        <p:spPr bwMode="auto">
          <a:xfrm flipV="1">
            <a:off x="2375647" y="1714500"/>
            <a:ext cx="4661647" cy="3117273"/>
          </a:xfrm>
          <a:prstGeom prst="line">
            <a:avLst/>
          </a:prstGeom>
          <a:noFill/>
          <a:ln w="63500">
            <a:solidFill>
              <a:srgbClr val="0000FF"/>
            </a:solidFill>
            <a:round/>
            <a:headEnd/>
            <a:tailEnd/>
          </a:ln>
        </p:spPr>
        <p:txBody>
          <a:bodyPr lIns="57150" tIns="28575" rIns="57150" bIns="28575"/>
          <a:lstStyle/>
          <a:p>
            <a:endParaRPr lang="en-US"/>
          </a:p>
        </p:txBody>
      </p:sp>
      <p:sp>
        <p:nvSpPr>
          <p:cNvPr id="3076" name="Line 8"/>
          <p:cNvSpPr>
            <a:spLocks noChangeShapeType="1"/>
          </p:cNvSpPr>
          <p:nvPr/>
        </p:nvSpPr>
        <p:spPr bwMode="auto">
          <a:xfrm flipV="1">
            <a:off x="2689412" y="1974273"/>
            <a:ext cx="4527176" cy="3065318"/>
          </a:xfrm>
          <a:prstGeom prst="line">
            <a:avLst/>
          </a:prstGeom>
          <a:noFill/>
          <a:ln w="63500">
            <a:solidFill>
              <a:srgbClr val="0000FF"/>
            </a:solidFill>
            <a:round/>
            <a:headEnd/>
            <a:tailEnd/>
          </a:ln>
        </p:spPr>
        <p:txBody>
          <a:bodyPr lIns="57150" tIns="28575" rIns="57150" bIns="28575"/>
          <a:lstStyle/>
          <a:p>
            <a:endParaRPr lang="en-US"/>
          </a:p>
        </p:txBody>
      </p:sp>
      <p:sp>
        <p:nvSpPr>
          <p:cNvPr id="3077" name="Line 10"/>
          <p:cNvSpPr>
            <a:spLocks noChangeShapeType="1"/>
          </p:cNvSpPr>
          <p:nvPr/>
        </p:nvSpPr>
        <p:spPr bwMode="auto">
          <a:xfrm flipV="1">
            <a:off x="2599765" y="1870363"/>
            <a:ext cx="4482353" cy="3013364"/>
          </a:xfrm>
          <a:prstGeom prst="line">
            <a:avLst/>
          </a:prstGeom>
          <a:noFill/>
          <a:ln w="50800">
            <a:solidFill>
              <a:srgbClr val="0000FF"/>
            </a:solidFill>
            <a:prstDash val="dash"/>
            <a:round/>
            <a:headEnd/>
            <a:tailEnd/>
          </a:ln>
        </p:spPr>
        <p:txBody>
          <a:bodyPr lIns="57150" tIns="28575" rIns="57150" bIns="28575"/>
          <a:lstStyle/>
          <a:p>
            <a:endParaRPr lang="en-US"/>
          </a:p>
        </p:txBody>
      </p:sp>
      <p:pic>
        <p:nvPicPr>
          <p:cNvPr id="3078" name="Picture 16" descr="hs14"/>
          <p:cNvPicPr>
            <a:picLocks noChangeAspect="1" noChangeArrowheads="1"/>
          </p:cNvPicPr>
          <p:nvPr/>
        </p:nvPicPr>
        <p:blipFill>
          <a:blip r:embed="rId3"/>
          <a:srcRect/>
          <a:stretch>
            <a:fillRect/>
          </a:stretch>
        </p:blipFill>
        <p:spPr bwMode="auto">
          <a:xfrm>
            <a:off x="717177" y="5247409"/>
            <a:ext cx="1613647" cy="1134341"/>
          </a:xfrm>
          <a:prstGeom prst="rect">
            <a:avLst/>
          </a:prstGeom>
          <a:noFill/>
          <a:ln w="9525">
            <a:noFill/>
            <a:miter lim="800000"/>
            <a:headEnd/>
            <a:tailEnd/>
          </a:ln>
        </p:spPr>
      </p:pic>
      <p:pic>
        <p:nvPicPr>
          <p:cNvPr id="3079" name="Picture 18" descr="row-of-houses-clip-art-house-thumb2268988"/>
          <p:cNvPicPr>
            <a:picLocks noChangeAspect="1" noChangeArrowheads="1"/>
          </p:cNvPicPr>
          <p:nvPr/>
        </p:nvPicPr>
        <p:blipFill>
          <a:blip r:embed="rId4"/>
          <a:srcRect/>
          <a:stretch>
            <a:fillRect/>
          </a:stretch>
        </p:blipFill>
        <p:spPr bwMode="auto">
          <a:xfrm>
            <a:off x="2913529" y="1562966"/>
            <a:ext cx="1344706" cy="866992"/>
          </a:xfrm>
          <a:prstGeom prst="rect">
            <a:avLst/>
          </a:prstGeom>
          <a:noFill/>
          <a:ln w="9525">
            <a:noFill/>
            <a:miter lim="800000"/>
            <a:headEnd/>
            <a:tailEnd/>
          </a:ln>
        </p:spPr>
      </p:pic>
      <p:pic>
        <p:nvPicPr>
          <p:cNvPr id="3080" name="Picture 19" descr="row-of-houses-clip-art-house-thumb2268988"/>
          <p:cNvPicPr>
            <a:picLocks noChangeAspect="1" noChangeArrowheads="1"/>
          </p:cNvPicPr>
          <p:nvPr/>
        </p:nvPicPr>
        <p:blipFill>
          <a:blip r:embed="rId4"/>
          <a:srcRect/>
          <a:stretch>
            <a:fillRect/>
          </a:stretch>
        </p:blipFill>
        <p:spPr bwMode="auto">
          <a:xfrm>
            <a:off x="7082118" y="1143000"/>
            <a:ext cx="1299882" cy="838850"/>
          </a:xfrm>
          <a:prstGeom prst="rect">
            <a:avLst/>
          </a:prstGeom>
          <a:noFill/>
          <a:ln w="9525">
            <a:noFill/>
            <a:miter lim="800000"/>
            <a:headEnd/>
            <a:tailEnd/>
          </a:ln>
        </p:spPr>
      </p:pic>
      <p:pic>
        <p:nvPicPr>
          <p:cNvPr id="3081" name="Picture 24" descr="house-clipart-110x97"/>
          <p:cNvPicPr>
            <a:picLocks noChangeAspect="1" noChangeArrowheads="1"/>
          </p:cNvPicPr>
          <p:nvPr/>
        </p:nvPicPr>
        <p:blipFill>
          <a:blip r:embed="rId5"/>
          <a:srcRect/>
          <a:stretch>
            <a:fillRect/>
          </a:stretch>
        </p:blipFill>
        <p:spPr bwMode="auto">
          <a:xfrm>
            <a:off x="5244353" y="3377045"/>
            <a:ext cx="403412" cy="412390"/>
          </a:xfrm>
          <a:prstGeom prst="rect">
            <a:avLst/>
          </a:prstGeom>
          <a:noFill/>
          <a:ln w="9525">
            <a:noFill/>
            <a:miter lim="800000"/>
            <a:headEnd/>
            <a:tailEnd/>
          </a:ln>
        </p:spPr>
      </p:pic>
      <p:sp>
        <p:nvSpPr>
          <p:cNvPr id="3082" name="Line 30"/>
          <p:cNvSpPr>
            <a:spLocks noChangeShapeType="1"/>
          </p:cNvSpPr>
          <p:nvPr/>
        </p:nvSpPr>
        <p:spPr bwMode="auto">
          <a:xfrm flipH="1">
            <a:off x="7261412" y="1922318"/>
            <a:ext cx="313765" cy="2961409"/>
          </a:xfrm>
          <a:prstGeom prst="line">
            <a:avLst/>
          </a:prstGeom>
          <a:noFill/>
          <a:ln w="9525">
            <a:solidFill>
              <a:schemeClr val="tx1"/>
            </a:solidFill>
            <a:round/>
            <a:headEnd/>
            <a:tailEnd/>
          </a:ln>
        </p:spPr>
        <p:txBody>
          <a:bodyPr lIns="57150" tIns="28575" rIns="57150" bIns="28575"/>
          <a:lstStyle/>
          <a:p>
            <a:endParaRPr lang="en-US"/>
          </a:p>
        </p:txBody>
      </p:sp>
      <p:sp>
        <p:nvSpPr>
          <p:cNvPr id="3083" name="Line 31"/>
          <p:cNvSpPr>
            <a:spLocks noChangeShapeType="1"/>
          </p:cNvSpPr>
          <p:nvPr/>
        </p:nvSpPr>
        <p:spPr bwMode="auto">
          <a:xfrm flipH="1">
            <a:off x="7395882" y="1922318"/>
            <a:ext cx="313765" cy="3117273"/>
          </a:xfrm>
          <a:prstGeom prst="line">
            <a:avLst/>
          </a:prstGeom>
          <a:noFill/>
          <a:ln w="9525">
            <a:solidFill>
              <a:schemeClr val="tx1"/>
            </a:solidFill>
            <a:round/>
            <a:headEnd/>
            <a:tailEnd/>
          </a:ln>
        </p:spPr>
        <p:txBody>
          <a:bodyPr lIns="57150" tIns="28575" rIns="57150" bIns="28575"/>
          <a:lstStyle/>
          <a:p>
            <a:endParaRPr lang="en-US"/>
          </a:p>
        </p:txBody>
      </p:sp>
      <p:sp>
        <p:nvSpPr>
          <p:cNvPr id="3084" name="Line 33"/>
          <p:cNvSpPr>
            <a:spLocks noChangeShapeType="1"/>
          </p:cNvSpPr>
          <p:nvPr/>
        </p:nvSpPr>
        <p:spPr bwMode="auto">
          <a:xfrm flipH="1">
            <a:off x="2689412" y="4883727"/>
            <a:ext cx="4572000" cy="831273"/>
          </a:xfrm>
          <a:prstGeom prst="line">
            <a:avLst/>
          </a:prstGeom>
          <a:noFill/>
          <a:ln w="9525">
            <a:solidFill>
              <a:schemeClr val="tx1"/>
            </a:solidFill>
            <a:round/>
            <a:headEnd/>
            <a:tailEnd/>
          </a:ln>
        </p:spPr>
        <p:txBody>
          <a:bodyPr lIns="57150" tIns="28575" rIns="57150" bIns="28575"/>
          <a:lstStyle/>
          <a:p>
            <a:endParaRPr lang="en-US"/>
          </a:p>
        </p:txBody>
      </p:sp>
      <p:sp>
        <p:nvSpPr>
          <p:cNvPr id="3085" name="Line 34"/>
          <p:cNvSpPr>
            <a:spLocks noChangeShapeType="1"/>
          </p:cNvSpPr>
          <p:nvPr/>
        </p:nvSpPr>
        <p:spPr bwMode="auto">
          <a:xfrm flipH="1">
            <a:off x="2689412" y="5039591"/>
            <a:ext cx="4706471" cy="831273"/>
          </a:xfrm>
          <a:prstGeom prst="line">
            <a:avLst/>
          </a:prstGeom>
          <a:noFill/>
          <a:ln w="9525">
            <a:solidFill>
              <a:schemeClr val="tx1"/>
            </a:solidFill>
            <a:round/>
            <a:headEnd/>
            <a:tailEnd/>
          </a:ln>
        </p:spPr>
        <p:txBody>
          <a:bodyPr lIns="57150" tIns="28575" rIns="57150" bIns="28575"/>
          <a:lstStyle/>
          <a:p>
            <a:endParaRPr lang="en-US"/>
          </a:p>
        </p:txBody>
      </p:sp>
      <p:sp>
        <p:nvSpPr>
          <p:cNvPr id="3086" name="Line 35"/>
          <p:cNvSpPr>
            <a:spLocks noChangeShapeType="1"/>
          </p:cNvSpPr>
          <p:nvPr/>
        </p:nvSpPr>
        <p:spPr bwMode="auto">
          <a:xfrm flipV="1">
            <a:off x="1479176" y="831273"/>
            <a:ext cx="0" cy="4000500"/>
          </a:xfrm>
          <a:prstGeom prst="line">
            <a:avLst/>
          </a:prstGeom>
          <a:noFill/>
          <a:ln w="38100">
            <a:solidFill>
              <a:schemeClr val="tx1"/>
            </a:solidFill>
            <a:round/>
            <a:headEnd/>
            <a:tailEnd/>
          </a:ln>
        </p:spPr>
        <p:txBody>
          <a:bodyPr lIns="57150" tIns="28575" rIns="57150" bIns="28575"/>
          <a:lstStyle/>
          <a:p>
            <a:endParaRPr lang="en-US"/>
          </a:p>
        </p:txBody>
      </p:sp>
      <p:sp>
        <p:nvSpPr>
          <p:cNvPr id="3087" name="Line 36"/>
          <p:cNvSpPr>
            <a:spLocks noChangeShapeType="1"/>
          </p:cNvSpPr>
          <p:nvPr/>
        </p:nvSpPr>
        <p:spPr bwMode="auto">
          <a:xfrm flipV="1">
            <a:off x="1748118" y="831273"/>
            <a:ext cx="0" cy="4000500"/>
          </a:xfrm>
          <a:prstGeom prst="line">
            <a:avLst/>
          </a:prstGeom>
          <a:noFill/>
          <a:ln w="38100">
            <a:solidFill>
              <a:schemeClr val="tx1"/>
            </a:solidFill>
            <a:round/>
            <a:headEnd/>
            <a:tailEnd/>
          </a:ln>
        </p:spPr>
        <p:txBody>
          <a:bodyPr lIns="57150" tIns="28575" rIns="57150" bIns="28575"/>
          <a:lstStyle/>
          <a:p>
            <a:endParaRPr lang="en-US"/>
          </a:p>
        </p:txBody>
      </p:sp>
      <p:sp>
        <p:nvSpPr>
          <p:cNvPr id="3088" name="Line 37"/>
          <p:cNvSpPr>
            <a:spLocks noChangeShapeType="1"/>
          </p:cNvSpPr>
          <p:nvPr/>
        </p:nvSpPr>
        <p:spPr bwMode="auto">
          <a:xfrm flipV="1">
            <a:off x="1613647" y="831273"/>
            <a:ext cx="0" cy="4000500"/>
          </a:xfrm>
          <a:prstGeom prst="line">
            <a:avLst/>
          </a:prstGeom>
          <a:noFill/>
          <a:ln w="25400">
            <a:solidFill>
              <a:schemeClr val="tx1"/>
            </a:solidFill>
            <a:prstDash val="dash"/>
            <a:round/>
            <a:headEnd/>
            <a:tailEnd/>
          </a:ln>
        </p:spPr>
        <p:txBody>
          <a:bodyPr lIns="57150" tIns="28575" rIns="57150" bIns="28575"/>
          <a:lstStyle/>
          <a:p>
            <a:endParaRPr lang="en-US"/>
          </a:p>
        </p:txBody>
      </p:sp>
      <p:sp>
        <p:nvSpPr>
          <p:cNvPr id="3089" name="Line 38"/>
          <p:cNvSpPr>
            <a:spLocks noChangeShapeType="1"/>
          </p:cNvSpPr>
          <p:nvPr/>
        </p:nvSpPr>
        <p:spPr bwMode="auto">
          <a:xfrm flipH="1">
            <a:off x="1748118" y="1974273"/>
            <a:ext cx="1120588" cy="0"/>
          </a:xfrm>
          <a:prstGeom prst="line">
            <a:avLst/>
          </a:prstGeom>
          <a:noFill/>
          <a:ln w="9525">
            <a:solidFill>
              <a:schemeClr val="tx1"/>
            </a:solidFill>
            <a:round/>
            <a:headEnd/>
            <a:tailEnd/>
          </a:ln>
        </p:spPr>
        <p:txBody>
          <a:bodyPr lIns="57150" tIns="28575" rIns="57150" bIns="28575"/>
          <a:lstStyle/>
          <a:p>
            <a:endParaRPr lang="en-US"/>
          </a:p>
        </p:txBody>
      </p:sp>
      <p:sp>
        <p:nvSpPr>
          <p:cNvPr id="3090" name="Line 39"/>
          <p:cNvSpPr>
            <a:spLocks noChangeShapeType="1"/>
          </p:cNvSpPr>
          <p:nvPr/>
        </p:nvSpPr>
        <p:spPr bwMode="auto">
          <a:xfrm flipH="1">
            <a:off x="1748118" y="2130136"/>
            <a:ext cx="1120588" cy="0"/>
          </a:xfrm>
          <a:prstGeom prst="line">
            <a:avLst/>
          </a:prstGeom>
          <a:noFill/>
          <a:ln w="9525">
            <a:solidFill>
              <a:schemeClr val="tx1"/>
            </a:solidFill>
            <a:round/>
            <a:headEnd/>
            <a:tailEnd/>
          </a:ln>
        </p:spPr>
        <p:txBody>
          <a:bodyPr lIns="57150" tIns="28575" rIns="57150" bIns="28575"/>
          <a:lstStyle/>
          <a:p>
            <a:endParaRPr lang="en-US"/>
          </a:p>
        </p:txBody>
      </p:sp>
      <p:sp>
        <p:nvSpPr>
          <p:cNvPr id="3091" name="Line 40"/>
          <p:cNvSpPr>
            <a:spLocks noChangeShapeType="1"/>
          </p:cNvSpPr>
          <p:nvPr/>
        </p:nvSpPr>
        <p:spPr bwMode="auto">
          <a:xfrm>
            <a:off x="4258235" y="2234046"/>
            <a:ext cx="672353" cy="883227"/>
          </a:xfrm>
          <a:prstGeom prst="line">
            <a:avLst/>
          </a:prstGeom>
          <a:noFill/>
          <a:ln w="9525">
            <a:solidFill>
              <a:schemeClr val="tx1"/>
            </a:solidFill>
            <a:round/>
            <a:headEnd/>
            <a:tailEnd/>
          </a:ln>
        </p:spPr>
        <p:txBody>
          <a:bodyPr lIns="57150" tIns="28575" rIns="57150" bIns="28575"/>
          <a:lstStyle/>
          <a:p>
            <a:endParaRPr lang="en-US"/>
          </a:p>
        </p:txBody>
      </p:sp>
      <p:sp>
        <p:nvSpPr>
          <p:cNvPr id="3092" name="Line 41"/>
          <p:cNvSpPr>
            <a:spLocks noChangeShapeType="1"/>
          </p:cNvSpPr>
          <p:nvPr/>
        </p:nvSpPr>
        <p:spPr bwMode="auto">
          <a:xfrm>
            <a:off x="4347883" y="2130136"/>
            <a:ext cx="717176" cy="935182"/>
          </a:xfrm>
          <a:prstGeom prst="line">
            <a:avLst/>
          </a:prstGeom>
          <a:noFill/>
          <a:ln w="9525">
            <a:solidFill>
              <a:schemeClr val="tx1"/>
            </a:solidFill>
            <a:round/>
            <a:headEnd/>
            <a:tailEnd/>
          </a:ln>
        </p:spPr>
        <p:txBody>
          <a:bodyPr lIns="57150" tIns="28575" rIns="57150" bIns="28575"/>
          <a:lstStyle/>
          <a:p>
            <a:endParaRPr lang="en-US"/>
          </a:p>
        </p:txBody>
      </p:sp>
      <p:pic>
        <p:nvPicPr>
          <p:cNvPr id="3093" name="Picture 45" descr="MCj04338820000[1]"/>
          <p:cNvPicPr>
            <a:picLocks noChangeAspect="1" noChangeArrowheads="1"/>
          </p:cNvPicPr>
          <p:nvPr/>
        </p:nvPicPr>
        <p:blipFill>
          <a:blip r:embed="rId6"/>
          <a:srcRect/>
          <a:stretch>
            <a:fillRect/>
          </a:stretch>
        </p:blipFill>
        <p:spPr bwMode="auto">
          <a:xfrm>
            <a:off x="2106706" y="1766455"/>
            <a:ext cx="268941" cy="311727"/>
          </a:xfrm>
          <a:prstGeom prst="rect">
            <a:avLst/>
          </a:prstGeom>
          <a:noFill/>
          <a:ln w="9525">
            <a:noFill/>
            <a:miter lim="800000"/>
            <a:headEnd/>
            <a:tailEnd/>
          </a:ln>
        </p:spPr>
      </p:pic>
      <p:sp>
        <p:nvSpPr>
          <p:cNvPr id="3094" name="Text Box 46"/>
          <p:cNvSpPr txBox="1">
            <a:spLocks noChangeArrowheads="1"/>
          </p:cNvSpPr>
          <p:nvPr/>
        </p:nvSpPr>
        <p:spPr bwMode="auto">
          <a:xfrm>
            <a:off x="493059" y="4935682"/>
            <a:ext cx="2061882" cy="519373"/>
          </a:xfrm>
          <a:prstGeom prst="rect">
            <a:avLst/>
          </a:prstGeom>
          <a:noFill/>
          <a:ln w="9525">
            <a:noFill/>
            <a:miter lim="800000"/>
            <a:headEnd/>
            <a:tailEnd/>
          </a:ln>
        </p:spPr>
        <p:txBody>
          <a:bodyPr lIns="57150" tIns="28575" rIns="57150" bIns="28575">
            <a:spAutoFit/>
          </a:bodyPr>
          <a:lstStyle/>
          <a:p>
            <a:pPr defTabSz="914797">
              <a:spcBef>
                <a:spcPct val="50000"/>
              </a:spcBef>
            </a:pPr>
            <a:r>
              <a:rPr lang="en-US" sz="1500" dirty="0"/>
              <a:t>Downtown Employment</a:t>
            </a:r>
          </a:p>
        </p:txBody>
      </p:sp>
      <p:sp>
        <p:nvSpPr>
          <p:cNvPr id="3095" name="Text Box 48"/>
          <p:cNvSpPr txBox="1">
            <a:spLocks noChangeArrowheads="1"/>
          </p:cNvSpPr>
          <p:nvPr/>
        </p:nvSpPr>
        <p:spPr bwMode="auto">
          <a:xfrm>
            <a:off x="2868706" y="415636"/>
            <a:ext cx="2106706" cy="819455"/>
          </a:xfrm>
          <a:prstGeom prst="rect">
            <a:avLst/>
          </a:prstGeom>
          <a:noFill/>
          <a:ln w="9525">
            <a:noFill/>
            <a:miter lim="800000"/>
            <a:headEnd/>
            <a:tailEnd/>
          </a:ln>
        </p:spPr>
        <p:txBody>
          <a:bodyPr lIns="57150" tIns="28575" rIns="57150" bIns="28575">
            <a:spAutoFit/>
          </a:bodyPr>
          <a:lstStyle/>
          <a:p>
            <a:pPr defTabSz="914797">
              <a:lnSpc>
                <a:spcPct val="50000"/>
              </a:lnSpc>
              <a:spcBef>
                <a:spcPct val="50000"/>
              </a:spcBef>
            </a:pPr>
            <a:r>
              <a:rPr lang="en-US" sz="1100" b="1" u="sng" dirty="0">
                <a:solidFill>
                  <a:srgbClr val="00CC00"/>
                </a:solidFill>
              </a:rPr>
              <a:t>Suburban Community</a:t>
            </a:r>
          </a:p>
          <a:p>
            <a:pPr defTabSz="914797">
              <a:lnSpc>
                <a:spcPct val="50000"/>
              </a:lnSpc>
              <a:spcBef>
                <a:spcPct val="50000"/>
              </a:spcBef>
            </a:pPr>
            <a:r>
              <a:rPr lang="en-US" sz="1100" b="1" dirty="0">
                <a:solidFill>
                  <a:srgbClr val="00CC00"/>
                </a:solidFill>
              </a:rPr>
              <a:t>Population 40,000</a:t>
            </a:r>
          </a:p>
          <a:p>
            <a:pPr defTabSz="914797">
              <a:lnSpc>
                <a:spcPct val="50000"/>
              </a:lnSpc>
              <a:spcBef>
                <a:spcPct val="50000"/>
              </a:spcBef>
            </a:pPr>
            <a:r>
              <a:rPr lang="en-US" sz="1100" b="1" dirty="0">
                <a:solidFill>
                  <a:srgbClr val="00CC00"/>
                </a:solidFill>
              </a:rPr>
              <a:t>$40k median income</a:t>
            </a:r>
          </a:p>
          <a:p>
            <a:pPr defTabSz="914797">
              <a:lnSpc>
                <a:spcPct val="50000"/>
              </a:lnSpc>
              <a:spcBef>
                <a:spcPct val="50000"/>
              </a:spcBef>
            </a:pPr>
            <a:r>
              <a:rPr lang="en-US" sz="1100" b="1" dirty="0">
                <a:solidFill>
                  <a:srgbClr val="00CC00"/>
                </a:solidFill>
              </a:rPr>
              <a:t>40% minorities</a:t>
            </a:r>
          </a:p>
          <a:p>
            <a:pPr defTabSz="914797">
              <a:lnSpc>
                <a:spcPct val="50000"/>
              </a:lnSpc>
              <a:spcBef>
                <a:spcPct val="50000"/>
              </a:spcBef>
            </a:pPr>
            <a:r>
              <a:rPr lang="en-US" sz="1100" b="1" dirty="0">
                <a:solidFill>
                  <a:srgbClr val="00CC00"/>
                </a:solidFill>
              </a:rPr>
              <a:t>1.3 autos per household</a:t>
            </a:r>
          </a:p>
        </p:txBody>
      </p:sp>
      <p:sp>
        <p:nvSpPr>
          <p:cNvPr id="3096" name="Text Box 49"/>
          <p:cNvSpPr txBox="1">
            <a:spLocks noChangeArrowheads="1"/>
          </p:cNvSpPr>
          <p:nvPr/>
        </p:nvSpPr>
        <p:spPr bwMode="auto">
          <a:xfrm>
            <a:off x="7440706" y="155864"/>
            <a:ext cx="2106706" cy="819455"/>
          </a:xfrm>
          <a:prstGeom prst="rect">
            <a:avLst/>
          </a:prstGeom>
          <a:noFill/>
          <a:ln w="9525">
            <a:noFill/>
            <a:miter lim="800000"/>
            <a:headEnd/>
            <a:tailEnd/>
          </a:ln>
        </p:spPr>
        <p:txBody>
          <a:bodyPr lIns="57150" tIns="28575" rIns="57150" bIns="28575">
            <a:spAutoFit/>
          </a:bodyPr>
          <a:lstStyle/>
          <a:p>
            <a:pPr defTabSz="914797">
              <a:lnSpc>
                <a:spcPct val="50000"/>
              </a:lnSpc>
              <a:spcBef>
                <a:spcPct val="50000"/>
              </a:spcBef>
            </a:pPr>
            <a:r>
              <a:rPr lang="en-US" sz="1100" b="1" u="sng" dirty="0">
                <a:solidFill>
                  <a:srgbClr val="00CC00"/>
                </a:solidFill>
              </a:rPr>
              <a:t>Suburban Community</a:t>
            </a:r>
          </a:p>
          <a:p>
            <a:pPr defTabSz="914797">
              <a:lnSpc>
                <a:spcPct val="50000"/>
              </a:lnSpc>
              <a:spcBef>
                <a:spcPct val="50000"/>
              </a:spcBef>
            </a:pPr>
            <a:r>
              <a:rPr lang="en-US" sz="1100" b="1" dirty="0">
                <a:solidFill>
                  <a:srgbClr val="00CC00"/>
                </a:solidFill>
              </a:rPr>
              <a:t>Population 20,000</a:t>
            </a:r>
          </a:p>
          <a:p>
            <a:pPr defTabSz="914797">
              <a:lnSpc>
                <a:spcPct val="50000"/>
              </a:lnSpc>
              <a:spcBef>
                <a:spcPct val="50000"/>
              </a:spcBef>
            </a:pPr>
            <a:r>
              <a:rPr lang="en-US" sz="1100" b="1" dirty="0">
                <a:solidFill>
                  <a:srgbClr val="00CC00"/>
                </a:solidFill>
              </a:rPr>
              <a:t>$75k median income</a:t>
            </a:r>
          </a:p>
          <a:p>
            <a:pPr defTabSz="914797">
              <a:lnSpc>
                <a:spcPct val="50000"/>
              </a:lnSpc>
              <a:spcBef>
                <a:spcPct val="50000"/>
              </a:spcBef>
            </a:pPr>
            <a:r>
              <a:rPr lang="en-US" sz="1100" b="1" dirty="0">
                <a:solidFill>
                  <a:srgbClr val="00CC00"/>
                </a:solidFill>
              </a:rPr>
              <a:t>20% minorities</a:t>
            </a:r>
          </a:p>
          <a:p>
            <a:pPr defTabSz="914797">
              <a:lnSpc>
                <a:spcPct val="50000"/>
              </a:lnSpc>
              <a:spcBef>
                <a:spcPct val="50000"/>
              </a:spcBef>
            </a:pPr>
            <a:r>
              <a:rPr lang="en-US" sz="1100" b="1" dirty="0">
                <a:solidFill>
                  <a:srgbClr val="00CC00"/>
                </a:solidFill>
              </a:rPr>
              <a:t>1.9 autos per household</a:t>
            </a:r>
          </a:p>
        </p:txBody>
      </p:sp>
      <p:grpSp>
        <p:nvGrpSpPr>
          <p:cNvPr id="2" name="Group 119"/>
          <p:cNvGrpSpPr>
            <a:grpSpLocks/>
          </p:cNvGrpSpPr>
          <p:nvPr/>
        </p:nvGrpSpPr>
        <p:grpSpPr bwMode="auto">
          <a:xfrm>
            <a:off x="4706470" y="2389909"/>
            <a:ext cx="806824" cy="415636"/>
            <a:chOff x="5136" y="2208"/>
            <a:chExt cx="864" cy="384"/>
          </a:xfrm>
        </p:grpSpPr>
        <p:sp>
          <p:nvSpPr>
            <p:cNvPr id="3140" name="Oval 51"/>
            <p:cNvSpPr>
              <a:spLocks noChangeArrowheads="1"/>
            </p:cNvSpPr>
            <p:nvPr/>
          </p:nvSpPr>
          <p:spPr bwMode="auto">
            <a:xfrm>
              <a:off x="5232" y="2208"/>
              <a:ext cx="672" cy="384"/>
            </a:xfrm>
            <a:prstGeom prst="ellipse">
              <a:avLst/>
            </a:prstGeom>
            <a:noFill/>
            <a:ln w="9525">
              <a:solidFill>
                <a:srgbClr val="FF0000"/>
              </a:solidFill>
              <a:round/>
              <a:headEnd/>
              <a:tailEnd/>
            </a:ln>
          </p:spPr>
          <p:txBody>
            <a:bodyPr wrap="none" anchor="ctr"/>
            <a:lstStyle/>
            <a:p>
              <a:endParaRPr lang="en-US"/>
            </a:p>
          </p:txBody>
        </p:sp>
        <p:sp>
          <p:nvSpPr>
            <p:cNvPr id="3141" name="Text Box 52"/>
            <p:cNvSpPr txBox="1">
              <a:spLocks noChangeArrowheads="1"/>
            </p:cNvSpPr>
            <p:nvPr/>
          </p:nvSpPr>
          <p:spPr bwMode="auto">
            <a:xfrm>
              <a:off x="5136" y="2208"/>
              <a:ext cx="864" cy="370"/>
            </a:xfrm>
            <a:prstGeom prst="rect">
              <a:avLst/>
            </a:prstGeom>
            <a:noFill/>
            <a:ln w="9525">
              <a:noFill/>
              <a:miter lim="800000"/>
              <a:headEnd/>
              <a:tailEnd/>
            </a:ln>
          </p:spPr>
          <p:txBody>
            <a:bodyPr>
              <a:spAutoFit/>
            </a:bodyPr>
            <a:lstStyle/>
            <a:p>
              <a:pPr algn="ctr" defTabSz="914797">
                <a:spcBef>
                  <a:spcPct val="50000"/>
                </a:spcBef>
              </a:pPr>
              <a:r>
                <a:rPr lang="en-US" sz="1000" dirty="0">
                  <a:solidFill>
                    <a:srgbClr val="FF0000"/>
                  </a:solidFill>
                </a:rPr>
                <a:t>Park and Ride</a:t>
              </a:r>
            </a:p>
          </p:txBody>
        </p:sp>
      </p:grpSp>
      <p:grpSp>
        <p:nvGrpSpPr>
          <p:cNvPr id="3" name="Group 120"/>
          <p:cNvGrpSpPr>
            <a:grpSpLocks/>
          </p:cNvGrpSpPr>
          <p:nvPr/>
        </p:nvGrpSpPr>
        <p:grpSpPr bwMode="auto">
          <a:xfrm>
            <a:off x="6768353" y="2182091"/>
            <a:ext cx="806824" cy="415636"/>
            <a:chOff x="7248" y="2016"/>
            <a:chExt cx="864" cy="384"/>
          </a:xfrm>
        </p:grpSpPr>
        <p:sp>
          <p:nvSpPr>
            <p:cNvPr id="3138" name="Text Box 55"/>
            <p:cNvSpPr txBox="1">
              <a:spLocks noChangeArrowheads="1"/>
            </p:cNvSpPr>
            <p:nvPr/>
          </p:nvSpPr>
          <p:spPr bwMode="auto">
            <a:xfrm>
              <a:off x="7248" y="2016"/>
              <a:ext cx="864" cy="370"/>
            </a:xfrm>
            <a:prstGeom prst="rect">
              <a:avLst/>
            </a:prstGeom>
            <a:noFill/>
            <a:ln w="9525">
              <a:noFill/>
              <a:miter lim="800000"/>
              <a:headEnd/>
              <a:tailEnd/>
            </a:ln>
          </p:spPr>
          <p:txBody>
            <a:bodyPr>
              <a:spAutoFit/>
            </a:bodyPr>
            <a:lstStyle/>
            <a:p>
              <a:pPr algn="ctr" defTabSz="914797">
                <a:spcBef>
                  <a:spcPct val="50000"/>
                </a:spcBef>
              </a:pPr>
              <a:r>
                <a:rPr lang="en-US" sz="1000" dirty="0">
                  <a:solidFill>
                    <a:srgbClr val="FF0000"/>
                  </a:solidFill>
                </a:rPr>
                <a:t>Park and Ride</a:t>
              </a:r>
            </a:p>
          </p:txBody>
        </p:sp>
        <p:sp>
          <p:nvSpPr>
            <p:cNvPr id="3139" name="Oval 56"/>
            <p:cNvSpPr>
              <a:spLocks noChangeArrowheads="1"/>
            </p:cNvSpPr>
            <p:nvPr/>
          </p:nvSpPr>
          <p:spPr bwMode="auto">
            <a:xfrm>
              <a:off x="7344" y="2016"/>
              <a:ext cx="672" cy="384"/>
            </a:xfrm>
            <a:prstGeom prst="ellipse">
              <a:avLst/>
            </a:prstGeom>
            <a:noFill/>
            <a:ln w="9525">
              <a:solidFill>
                <a:srgbClr val="FF0000"/>
              </a:solidFill>
              <a:round/>
              <a:headEnd/>
              <a:tailEnd/>
            </a:ln>
          </p:spPr>
          <p:txBody>
            <a:bodyPr wrap="none" anchor="ctr"/>
            <a:lstStyle/>
            <a:p>
              <a:endParaRPr lang="en-US"/>
            </a:p>
          </p:txBody>
        </p:sp>
      </p:grpSp>
      <p:pic>
        <p:nvPicPr>
          <p:cNvPr id="3099" name="Picture 57" descr="house-clipart-110x97"/>
          <p:cNvPicPr>
            <a:picLocks noChangeAspect="1" noChangeArrowheads="1"/>
          </p:cNvPicPr>
          <p:nvPr/>
        </p:nvPicPr>
        <p:blipFill>
          <a:blip r:embed="rId5"/>
          <a:srcRect/>
          <a:stretch>
            <a:fillRect/>
          </a:stretch>
        </p:blipFill>
        <p:spPr bwMode="auto">
          <a:xfrm>
            <a:off x="6454588" y="2597727"/>
            <a:ext cx="403412" cy="412390"/>
          </a:xfrm>
          <a:prstGeom prst="rect">
            <a:avLst/>
          </a:prstGeom>
          <a:noFill/>
          <a:ln w="9525">
            <a:noFill/>
            <a:miter lim="800000"/>
            <a:headEnd/>
            <a:tailEnd/>
          </a:ln>
        </p:spPr>
      </p:pic>
      <p:pic>
        <p:nvPicPr>
          <p:cNvPr id="3100" name="Picture 58" descr="12296939701790056732rg1024_Tree"/>
          <p:cNvPicPr>
            <a:picLocks noChangeAspect="1" noChangeArrowheads="1"/>
          </p:cNvPicPr>
          <p:nvPr/>
        </p:nvPicPr>
        <p:blipFill>
          <a:blip r:embed="rId7"/>
          <a:srcRect/>
          <a:stretch>
            <a:fillRect/>
          </a:stretch>
        </p:blipFill>
        <p:spPr bwMode="auto">
          <a:xfrm>
            <a:off x="6275294" y="2805546"/>
            <a:ext cx="168088" cy="207818"/>
          </a:xfrm>
          <a:prstGeom prst="rect">
            <a:avLst/>
          </a:prstGeom>
          <a:noFill/>
          <a:ln w="9525">
            <a:noFill/>
            <a:miter lim="800000"/>
            <a:headEnd/>
            <a:tailEnd/>
          </a:ln>
        </p:spPr>
      </p:pic>
      <p:pic>
        <p:nvPicPr>
          <p:cNvPr id="3101" name="Picture 59" descr="12296939701790056732rg1024_Tree"/>
          <p:cNvPicPr>
            <a:picLocks noChangeAspect="1" noChangeArrowheads="1"/>
          </p:cNvPicPr>
          <p:nvPr/>
        </p:nvPicPr>
        <p:blipFill>
          <a:blip r:embed="rId7"/>
          <a:srcRect/>
          <a:stretch>
            <a:fillRect/>
          </a:stretch>
        </p:blipFill>
        <p:spPr bwMode="auto">
          <a:xfrm>
            <a:off x="4078941" y="5922818"/>
            <a:ext cx="168088" cy="207818"/>
          </a:xfrm>
          <a:prstGeom prst="rect">
            <a:avLst/>
          </a:prstGeom>
          <a:noFill/>
          <a:ln w="9525">
            <a:noFill/>
            <a:miter lim="800000"/>
            <a:headEnd/>
            <a:tailEnd/>
          </a:ln>
        </p:spPr>
      </p:pic>
      <p:pic>
        <p:nvPicPr>
          <p:cNvPr id="3102" name="Picture 60" descr="house-clipart-110x97"/>
          <p:cNvPicPr>
            <a:picLocks noChangeAspect="1" noChangeArrowheads="1"/>
          </p:cNvPicPr>
          <p:nvPr/>
        </p:nvPicPr>
        <p:blipFill>
          <a:blip r:embed="rId5"/>
          <a:srcRect/>
          <a:stretch>
            <a:fillRect/>
          </a:stretch>
        </p:blipFill>
        <p:spPr bwMode="auto">
          <a:xfrm>
            <a:off x="3675529" y="5766954"/>
            <a:ext cx="403412" cy="412390"/>
          </a:xfrm>
          <a:prstGeom prst="rect">
            <a:avLst/>
          </a:prstGeom>
          <a:noFill/>
          <a:ln w="9525">
            <a:noFill/>
            <a:miter lim="800000"/>
            <a:headEnd/>
            <a:tailEnd/>
          </a:ln>
        </p:spPr>
      </p:pic>
      <p:sp>
        <p:nvSpPr>
          <p:cNvPr id="3103" name="Text Box 61"/>
          <p:cNvSpPr txBox="1">
            <a:spLocks noChangeArrowheads="1"/>
          </p:cNvSpPr>
          <p:nvPr/>
        </p:nvSpPr>
        <p:spPr bwMode="auto">
          <a:xfrm rot="5400000">
            <a:off x="8065112" y="3916892"/>
            <a:ext cx="792525" cy="1772397"/>
          </a:xfrm>
          <a:prstGeom prst="rect">
            <a:avLst/>
          </a:prstGeom>
          <a:noFill/>
          <a:ln w="9525">
            <a:noFill/>
            <a:miter lim="800000"/>
            <a:headEnd/>
            <a:tailEnd/>
          </a:ln>
        </p:spPr>
        <p:txBody>
          <a:bodyPr rot="10800000" vert="eaVert" lIns="57150" tIns="28575" rIns="57150" bIns="28575">
            <a:spAutoFit/>
          </a:bodyPr>
          <a:lstStyle/>
          <a:p>
            <a:pPr defTabSz="914797">
              <a:lnSpc>
                <a:spcPct val="50000"/>
              </a:lnSpc>
              <a:spcBef>
                <a:spcPct val="50000"/>
              </a:spcBef>
            </a:pPr>
            <a:r>
              <a:rPr lang="en-US" sz="1100" b="1" u="sng" dirty="0"/>
              <a:t>Competing Arterial</a:t>
            </a:r>
          </a:p>
          <a:p>
            <a:pPr defTabSz="914797">
              <a:lnSpc>
                <a:spcPct val="50000"/>
              </a:lnSpc>
              <a:spcBef>
                <a:spcPct val="50000"/>
              </a:spcBef>
            </a:pPr>
            <a:r>
              <a:rPr lang="en-US" sz="1100" dirty="0"/>
              <a:t>Length: 20 miles</a:t>
            </a:r>
          </a:p>
          <a:p>
            <a:pPr defTabSz="914797">
              <a:lnSpc>
                <a:spcPct val="50000"/>
              </a:lnSpc>
              <a:spcBef>
                <a:spcPct val="50000"/>
              </a:spcBef>
            </a:pPr>
            <a:r>
              <a:rPr lang="en-US" sz="1100" dirty="0"/>
              <a:t>Peak TT: 25-45 min</a:t>
            </a:r>
          </a:p>
          <a:p>
            <a:pPr defTabSz="914797">
              <a:spcBef>
                <a:spcPct val="50000"/>
              </a:spcBef>
            </a:pPr>
            <a:endParaRPr lang="en-US" sz="1100" dirty="0"/>
          </a:p>
        </p:txBody>
      </p:sp>
      <p:pic>
        <p:nvPicPr>
          <p:cNvPr id="3104" name="Picture 65" descr="12296939701790056732rg1024_Tree"/>
          <p:cNvPicPr>
            <a:picLocks noChangeAspect="1" noChangeArrowheads="1"/>
          </p:cNvPicPr>
          <p:nvPr/>
        </p:nvPicPr>
        <p:blipFill>
          <a:blip r:embed="rId7"/>
          <a:srcRect/>
          <a:stretch>
            <a:fillRect/>
          </a:stretch>
        </p:blipFill>
        <p:spPr bwMode="auto">
          <a:xfrm>
            <a:off x="3585882" y="4572000"/>
            <a:ext cx="168088" cy="207818"/>
          </a:xfrm>
          <a:prstGeom prst="rect">
            <a:avLst/>
          </a:prstGeom>
          <a:noFill/>
          <a:ln w="9525">
            <a:noFill/>
            <a:miter lim="800000"/>
            <a:headEnd/>
            <a:tailEnd/>
          </a:ln>
        </p:spPr>
      </p:pic>
      <p:pic>
        <p:nvPicPr>
          <p:cNvPr id="3105" name="Picture 66" descr="house-clipart-110x97"/>
          <p:cNvPicPr>
            <a:picLocks noChangeAspect="1" noChangeArrowheads="1"/>
          </p:cNvPicPr>
          <p:nvPr/>
        </p:nvPicPr>
        <p:blipFill>
          <a:blip r:embed="rId5"/>
          <a:srcRect/>
          <a:stretch>
            <a:fillRect/>
          </a:stretch>
        </p:blipFill>
        <p:spPr bwMode="auto">
          <a:xfrm>
            <a:off x="3765176" y="4364182"/>
            <a:ext cx="403412" cy="412390"/>
          </a:xfrm>
          <a:prstGeom prst="rect">
            <a:avLst/>
          </a:prstGeom>
          <a:noFill/>
          <a:ln w="9525">
            <a:noFill/>
            <a:miter lim="800000"/>
            <a:headEnd/>
            <a:tailEnd/>
          </a:ln>
        </p:spPr>
      </p:pic>
      <p:pic>
        <p:nvPicPr>
          <p:cNvPr id="3106" name="Picture 67" descr="12296939701790056732rg1024_Tree"/>
          <p:cNvPicPr>
            <a:picLocks noChangeAspect="1" noChangeArrowheads="1"/>
          </p:cNvPicPr>
          <p:nvPr/>
        </p:nvPicPr>
        <p:blipFill>
          <a:blip r:embed="rId7"/>
          <a:srcRect/>
          <a:stretch>
            <a:fillRect/>
          </a:stretch>
        </p:blipFill>
        <p:spPr bwMode="auto">
          <a:xfrm>
            <a:off x="5692588" y="3532909"/>
            <a:ext cx="168088" cy="207818"/>
          </a:xfrm>
          <a:prstGeom prst="rect">
            <a:avLst/>
          </a:prstGeom>
          <a:noFill/>
          <a:ln w="9525">
            <a:noFill/>
            <a:miter lim="800000"/>
            <a:headEnd/>
            <a:tailEnd/>
          </a:ln>
        </p:spPr>
      </p:pic>
      <p:sp>
        <p:nvSpPr>
          <p:cNvPr id="3107" name="Text Box 68"/>
          <p:cNvSpPr txBox="1">
            <a:spLocks noChangeArrowheads="1"/>
          </p:cNvSpPr>
          <p:nvPr/>
        </p:nvSpPr>
        <p:spPr bwMode="auto">
          <a:xfrm rot="5400000">
            <a:off x="-164505" y="1965550"/>
            <a:ext cx="1808187" cy="1210235"/>
          </a:xfrm>
          <a:prstGeom prst="rect">
            <a:avLst/>
          </a:prstGeom>
          <a:noFill/>
          <a:ln w="9525">
            <a:noFill/>
            <a:miter lim="800000"/>
            <a:headEnd/>
            <a:tailEnd/>
          </a:ln>
        </p:spPr>
        <p:txBody>
          <a:bodyPr rot="10800000" vert="eaVert" lIns="57150" tIns="28575" rIns="57150" bIns="28575">
            <a:spAutoFit/>
          </a:bodyPr>
          <a:lstStyle/>
          <a:p>
            <a:pPr defTabSz="914797">
              <a:lnSpc>
                <a:spcPct val="50000"/>
              </a:lnSpc>
              <a:spcBef>
                <a:spcPct val="50000"/>
              </a:spcBef>
            </a:pPr>
            <a:r>
              <a:rPr lang="en-US" sz="1100" b="1" u="sng" dirty="0"/>
              <a:t>Competing </a:t>
            </a:r>
            <a:endParaRPr lang="en-US" sz="1100" b="1" u="sng" dirty="0" smtClean="0"/>
          </a:p>
          <a:p>
            <a:pPr defTabSz="914797">
              <a:lnSpc>
                <a:spcPct val="50000"/>
              </a:lnSpc>
              <a:spcBef>
                <a:spcPct val="50000"/>
              </a:spcBef>
            </a:pPr>
            <a:r>
              <a:rPr lang="en-US" sz="1100" b="1" u="sng" dirty="0" smtClean="0"/>
              <a:t>Radial </a:t>
            </a:r>
            <a:endParaRPr lang="en-US" sz="1100" b="1" u="sng" dirty="0"/>
          </a:p>
          <a:p>
            <a:pPr defTabSz="914797">
              <a:lnSpc>
                <a:spcPct val="50000"/>
              </a:lnSpc>
              <a:spcBef>
                <a:spcPct val="50000"/>
              </a:spcBef>
            </a:pPr>
            <a:r>
              <a:rPr lang="en-US" sz="1100" b="1" u="sng" dirty="0"/>
              <a:t>Freeway</a:t>
            </a:r>
          </a:p>
          <a:p>
            <a:pPr defTabSz="914797"/>
            <a:r>
              <a:rPr lang="en-US" sz="1100" dirty="0"/>
              <a:t>Currently 4 lanes, very congested, to be expanded to </a:t>
            </a:r>
          </a:p>
          <a:p>
            <a:pPr defTabSz="914797"/>
            <a:r>
              <a:rPr lang="en-US" sz="1100" dirty="0"/>
              <a:t>6 lanes in the future</a:t>
            </a:r>
          </a:p>
          <a:p>
            <a:pPr defTabSz="914797">
              <a:lnSpc>
                <a:spcPct val="50000"/>
              </a:lnSpc>
              <a:spcBef>
                <a:spcPct val="50000"/>
              </a:spcBef>
            </a:pPr>
            <a:endParaRPr lang="en-US" sz="1100" dirty="0"/>
          </a:p>
          <a:p>
            <a:pPr defTabSz="914797">
              <a:spcBef>
                <a:spcPct val="50000"/>
              </a:spcBef>
            </a:pPr>
            <a:endParaRPr lang="en-US" sz="1100" dirty="0"/>
          </a:p>
        </p:txBody>
      </p:sp>
      <p:pic>
        <p:nvPicPr>
          <p:cNvPr id="3108" name="Picture 69" descr="MCj04338820000[1]"/>
          <p:cNvPicPr>
            <a:picLocks noChangeAspect="1" noChangeArrowheads="1"/>
          </p:cNvPicPr>
          <p:nvPr/>
        </p:nvPicPr>
        <p:blipFill>
          <a:blip r:embed="rId6"/>
          <a:srcRect/>
          <a:stretch>
            <a:fillRect/>
          </a:stretch>
        </p:blipFill>
        <p:spPr bwMode="auto">
          <a:xfrm>
            <a:off x="4168588" y="5247409"/>
            <a:ext cx="268941" cy="311727"/>
          </a:xfrm>
          <a:prstGeom prst="rect">
            <a:avLst/>
          </a:prstGeom>
          <a:noFill/>
          <a:ln w="9525">
            <a:noFill/>
            <a:miter lim="800000"/>
            <a:headEnd/>
            <a:tailEnd/>
          </a:ln>
        </p:spPr>
      </p:pic>
      <p:pic>
        <p:nvPicPr>
          <p:cNvPr id="3109" name="Picture 70" descr="MCj04338820000[1]"/>
          <p:cNvPicPr>
            <a:picLocks noChangeAspect="1" noChangeArrowheads="1"/>
          </p:cNvPicPr>
          <p:nvPr/>
        </p:nvPicPr>
        <p:blipFill>
          <a:blip r:embed="rId6"/>
          <a:srcRect/>
          <a:stretch>
            <a:fillRect/>
          </a:stretch>
        </p:blipFill>
        <p:spPr bwMode="auto">
          <a:xfrm>
            <a:off x="7126941" y="4727864"/>
            <a:ext cx="268941" cy="311727"/>
          </a:xfrm>
          <a:prstGeom prst="rect">
            <a:avLst/>
          </a:prstGeom>
          <a:noFill/>
          <a:ln w="9525">
            <a:noFill/>
            <a:miter lim="800000"/>
            <a:headEnd/>
            <a:tailEnd/>
          </a:ln>
        </p:spPr>
      </p:pic>
      <p:sp>
        <p:nvSpPr>
          <p:cNvPr id="3110" name="AutoShape 72"/>
          <p:cNvSpPr>
            <a:spLocks noChangeArrowheads="1"/>
          </p:cNvSpPr>
          <p:nvPr/>
        </p:nvSpPr>
        <p:spPr bwMode="auto">
          <a:xfrm>
            <a:off x="2868706" y="311728"/>
            <a:ext cx="1613647" cy="1091045"/>
          </a:xfrm>
          <a:prstGeom prst="wedgeRectCallout">
            <a:avLst>
              <a:gd name="adj1" fmla="val 12792"/>
              <a:gd name="adj2" fmla="val 66370"/>
            </a:avLst>
          </a:prstGeom>
          <a:noFill/>
          <a:ln w="9525">
            <a:solidFill>
              <a:srgbClr val="00CC00"/>
            </a:solidFill>
            <a:miter lim="800000"/>
            <a:headEnd/>
            <a:tailEnd/>
          </a:ln>
        </p:spPr>
        <p:txBody>
          <a:bodyPr lIns="57150" tIns="28575" rIns="57150" bIns="28575"/>
          <a:lstStyle/>
          <a:p>
            <a:pPr algn="ctr" defTabSz="914797"/>
            <a:endParaRPr lang="en-US" dirty="0"/>
          </a:p>
        </p:txBody>
      </p:sp>
      <p:grpSp>
        <p:nvGrpSpPr>
          <p:cNvPr id="4" name="Group 118"/>
          <p:cNvGrpSpPr>
            <a:grpSpLocks/>
          </p:cNvGrpSpPr>
          <p:nvPr/>
        </p:nvGrpSpPr>
        <p:grpSpPr bwMode="auto">
          <a:xfrm>
            <a:off x="4796118" y="3948546"/>
            <a:ext cx="1772397" cy="781483"/>
            <a:chOff x="5184" y="3600"/>
            <a:chExt cx="1898" cy="722"/>
          </a:xfrm>
        </p:grpSpPr>
        <p:sp>
          <p:nvSpPr>
            <p:cNvPr id="3136" name="Text Box 50"/>
            <p:cNvSpPr txBox="1">
              <a:spLocks noChangeArrowheads="1"/>
            </p:cNvSpPr>
            <p:nvPr/>
          </p:nvSpPr>
          <p:spPr bwMode="auto">
            <a:xfrm rot="5400000">
              <a:off x="5774" y="3014"/>
              <a:ext cx="718" cy="1898"/>
            </a:xfrm>
            <a:prstGeom prst="rect">
              <a:avLst/>
            </a:prstGeom>
            <a:noFill/>
            <a:ln w="9525">
              <a:noFill/>
              <a:miter lim="800000"/>
              <a:headEnd/>
              <a:tailEnd/>
            </a:ln>
          </p:spPr>
          <p:txBody>
            <a:bodyPr rot="10800000" vert="eaVert">
              <a:spAutoFit/>
            </a:bodyPr>
            <a:lstStyle/>
            <a:p>
              <a:pPr defTabSz="914797">
                <a:lnSpc>
                  <a:spcPct val="50000"/>
                </a:lnSpc>
                <a:spcBef>
                  <a:spcPct val="50000"/>
                </a:spcBef>
              </a:pPr>
              <a:r>
                <a:rPr lang="en-US" sz="1100" b="1" u="sng" dirty="0">
                  <a:solidFill>
                    <a:srgbClr val="0000FF"/>
                  </a:solidFill>
                </a:rPr>
                <a:t>Radial Freeway</a:t>
              </a:r>
            </a:p>
            <a:p>
              <a:pPr defTabSz="914797">
                <a:lnSpc>
                  <a:spcPct val="50000"/>
                </a:lnSpc>
                <a:spcBef>
                  <a:spcPct val="50000"/>
                </a:spcBef>
              </a:pPr>
              <a:r>
                <a:rPr lang="en-US" sz="1100" dirty="0">
                  <a:solidFill>
                    <a:srgbClr val="0000FF"/>
                  </a:solidFill>
                </a:rPr>
                <a:t>8 lanes (2 HOV)</a:t>
              </a:r>
            </a:p>
            <a:p>
              <a:pPr defTabSz="914797">
                <a:lnSpc>
                  <a:spcPct val="50000"/>
                </a:lnSpc>
                <a:spcBef>
                  <a:spcPct val="50000"/>
                </a:spcBef>
              </a:pPr>
              <a:r>
                <a:rPr lang="en-US" sz="1100" dirty="0">
                  <a:solidFill>
                    <a:srgbClr val="0000FF"/>
                  </a:solidFill>
                </a:rPr>
                <a:t>Length: 15 miles</a:t>
              </a:r>
            </a:p>
            <a:p>
              <a:pPr defTabSz="914797">
                <a:lnSpc>
                  <a:spcPct val="50000"/>
                </a:lnSpc>
                <a:spcBef>
                  <a:spcPct val="50000"/>
                </a:spcBef>
              </a:pPr>
              <a:r>
                <a:rPr lang="en-US" sz="1100" dirty="0">
                  <a:solidFill>
                    <a:srgbClr val="0000FF"/>
                  </a:solidFill>
                </a:rPr>
                <a:t>165,000 AADT</a:t>
              </a:r>
              <a:endParaRPr lang="en-US" sz="1100" dirty="0">
                <a:solidFill>
                  <a:srgbClr val="FF0000"/>
                </a:solidFill>
              </a:endParaRPr>
            </a:p>
          </p:txBody>
        </p:sp>
        <p:sp>
          <p:nvSpPr>
            <p:cNvPr id="3137" name="AutoShape 73"/>
            <p:cNvSpPr>
              <a:spLocks noChangeArrowheads="1"/>
            </p:cNvSpPr>
            <p:nvPr/>
          </p:nvSpPr>
          <p:spPr bwMode="auto">
            <a:xfrm>
              <a:off x="5184" y="3600"/>
              <a:ext cx="1152" cy="720"/>
            </a:xfrm>
            <a:prstGeom prst="wedgeRectCallout">
              <a:avLst>
                <a:gd name="adj1" fmla="val -89671"/>
                <a:gd name="adj2" fmla="val -48056"/>
              </a:avLst>
            </a:prstGeom>
            <a:noFill/>
            <a:ln w="38100">
              <a:solidFill>
                <a:srgbClr val="0000FF"/>
              </a:solidFill>
              <a:miter lim="800000"/>
              <a:headEnd/>
              <a:tailEnd/>
            </a:ln>
          </p:spPr>
          <p:txBody>
            <a:bodyPr/>
            <a:lstStyle/>
            <a:p>
              <a:pPr algn="ctr" defTabSz="914797"/>
              <a:endParaRPr lang="en-US" dirty="0"/>
            </a:p>
          </p:txBody>
        </p:sp>
      </p:grpSp>
      <p:sp>
        <p:nvSpPr>
          <p:cNvPr id="3112" name="AutoShape 74"/>
          <p:cNvSpPr>
            <a:spLocks noChangeArrowheads="1"/>
          </p:cNvSpPr>
          <p:nvPr/>
        </p:nvSpPr>
        <p:spPr bwMode="auto">
          <a:xfrm>
            <a:off x="7575176" y="4312227"/>
            <a:ext cx="1344706" cy="675409"/>
          </a:xfrm>
          <a:prstGeom prst="wedgeRectCallout">
            <a:avLst>
              <a:gd name="adj1" fmla="val -52708"/>
              <a:gd name="adj2" fmla="val -121153"/>
            </a:avLst>
          </a:prstGeom>
          <a:noFill/>
          <a:ln w="9525">
            <a:solidFill>
              <a:schemeClr val="tx1"/>
            </a:solidFill>
            <a:miter lim="800000"/>
            <a:headEnd/>
            <a:tailEnd/>
          </a:ln>
        </p:spPr>
        <p:txBody>
          <a:bodyPr lIns="57150" tIns="28575" rIns="57150" bIns="28575"/>
          <a:lstStyle/>
          <a:p>
            <a:pPr algn="ctr" defTabSz="914797"/>
            <a:endParaRPr lang="en-US" dirty="0"/>
          </a:p>
        </p:txBody>
      </p:sp>
      <p:sp>
        <p:nvSpPr>
          <p:cNvPr id="3113" name="AutoShape 84"/>
          <p:cNvSpPr>
            <a:spLocks noChangeArrowheads="1"/>
          </p:cNvSpPr>
          <p:nvPr/>
        </p:nvSpPr>
        <p:spPr bwMode="auto">
          <a:xfrm>
            <a:off x="7395882" y="103909"/>
            <a:ext cx="1658471" cy="987136"/>
          </a:xfrm>
          <a:prstGeom prst="wedgeRectCallout">
            <a:avLst>
              <a:gd name="adj1" fmla="val -15880"/>
              <a:gd name="adj2" fmla="val 65792"/>
            </a:avLst>
          </a:prstGeom>
          <a:noFill/>
          <a:ln w="9525">
            <a:solidFill>
              <a:srgbClr val="00CC00"/>
            </a:solidFill>
            <a:miter lim="800000"/>
            <a:headEnd/>
            <a:tailEnd/>
          </a:ln>
        </p:spPr>
        <p:txBody>
          <a:bodyPr lIns="57150" tIns="28575" rIns="57150" bIns="28575"/>
          <a:lstStyle/>
          <a:p>
            <a:pPr algn="ctr" defTabSz="914797"/>
            <a:endParaRPr lang="en-US" dirty="0"/>
          </a:p>
        </p:txBody>
      </p:sp>
      <p:sp>
        <p:nvSpPr>
          <p:cNvPr id="3114" name="AutoShape 85"/>
          <p:cNvSpPr>
            <a:spLocks noChangeArrowheads="1"/>
          </p:cNvSpPr>
          <p:nvPr/>
        </p:nvSpPr>
        <p:spPr bwMode="auto">
          <a:xfrm>
            <a:off x="89647" y="1662546"/>
            <a:ext cx="1299882" cy="1350818"/>
          </a:xfrm>
          <a:prstGeom prst="wedgeRectCallout">
            <a:avLst>
              <a:gd name="adj1" fmla="val 52588"/>
              <a:gd name="adj2" fmla="val -80046"/>
            </a:avLst>
          </a:prstGeom>
          <a:noFill/>
          <a:ln w="9525">
            <a:solidFill>
              <a:schemeClr val="tx1"/>
            </a:solidFill>
            <a:miter lim="800000"/>
            <a:headEnd/>
            <a:tailEnd/>
          </a:ln>
        </p:spPr>
        <p:txBody>
          <a:bodyPr lIns="57150" tIns="28575" rIns="57150" bIns="28575"/>
          <a:lstStyle/>
          <a:p>
            <a:pPr algn="ctr" defTabSz="914797"/>
            <a:endParaRPr lang="en-US" dirty="0"/>
          </a:p>
        </p:txBody>
      </p:sp>
      <p:sp>
        <p:nvSpPr>
          <p:cNvPr id="3115" name="Text Box 86"/>
          <p:cNvSpPr txBox="1">
            <a:spLocks noChangeArrowheads="1"/>
          </p:cNvSpPr>
          <p:nvPr/>
        </p:nvSpPr>
        <p:spPr bwMode="auto">
          <a:xfrm>
            <a:off x="6499412" y="5870865"/>
            <a:ext cx="2554941" cy="819455"/>
          </a:xfrm>
          <a:prstGeom prst="rect">
            <a:avLst/>
          </a:prstGeom>
          <a:noFill/>
          <a:ln w="9525">
            <a:noFill/>
            <a:miter lim="800000"/>
            <a:headEnd/>
            <a:tailEnd/>
          </a:ln>
        </p:spPr>
        <p:txBody>
          <a:bodyPr wrap="square" lIns="57150" tIns="28575" rIns="57150" bIns="28575">
            <a:spAutoFit/>
          </a:bodyPr>
          <a:lstStyle/>
          <a:p>
            <a:pPr defTabSz="914797">
              <a:lnSpc>
                <a:spcPct val="50000"/>
              </a:lnSpc>
              <a:spcBef>
                <a:spcPct val="50000"/>
              </a:spcBef>
            </a:pPr>
            <a:r>
              <a:rPr lang="en-US" sz="1100" b="1" dirty="0">
                <a:solidFill>
                  <a:srgbClr val="00CC00"/>
                </a:solidFill>
              </a:rPr>
              <a:t>Total </a:t>
            </a:r>
            <a:r>
              <a:rPr lang="en-US" sz="1100" b="1" dirty="0" err="1">
                <a:solidFill>
                  <a:srgbClr val="00CC00"/>
                </a:solidFill>
              </a:rPr>
              <a:t>Travelshed</a:t>
            </a:r>
            <a:r>
              <a:rPr lang="en-US" sz="1100" b="1" dirty="0">
                <a:solidFill>
                  <a:srgbClr val="00CC00"/>
                </a:solidFill>
              </a:rPr>
              <a:t> Population: </a:t>
            </a:r>
            <a:endParaRPr lang="en-US" sz="1100" b="1" dirty="0" smtClean="0">
              <a:solidFill>
                <a:srgbClr val="00CC00"/>
              </a:solidFill>
            </a:endParaRPr>
          </a:p>
          <a:p>
            <a:pPr defTabSz="914797">
              <a:lnSpc>
                <a:spcPct val="50000"/>
              </a:lnSpc>
              <a:spcBef>
                <a:spcPct val="50000"/>
              </a:spcBef>
            </a:pPr>
            <a:r>
              <a:rPr lang="en-US" sz="1100" b="1" dirty="0" smtClean="0">
                <a:solidFill>
                  <a:srgbClr val="00CC00"/>
                </a:solidFill>
              </a:rPr>
              <a:t>200,000</a:t>
            </a:r>
            <a:endParaRPr lang="en-US" sz="1100" b="1" dirty="0">
              <a:solidFill>
                <a:srgbClr val="00CC00"/>
              </a:solidFill>
            </a:endParaRPr>
          </a:p>
          <a:p>
            <a:pPr defTabSz="914797">
              <a:lnSpc>
                <a:spcPct val="50000"/>
              </a:lnSpc>
              <a:spcBef>
                <a:spcPct val="50000"/>
              </a:spcBef>
            </a:pPr>
            <a:r>
              <a:rPr lang="en-US" sz="1100" b="1" dirty="0">
                <a:solidFill>
                  <a:srgbClr val="00CC00"/>
                </a:solidFill>
              </a:rPr>
              <a:t>$50k median income</a:t>
            </a:r>
          </a:p>
          <a:p>
            <a:pPr defTabSz="914797">
              <a:lnSpc>
                <a:spcPct val="50000"/>
              </a:lnSpc>
              <a:spcBef>
                <a:spcPct val="50000"/>
              </a:spcBef>
            </a:pPr>
            <a:r>
              <a:rPr lang="en-US" sz="1100" b="1" dirty="0">
                <a:solidFill>
                  <a:srgbClr val="00CC00"/>
                </a:solidFill>
              </a:rPr>
              <a:t>30% minorities</a:t>
            </a:r>
          </a:p>
          <a:p>
            <a:pPr defTabSz="914797">
              <a:lnSpc>
                <a:spcPct val="50000"/>
              </a:lnSpc>
              <a:spcBef>
                <a:spcPct val="50000"/>
              </a:spcBef>
            </a:pPr>
            <a:r>
              <a:rPr lang="en-US" sz="1100" b="1" dirty="0">
                <a:solidFill>
                  <a:srgbClr val="00CC00"/>
                </a:solidFill>
              </a:rPr>
              <a:t>1.5 autos per household</a:t>
            </a:r>
          </a:p>
        </p:txBody>
      </p:sp>
      <p:sp>
        <p:nvSpPr>
          <p:cNvPr id="3116" name="Line 87"/>
          <p:cNvSpPr>
            <a:spLocks noChangeShapeType="1"/>
          </p:cNvSpPr>
          <p:nvPr/>
        </p:nvSpPr>
        <p:spPr bwMode="auto">
          <a:xfrm flipV="1">
            <a:off x="2286000" y="3065318"/>
            <a:ext cx="2510118" cy="1662545"/>
          </a:xfrm>
          <a:prstGeom prst="line">
            <a:avLst/>
          </a:prstGeom>
          <a:noFill/>
          <a:ln w="9525">
            <a:solidFill>
              <a:srgbClr val="0000FF"/>
            </a:solidFill>
            <a:round/>
            <a:headEnd type="triangle" w="lg" len="lg"/>
            <a:tailEnd type="triangle" w="lg" len="lg"/>
          </a:ln>
        </p:spPr>
        <p:txBody>
          <a:bodyPr lIns="57150" tIns="28575" rIns="57150" bIns="28575"/>
          <a:lstStyle/>
          <a:p>
            <a:endParaRPr lang="en-US"/>
          </a:p>
        </p:txBody>
      </p:sp>
      <p:sp>
        <p:nvSpPr>
          <p:cNvPr id="3117" name="Text Box 88"/>
          <p:cNvSpPr txBox="1">
            <a:spLocks noChangeArrowheads="1"/>
          </p:cNvSpPr>
          <p:nvPr/>
        </p:nvSpPr>
        <p:spPr bwMode="auto">
          <a:xfrm rot="-1804577">
            <a:off x="3137647" y="3700296"/>
            <a:ext cx="582706" cy="226985"/>
          </a:xfrm>
          <a:prstGeom prst="rect">
            <a:avLst/>
          </a:prstGeom>
          <a:noFill/>
          <a:ln w="9525">
            <a:noFill/>
            <a:miter lim="800000"/>
            <a:headEnd/>
            <a:tailEnd/>
          </a:ln>
        </p:spPr>
        <p:txBody>
          <a:bodyPr lIns="57150" tIns="28575" rIns="57150" bIns="28575">
            <a:spAutoFit/>
          </a:bodyPr>
          <a:lstStyle/>
          <a:p>
            <a:pPr defTabSz="914797">
              <a:spcBef>
                <a:spcPct val="50000"/>
              </a:spcBef>
            </a:pPr>
            <a:r>
              <a:rPr lang="en-US" sz="1100" dirty="0">
                <a:solidFill>
                  <a:srgbClr val="0000FF"/>
                </a:solidFill>
              </a:rPr>
              <a:t>8 miles</a:t>
            </a:r>
          </a:p>
        </p:txBody>
      </p:sp>
      <p:sp>
        <p:nvSpPr>
          <p:cNvPr id="3118" name="Rectangle 89"/>
          <p:cNvSpPr>
            <a:spLocks noChangeArrowheads="1"/>
          </p:cNvSpPr>
          <p:nvPr/>
        </p:nvSpPr>
        <p:spPr bwMode="auto">
          <a:xfrm>
            <a:off x="4930588" y="675409"/>
            <a:ext cx="1882588" cy="675409"/>
          </a:xfrm>
          <a:prstGeom prst="rect">
            <a:avLst/>
          </a:prstGeom>
          <a:noFill/>
          <a:ln w="28575">
            <a:solidFill>
              <a:srgbClr val="FF0000"/>
            </a:solidFill>
            <a:miter lim="800000"/>
            <a:headEnd/>
            <a:tailEnd/>
          </a:ln>
        </p:spPr>
        <p:txBody>
          <a:bodyPr wrap="none" lIns="57150" tIns="28575" rIns="57150" bIns="28575" anchor="ctr"/>
          <a:lstStyle/>
          <a:p>
            <a:endParaRPr lang="en-US"/>
          </a:p>
        </p:txBody>
      </p:sp>
      <p:sp>
        <p:nvSpPr>
          <p:cNvPr id="3119" name="Line 90"/>
          <p:cNvSpPr>
            <a:spLocks noChangeShapeType="1"/>
          </p:cNvSpPr>
          <p:nvPr/>
        </p:nvSpPr>
        <p:spPr bwMode="auto">
          <a:xfrm flipH="1">
            <a:off x="5154706" y="1350818"/>
            <a:ext cx="268941" cy="1039091"/>
          </a:xfrm>
          <a:prstGeom prst="line">
            <a:avLst/>
          </a:prstGeom>
          <a:noFill/>
          <a:ln w="15875">
            <a:solidFill>
              <a:srgbClr val="FF0000"/>
            </a:solidFill>
            <a:round/>
            <a:headEnd/>
            <a:tailEnd type="triangle" w="med" len="med"/>
          </a:ln>
        </p:spPr>
        <p:txBody>
          <a:bodyPr lIns="57150" tIns="28575" rIns="57150" bIns="28575"/>
          <a:lstStyle/>
          <a:p>
            <a:endParaRPr lang="en-US"/>
          </a:p>
        </p:txBody>
      </p:sp>
      <p:sp>
        <p:nvSpPr>
          <p:cNvPr id="3120" name="Line 91"/>
          <p:cNvSpPr>
            <a:spLocks noChangeShapeType="1"/>
          </p:cNvSpPr>
          <p:nvPr/>
        </p:nvSpPr>
        <p:spPr bwMode="auto">
          <a:xfrm>
            <a:off x="6454588" y="1350818"/>
            <a:ext cx="493059" cy="831273"/>
          </a:xfrm>
          <a:prstGeom prst="line">
            <a:avLst/>
          </a:prstGeom>
          <a:noFill/>
          <a:ln w="15875">
            <a:solidFill>
              <a:srgbClr val="FF0000"/>
            </a:solidFill>
            <a:round/>
            <a:headEnd/>
            <a:tailEnd type="triangle" w="med" len="med"/>
          </a:ln>
        </p:spPr>
        <p:txBody>
          <a:bodyPr lIns="57150" tIns="28575" rIns="57150" bIns="28575"/>
          <a:lstStyle/>
          <a:p>
            <a:endParaRPr lang="en-US"/>
          </a:p>
        </p:txBody>
      </p:sp>
      <p:pic>
        <p:nvPicPr>
          <p:cNvPr id="3121" name="Picture 93" descr="bus"/>
          <p:cNvPicPr>
            <a:picLocks noChangeAspect="1" noChangeArrowheads="1"/>
          </p:cNvPicPr>
          <p:nvPr/>
        </p:nvPicPr>
        <p:blipFill>
          <a:blip r:embed="rId8"/>
          <a:srcRect/>
          <a:stretch>
            <a:fillRect/>
          </a:stretch>
        </p:blipFill>
        <p:spPr bwMode="auto">
          <a:xfrm>
            <a:off x="5647765" y="883227"/>
            <a:ext cx="515471" cy="415636"/>
          </a:xfrm>
          <a:prstGeom prst="rect">
            <a:avLst/>
          </a:prstGeom>
          <a:noFill/>
          <a:ln w="9525">
            <a:noFill/>
            <a:miter lim="800000"/>
            <a:headEnd/>
            <a:tailEnd/>
          </a:ln>
        </p:spPr>
      </p:pic>
      <p:sp>
        <p:nvSpPr>
          <p:cNvPr id="3122" name="Text Box 94"/>
          <p:cNvSpPr txBox="1">
            <a:spLocks noChangeArrowheads="1"/>
          </p:cNvSpPr>
          <p:nvPr/>
        </p:nvSpPr>
        <p:spPr bwMode="auto">
          <a:xfrm>
            <a:off x="5378823" y="727363"/>
            <a:ext cx="1189226" cy="142347"/>
          </a:xfrm>
          <a:prstGeom prst="rect">
            <a:avLst/>
          </a:prstGeom>
          <a:noFill/>
          <a:ln w="9525">
            <a:noFill/>
            <a:miter lim="800000"/>
            <a:headEnd/>
            <a:tailEnd/>
          </a:ln>
        </p:spPr>
        <p:txBody>
          <a:bodyPr wrap="square" lIns="57150" tIns="28575" rIns="57150" bIns="28575">
            <a:spAutoFit/>
          </a:bodyPr>
          <a:lstStyle/>
          <a:p>
            <a:pPr defTabSz="914797">
              <a:lnSpc>
                <a:spcPct val="50000"/>
              </a:lnSpc>
              <a:spcBef>
                <a:spcPct val="50000"/>
              </a:spcBef>
            </a:pPr>
            <a:r>
              <a:rPr lang="en-US" sz="1100" b="1" u="sng" dirty="0" smtClean="0">
                <a:solidFill>
                  <a:srgbClr val="FF0000"/>
                </a:solidFill>
              </a:rPr>
              <a:t>Transit Service</a:t>
            </a:r>
            <a:endParaRPr lang="en-US" sz="1100" b="1" u="sng" dirty="0">
              <a:solidFill>
                <a:srgbClr val="FF0000"/>
              </a:solidFill>
            </a:endParaRPr>
          </a:p>
        </p:txBody>
      </p:sp>
      <p:sp>
        <p:nvSpPr>
          <p:cNvPr id="3123" name="Text Box 95"/>
          <p:cNvSpPr txBox="1">
            <a:spLocks noChangeArrowheads="1"/>
          </p:cNvSpPr>
          <p:nvPr/>
        </p:nvSpPr>
        <p:spPr bwMode="auto">
          <a:xfrm>
            <a:off x="6185647" y="883228"/>
            <a:ext cx="672353" cy="371640"/>
          </a:xfrm>
          <a:prstGeom prst="rect">
            <a:avLst/>
          </a:prstGeom>
          <a:noFill/>
          <a:ln w="9525">
            <a:noFill/>
            <a:miter lim="800000"/>
            <a:headEnd/>
            <a:tailEnd/>
          </a:ln>
        </p:spPr>
        <p:txBody>
          <a:bodyPr lIns="57150" tIns="28575" rIns="57150" bIns="28575">
            <a:spAutoFit/>
          </a:bodyPr>
          <a:lstStyle/>
          <a:p>
            <a:pPr defTabSz="914797">
              <a:lnSpc>
                <a:spcPct val="0"/>
              </a:lnSpc>
              <a:spcBef>
                <a:spcPct val="50000"/>
              </a:spcBef>
            </a:pPr>
            <a:endParaRPr lang="en-US" sz="1000" b="1" dirty="0">
              <a:solidFill>
                <a:srgbClr val="FF0000"/>
              </a:solidFill>
            </a:endParaRPr>
          </a:p>
          <a:p>
            <a:pPr defTabSz="914797">
              <a:lnSpc>
                <a:spcPct val="0"/>
              </a:lnSpc>
              <a:spcBef>
                <a:spcPct val="100000"/>
              </a:spcBef>
            </a:pPr>
            <a:r>
              <a:rPr lang="en-US" sz="1000" b="1" dirty="0">
                <a:solidFill>
                  <a:srgbClr val="FF0000"/>
                </a:solidFill>
              </a:rPr>
              <a:t>Peak TT:</a:t>
            </a:r>
          </a:p>
          <a:p>
            <a:pPr defTabSz="914797">
              <a:lnSpc>
                <a:spcPct val="0"/>
              </a:lnSpc>
              <a:spcBef>
                <a:spcPct val="100000"/>
              </a:spcBef>
            </a:pPr>
            <a:r>
              <a:rPr lang="en-US" sz="1000" b="1" dirty="0">
                <a:solidFill>
                  <a:srgbClr val="FF0000"/>
                </a:solidFill>
              </a:rPr>
              <a:t>25-30 min</a:t>
            </a:r>
            <a:endParaRPr lang="en-US" sz="1000" dirty="0">
              <a:solidFill>
                <a:srgbClr val="FF0000"/>
              </a:solidFill>
            </a:endParaRPr>
          </a:p>
        </p:txBody>
      </p:sp>
      <p:sp>
        <p:nvSpPr>
          <p:cNvPr id="3124" name="Text Box 96"/>
          <p:cNvSpPr txBox="1">
            <a:spLocks noChangeArrowheads="1"/>
          </p:cNvSpPr>
          <p:nvPr/>
        </p:nvSpPr>
        <p:spPr bwMode="auto">
          <a:xfrm>
            <a:off x="4975412" y="883228"/>
            <a:ext cx="717176" cy="370101"/>
          </a:xfrm>
          <a:prstGeom prst="rect">
            <a:avLst/>
          </a:prstGeom>
          <a:noFill/>
          <a:ln w="9525">
            <a:noFill/>
            <a:miter lim="800000"/>
            <a:headEnd/>
            <a:tailEnd/>
          </a:ln>
        </p:spPr>
        <p:txBody>
          <a:bodyPr lIns="57150" tIns="28575" rIns="57150" bIns="28575">
            <a:spAutoFit/>
          </a:bodyPr>
          <a:lstStyle/>
          <a:p>
            <a:pPr defTabSz="914797">
              <a:lnSpc>
                <a:spcPct val="0"/>
              </a:lnSpc>
              <a:spcBef>
                <a:spcPct val="50000"/>
              </a:spcBef>
            </a:pPr>
            <a:endParaRPr lang="en-US" sz="1000" b="1" dirty="0">
              <a:solidFill>
                <a:srgbClr val="FF0000"/>
              </a:solidFill>
            </a:endParaRPr>
          </a:p>
          <a:p>
            <a:pPr defTabSz="914797">
              <a:lnSpc>
                <a:spcPct val="0"/>
              </a:lnSpc>
              <a:spcBef>
                <a:spcPct val="100000"/>
              </a:spcBef>
            </a:pPr>
            <a:r>
              <a:rPr lang="en-US" sz="1000" b="1" dirty="0">
                <a:solidFill>
                  <a:srgbClr val="FF0000"/>
                </a:solidFill>
              </a:rPr>
              <a:t>Peak TT:</a:t>
            </a:r>
          </a:p>
          <a:p>
            <a:pPr defTabSz="914797">
              <a:lnSpc>
                <a:spcPct val="0"/>
              </a:lnSpc>
              <a:spcBef>
                <a:spcPct val="100000"/>
              </a:spcBef>
            </a:pPr>
            <a:r>
              <a:rPr lang="en-US" sz="1000" b="1" dirty="0">
                <a:solidFill>
                  <a:srgbClr val="FF0000"/>
                </a:solidFill>
              </a:rPr>
              <a:t>15-20 min</a:t>
            </a:r>
            <a:endParaRPr lang="en-US" sz="1000" dirty="0">
              <a:solidFill>
                <a:srgbClr val="FF0000"/>
              </a:solidFill>
            </a:endParaRPr>
          </a:p>
        </p:txBody>
      </p:sp>
      <p:pic>
        <p:nvPicPr>
          <p:cNvPr id="3125" name="Picture 98" descr="barn"/>
          <p:cNvPicPr>
            <a:picLocks noChangeAspect="1" noChangeArrowheads="1"/>
          </p:cNvPicPr>
          <p:nvPr/>
        </p:nvPicPr>
        <p:blipFill>
          <a:blip r:embed="rId9"/>
          <a:srcRect/>
          <a:stretch>
            <a:fillRect/>
          </a:stretch>
        </p:blipFill>
        <p:spPr bwMode="auto">
          <a:xfrm>
            <a:off x="941294" y="623455"/>
            <a:ext cx="313765" cy="326881"/>
          </a:xfrm>
          <a:prstGeom prst="rect">
            <a:avLst/>
          </a:prstGeom>
          <a:noFill/>
          <a:ln w="9525">
            <a:noFill/>
            <a:miter lim="800000"/>
            <a:headEnd/>
            <a:tailEnd/>
          </a:ln>
        </p:spPr>
      </p:pic>
      <p:pic>
        <p:nvPicPr>
          <p:cNvPr id="3126" name="Picture 100" descr="windmill"/>
          <p:cNvPicPr>
            <a:picLocks noChangeAspect="1" noChangeArrowheads="1"/>
          </p:cNvPicPr>
          <p:nvPr/>
        </p:nvPicPr>
        <p:blipFill>
          <a:blip r:embed="rId10"/>
          <a:srcRect/>
          <a:stretch>
            <a:fillRect/>
          </a:stretch>
        </p:blipFill>
        <p:spPr bwMode="auto">
          <a:xfrm>
            <a:off x="672353" y="571500"/>
            <a:ext cx="223184" cy="350693"/>
          </a:xfrm>
          <a:prstGeom prst="rect">
            <a:avLst/>
          </a:prstGeom>
          <a:noFill/>
          <a:ln w="9525">
            <a:noFill/>
            <a:miter lim="800000"/>
            <a:headEnd/>
            <a:tailEnd/>
          </a:ln>
        </p:spPr>
      </p:pic>
      <p:sp>
        <p:nvSpPr>
          <p:cNvPr id="3127" name="Text Box 105"/>
          <p:cNvSpPr txBox="1">
            <a:spLocks noChangeArrowheads="1"/>
          </p:cNvSpPr>
          <p:nvPr/>
        </p:nvSpPr>
        <p:spPr bwMode="auto">
          <a:xfrm>
            <a:off x="2823882" y="2389910"/>
            <a:ext cx="1703294" cy="365485"/>
          </a:xfrm>
          <a:prstGeom prst="rect">
            <a:avLst/>
          </a:prstGeom>
          <a:noFill/>
          <a:ln w="9525">
            <a:noFill/>
            <a:miter lim="800000"/>
            <a:headEnd/>
            <a:tailEnd/>
          </a:ln>
        </p:spPr>
        <p:txBody>
          <a:bodyPr lIns="57150" tIns="28575" rIns="57150" bIns="28575">
            <a:spAutoFit/>
          </a:bodyPr>
          <a:lstStyle/>
          <a:p>
            <a:pPr algn="ctr" defTabSz="914797">
              <a:spcBef>
                <a:spcPct val="50000"/>
              </a:spcBef>
            </a:pPr>
            <a:r>
              <a:rPr lang="en-US" sz="1000" b="1" u="sng" dirty="0">
                <a:solidFill>
                  <a:srgbClr val="0000FF"/>
                </a:solidFill>
              </a:rPr>
              <a:t>Freeway Travel Time to Downtown</a:t>
            </a:r>
          </a:p>
        </p:txBody>
      </p:sp>
      <p:sp>
        <p:nvSpPr>
          <p:cNvPr id="3128" name="Rectangle 104"/>
          <p:cNvSpPr>
            <a:spLocks noChangeArrowheads="1"/>
          </p:cNvSpPr>
          <p:nvPr/>
        </p:nvSpPr>
        <p:spPr bwMode="auto">
          <a:xfrm>
            <a:off x="2958353" y="2389909"/>
            <a:ext cx="1389529" cy="727364"/>
          </a:xfrm>
          <a:prstGeom prst="rect">
            <a:avLst/>
          </a:prstGeom>
          <a:noFill/>
          <a:ln w="9525">
            <a:solidFill>
              <a:srgbClr val="0000FF"/>
            </a:solidFill>
            <a:miter lim="800000"/>
            <a:headEnd/>
            <a:tailEnd/>
          </a:ln>
        </p:spPr>
        <p:txBody>
          <a:bodyPr wrap="none" lIns="57150" tIns="28575" rIns="57150" bIns="28575" anchor="ctr"/>
          <a:lstStyle/>
          <a:p>
            <a:endParaRPr lang="en-US"/>
          </a:p>
        </p:txBody>
      </p:sp>
      <p:sp>
        <p:nvSpPr>
          <p:cNvPr id="3129" name="Text Box 106"/>
          <p:cNvSpPr txBox="1">
            <a:spLocks noChangeArrowheads="1"/>
          </p:cNvSpPr>
          <p:nvPr/>
        </p:nvSpPr>
        <p:spPr bwMode="auto">
          <a:xfrm>
            <a:off x="3048000" y="2753591"/>
            <a:ext cx="1299882" cy="350096"/>
          </a:xfrm>
          <a:prstGeom prst="rect">
            <a:avLst/>
          </a:prstGeom>
          <a:noFill/>
          <a:ln w="9525">
            <a:noFill/>
            <a:miter lim="800000"/>
            <a:headEnd/>
            <a:tailEnd/>
          </a:ln>
        </p:spPr>
        <p:txBody>
          <a:bodyPr lIns="57150" tIns="28575" rIns="57150" bIns="28575">
            <a:spAutoFit/>
          </a:bodyPr>
          <a:lstStyle/>
          <a:p>
            <a:pPr defTabSz="914797">
              <a:lnSpc>
                <a:spcPct val="70000"/>
              </a:lnSpc>
              <a:spcBef>
                <a:spcPct val="50000"/>
              </a:spcBef>
            </a:pPr>
            <a:r>
              <a:rPr lang="en-US" sz="1000" dirty="0">
                <a:solidFill>
                  <a:srgbClr val="0000FF"/>
                </a:solidFill>
              </a:rPr>
              <a:t>GPL Peak: 12-16 min</a:t>
            </a:r>
          </a:p>
          <a:p>
            <a:pPr defTabSz="914797">
              <a:lnSpc>
                <a:spcPct val="70000"/>
              </a:lnSpc>
              <a:spcBef>
                <a:spcPct val="50000"/>
              </a:spcBef>
            </a:pPr>
            <a:r>
              <a:rPr lang="en-US" sz="1000" dirty="0">
                <a:solidFill>
                  <a:srgbClr val="0000FF"/>
                </a:solidFill>
              </a:rPr>
              <a:t>HOV Peak: 7-10 min</a:t>
            </a:r>
          </a:p>
        </p:txBody>
      </p:sp>
      <p:pic>
        <p:nvPicPr>
          <p:cNvPr id="3130" name="Picture 110" descr="house-clipart-110x97"/>
          <p:cNvPicPr>
            <a:picLocks noChangeAspect="1" noChangeArrowheads="1"/>
          </p:cNvPicPr>
          <p:nvPr/>
        </p:nvPicPr>
        <p:blipFill>
          <a:blip r:embed="rId5"/>
          <a:srcRect/>
          <a:stretch>
            <a:fillRect/>
          </a:stretch>
        </p:blipFill>
        <p:spPr bwMode="auto">
          <a:xfrm>
            <a:off x="6858000" y="5195454"/>
            <a:ext cx="403412" cy="412390"/>
          </a:xfrm>
          <a:prstGeom prst="rect">
            <a:avLst/>
          </a:prstGeom>
          <a:noFill/>
          <a:ln w="9525">
            <a:noFill/>
            <a:miter lim="800000"/>
            <a:headEnd/>
            <a:tailEnd/>
          </a:ln>
        </p:spPr>
      </p:pic>
      <p:pic>
        <p:nvPicPr>
          <p:cNvPr id="3131" name="Picture 111" descr="12296939701790056732rg1024_Tree"/>
          <p:cNvPicPr>
            <a:picLocks noChangeAspect="1" noChangeArrowheads="1"/>
          </p:cNvPicPr>
          <p:nvPr/>
        </p:nvPicPr>
        <p:blipFill>
          <a:blip r:embed="rId7"/>
          <a:srcRect/>
          <a:stretch>
            <a:fillRect/>
          </a:stretch>
        </p:blipFill>
        <p:spPr bwMode="auto">
          <a:xfrm>
            <a:off x="7261412" y="5351318"/>
            <a:ext cx="168088" cy="207818"/>
          </a:xfrm>
          <a:prstGeom prst="rect">
            <a:avLst/>
          </a:prstGeom>
          <a:noFill/>
          <a:ln w="9525">
            <a:noFill/>
            <a:miter lim="800000"/>
            <a:headEnd/>
            <a:tailEnd/>
          </a:ln>
        </p:spPr>
      </p:pic>
      <p:sp>
        <p:nvSpPr>
          <p:cNvPr id="3132" name="Text Box 114"/>
          <p:cNvSpPr txBox="1">
            <a:spLocks noChangeArrowheads="1"/>
          </p:cNvSpPr>
          <p:nvPr/>
        </p:nvSpPr>
        <p:spPr bwMode="auto">
          <a:xfrm>
            <a:off x="7709647" y="1974273"/>
            <a:ext cx="1434352" cy="365485"/>
          </a:xfrm>
          <a:prstGeom prst="rect">
            <a:avLst/>
          </a:prstGeom>
          <a:noFill/>
          <a:ln w="9525">
            <a:noFill/>
            <a:miter lim="800000"/>
            <a:headEnd/>
            <a:tailEnd/>
          </a:ln>
        </p:spPr>
        <p:txBody>
          <a:bodyPr wrap="square" lIns="57150" tIns="28575" rIns="57150" bIns="28575">
            <a:spAutoFit/>
          </a:bodyPr>
          <a:lstStyle/>
          <a:p>
            <a:pPr algn="ctr" defTabSz="914797">
              <a:spcBef>
                <a:spcPct val="50000"/>
              </a:spcBef>
            </a:pPr>
            <a:r>
              <a:rPr lang="en-US" sz="1000" b="1" u="sng" dirty="0">
                <a:solidFill>
                  <a:srgbClr val="0000FF"/>
                </a:solidFill>
              </a:rPr>
              <a:t>Freeway Travel Time to Downtown</a:t>
            </a:r>
          </a:p>
        </p:txBody>
      </p:sp>
      <p:sp>
        <p:nvSpPr>
          <p:cNvPr id="3133" name="Rectangle 115"/>
          <p:cNvSpPr>
            <a:spLocks noChangeArrowheads="1"/>
          </p:cNvSpPr>
          <p:nvPr/>
        </p:nvSpPr>
        <p:spPr bwMode="auto">
          <a:xfrm>
            <a:off x="7709647" y="1974273"/>
            <a:ext cx="1389529" cy="779318"/>
          </a:xfrm>
          <a:prstGeom prst="rect">
            <a:avLst/>
          </a:prstGeom>
          <a:noFill/>
          <a:ln w="9525">
            <a:solidFill>
              <a:srgbClr val="0000FF"/>
            </a:solidFill>
            <a:miter lim="800000"/>
            <a:headEnd/>
            <a:tailEnd/>
          </a:ln>
        </p:spPr>
        <p:txBody>
          <a:bodyPr wrap="none" lIns="57150" tIns="28575" rIns="57150" bIns="28575" anchor="ctr"/>
          <a:lstStyle/>
          <a:p>
            <a:endParaRPr lang="en-US"/>
          </a:p>
        </p:txBody>
      </p:sp>
      <p:sp>
        <p:nvSpPr>
          <p:cNvPr id="3134" name="Text Box 116"/>
          <p:cNvSpPr txBox="1">
            <a:spLocks noChangeArrowheads="1"/>
          </p:cNvSpPr>
          <p:nvPr/>
        </p:nvSpPr>
        <p:spPr bwMode="auto">
          <a:xfrm>
            <a:off x="7799294" y="2389909"/>
            <a:ext cx="1299882" cy="580928"/>
          </a:xfrm>
          <a:prstGeom prst="rect">
            <a:avLst/>
          </a:prstGeom>
          <a:noFill/>
          <a:ln w="9525">
            <a:noFill/>
            <a:miter lim="800000"/>
            <a:headEnd/>
            <a:tailEnd/>
          </a:ln>
        </p:spPr>
        <p:txBody>
          <a:bodyPr lIns="57150" tIns="28575" rIns="57150" bIns="28575">
            <a:spAutoFit/>
          </a:bodyPr>
          <a:lstStyle/>
          <a:p>
            <a:pPr defTabSz="914797">
              <a:lnSpc>
                <a:spcPct val="70000"/>
              </a:lnSpc>
              <a:spcBef>
                <a:spcPct val="50000"/>
              </a:spcBef>
            </a:pPr>
            <a:r>
              <a:rPr lang="en-US" sz="1000" dirty="0">
                <a:solidFill>
                  <a:srgbClr val="0000FF"/>
                </a:solidFill>
              </a:rPr>
              <a:t>GPL Peak: 20-30 min</a:t>
            </a:r>
          </a:p>
          <a:p>
            <a:pPr defTabSz="914797">
              <a:lnSpc>
                <a:spcPct val="70000"/>
              </a:lnSpc>
              <a:spcBef>
                <a:spcPct val="50000"/>
              </a:spcBef>
            </a:pPr>
            <a:r>
              <a:rPr lang="en-US" sz="1000" dirty="0">
                <a:solidFill>
                  <a:srgbClr val="0000FF"/>
                </a:solidFill>
              </a:rPr>
              <a:t>HOV Peak: 13-16 min</a:t>
            </a:r>
          </a:p>
          <a:p>
            <a:pPr defTabSz="914797">
              <a:spcBef>
                <a:spcPct val="50000"/>
              </a:spcBef>
            </a:pPr>
            <a:endParaRPr lang="en-US" sz="1000" dirty="0">
              <a:solidFill>
                <a:srgbClr val="0000FF"/>
              </a:solidFill>
            </a:endParaRPr>
          </a:p>
        </p:txBody>
      </p:sp>
      <p:sp>
        <p:nvSpPr>
          <p:cNvPr id="3135" name="Rectangle 121"/>
          <p:cNvSpPr>
            <a:spLocks noChangeArrowheads="1"/>
          </p:cNvSpPr>
          <p:nvPr/>
        </p:nvSpPr>
        <p:spPr bwMode="auto">
          <a:xfrm>
            <a:off x="6499412" y="5766954"/>
            <a:ext cx="2510118" cy="935183"/>
          </a:xfrm>
          <a:prstGeom prst="rect">
            <a:avLst/>
          </a:prstGeom>
          <a:noFill/>
          <a:ln w="63500">
            <a:solidFill>
              <a:srgbClr val="00CC00"/>
            </a:solidFill>
            <a:miter lim="800000"/>
            <a:headEnd/>
            <a:tailEnd/>
          </a:ln>
        </p:spPr>
        <p:txBody>
          <a:bodyPr wrap="none" lIns="57150" tIns="28575" rIns="57150" bIns="28575"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677397" cy="4075356"/>
          </a:xfrm>
        </p:spPr>
        <p:txBody>
          <a:bodyPr>
            <a:normAutofit fontScale="92500" lnSpcReduction="20000"/>
          </a:bodyPr>
          <a:lstStyle/>
          <a:p>
            <a:r>
              <a:rPr lang="en-US" dirty="0" smtClean="0"/>
              <a:t>Corridor History </a:t>
            </a:r>
          </a:p>
          <a:p>
            <a:pPr lvl="1"/>
            <a:r>
              <a:rPr lang="en-US" dirty="0" smtClean="0"/>
              <a:t>Congestion worsening</a:t>
            </a:r>
          </a:p>
          <a:p>
            <a:pPr lvl="1"/>
            <a:r>
              <a:rPr lang="en-US" dirty="0" smtClean="0"/>
              <a:t>Downtown businesses seeking alternatives to bring more commuters downtown</a:t>
            </a:r>
          </a:p>
          <a:p>
            <a:pPr lvl="1"/>
            <a:r>
              <a:rPr lang="en-US" dirty="0" smtClean="0"/>
              <a:t>Opposition to capacity improvements on adjacent radial corridor from environmental interests</a:t>
            </a:r>
          </a:p>
          <a:p>
            <a:r>
              <a:rPr lang="en-US" dirty="0" smtClean="0"/>
              <a:t>Corridor demographics</a:t>
            </a:r>
          </a:p>
          <a:p>
            <a:pPr lvl="1"/>
            <a:r>
              <a:rPr lang="en-US" dirty="0" smtClean="0"/>
              <a:t>Varies by sub-area</a:t>
            </a:r>
          </a:p>
          <a:p>
            <a:pPr lvl="1"/>
            <a:r>
              <a:rPr lang="en-US" dirty="0" smtClean="0"/>
              <a:t>Total </a:t>
            </a:r>
            <a:r>
              <a:rPr lang="en-US" dirty="0" err="1" smtClean="0"/>
              <a:t>travelshed</a:t>
            </a:r>
            <a:r>
              <a:rPr lang="en-US" dirty="0" smtClean="0"/>
              <a:t> population = 200,000</a:t>
            </a:r>
          </a:p>
          <a:p>
            <a:pPr lvl="1"/>
            <a:r>
              <a:rPr lang="en-US" dirty="0" smtClean="0"/>
              <a:t>$50,000 median income</a:t>
            </a:r>
          </a:p>
          <a:p>
            <a:pPr lvl="1"/>
            <a:r>
              <a:rPr lang="en-US" dirty="0" smtClean="0"/>
              <a:t>30% minorities</a:t>
            </a:r>
          </a:p>
          <a:p>
            <a:pPr lvl="1"/>
            <a:r>
              <a:rPr lang="en-US" dirty="0" smtClean="0"/>
              <a:t>1.5 autos per household</a:t>
            </a:r>
          </a:p>
          <a:p>
            <a:pPr defTabSz="1463675">
              <a:lnSpc>
                <a:spcPct val="50000"/>
              </a:lnSpc>
              <a:spcBef>
                <a:spcPct val="50000"/>
              </a:spcBef>
              <a:buNone/>
            </a:pPr>
            <a:endParaRPr lang="en-US" sz="1800" b="1" dirty="0" smtClean="0">
              <a:solidFill>
                <a:srgbClr val="00CC00"/>
              </a:solidFill>
            </a:endParaRPr>
          </a:p>
          <a:p>
            <a:pPr lvl="1"/>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type="body" sz="quarter" idx="13"/>
          </p:nvPr>
        </p:nvSpPr>
        <p:spPr>
          <a:xfrm>
            <a:off x="457200" y="2146300"/>
            <a:ext cx="2768321" cy="3860800"/>
          </a:xfrm>
        </p:spPr>
        <p:txBody>
          <a:bodyPr/>
          <a:lstStyle/>
          <a:p>
            <a:pPr>
              <a:buNone/>
            </a:pPr>
            <a:r>
              <a:rPr lang="en-US" dirty="0" smtClean="0"/>
              <a:t>General Purpose Lanes</a:t>
            </a:r>
          </a:p>
          <a:p>
            <a:r>
              <a:rPr lang="en-US" dirty="0" smtClean="0"/>
              <a:t>6 lanes with full shoulders</a:t>
            </a:r>
          </a:p>
          <a:p>
            <a:r>
              <a:rPr lang="en-US" dirty="0" smtClean="0"/>
              <a:t>165,000 AADT and growing</a:t>
            </a:r>
          </a:p>
        </p:txBody>
      </p:sp>
      <p:graphicFrame>
        <p:nvGraphicFramePr>
          <p:cNvPr id="5122" name="Object 31"/>
          <p:cNvGraphicFramePr>
            <a:graphicFrameLocks noChangeAspect="1"/>
          </p:cNvGraphicFramePr>
          <p:nvPr/>
        </p:nvGraphicFramePr>
        <p:xfrm>
          <a:off x="3370477" y="1965325"/>
          <a:ext cx="5619870" cy="3591413"/>
        </p:xfrm>
        <a:graphic>
          <a:graphicData uri="http://schemas.openxmlformats.org/presentationml/2006/ole">
            <p:oleObj spid="_x0000_s5122" name="Chart" r:id="rId4" imgW="5352930" imgH="3505119" progId="Excel.Sheet.8">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8229600" cy="4075356"/>
          </a:xfrm>
        </p:spPr>
        <p:txBody>
          <a:bodyPr>
            <a:normAutofit/>
          </a:bodyPr>
          <a:lstStyle/>
          <a:p>
            <a:r>
              <a:rPr lang="en-US" dirty="0" smtClean="0"/>
              <a:t>HOV Project History</a:t>
            </a:r>
          </a:p>
          <a:p>
            <a:pPr lvl="1"/>
            <a:r>
              <a:rPr lang="en-US" dirty="0" smtClean="0"/>
              <a:t>Operating for 9 years</a:t>
            </a:r>
          </a:p>
          <a:p>
            <a:pPr lvl="1"/>
            <a:r>
              <a:rPr lang="en-US" dirty="0" smtClean="0"/>
              <a:t>Construction funding came from state and federal sources</a:t>
            </a:r>
          </a:p>
          <a:p>
            <a:pPr lvl="1"/>
            <a:r>
              <a:rPr lang="en-US" dirty="0" smtClean="0"/>
              <a:t>Full-time HOV2+ operation (24/7)</a:t>
            </a:r>
          </a:p>
          <a:p>
            <a:pPr lvl="1"/>
            <a:r>
              <a:rPr lang="en-US" dirty="0" smtClean="0"/>
              <a:t>Peak period average vehicle occupancy of 2.21</a:t>
            </a:r>
          </a:p>
          <a:p>
            <a:pPr lvl="1"/>
            <a:r>
              <a:rPr lang="en-US" dirty="0" smtClean="0"/>
              <a:t>Public perception of underutilization, 1000 </a:t>
            </a:r>
            <a:r>
              <a:rPr lang="en-US" dirty="0" err="1" smtClean="0"/>
              <a:t>vph</a:t>
            </a:r>
            <a:r>
              <a:rPr lang="en-US" dirty="0" smtClean="0"/>
              <a:t> in peak</a:t>
            </a:r>
          </a:p>
          <a:p>
            <a:pPr lvl="1"/>
            <a:r>
              <a:rPr lang="en-US" dirty="0" smtClean="0"/>
              <a:t>Park-and-ride utilization at 65% , 2 lots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HWA Congestion Pricing">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FHWA Congestion Pricing.thmx</Template>
  <TotalTime>2037</TotalTime>
  <Words>3618</Words>
  <Application>Microsoft Office PowerPoint</Application>
  <PresentationFormat>On-screen Show (4:3)</PresentationFormat>
  <Paragraphs>407</Paragraphs>
  <Slides>25</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FHWA Congestion Pricing</vt:lpstr>
      <vt:lpstr>Chart</vt:lpstr>
      <vt:lpstr>HOV-to-HOT Lanes Workshop</vt:lpstr>
      <vt:lpstr>Workshop Purpose</vt:lpstr>
      <vt:lpstr>Workshop Agenda</vt:lpstr>
      <vt:lpstr>Subject Areas</vt:lpstr>
      <vt:lpstr>Our Project</vt:lpstr>
      <vt:lpstr>Slide 6</vt:lpstr>
      <vt:lpstr>Project Characteristics</vt:lpstr>
      <vt:lpstr>Project Characteristics</vt:lpstr>
      <vt:lpstr>Project Characteristics</vt:lpstr>
      <vt:lpstr>Project Characteristics</vt:lpstr>
      <vt:lpstr>Project Characteristics</vt:lpstr>
      <vt:lpstr>Project Characteristics</vt:lpstr>
      <vt:lpstr>Project Characteristics</vt:lpstr>
      <vt:lpstr>Project Characteristics</vt:lpstr>
      <vt:lpstr>Planning</vt:lpstr>
      <vt:lpstr>Planning Exercise</vt:lpstr>
      <vt:lpstr>Operations</vt:lpstr>
      <vt:lpstr>Operations Exercise</vt:lpstr>
      <vt:lpstr>Design</vt:lpstr>
      <vt:lpstr>Design Exercise</vt:lpstr>
      <vt:lpstr>Funding and Finance</vt:lpstr>
      <vt:lpstr>Finance Exercise</vt:lpstr>
      <vt:lpstr>Outreach</vt:lpstr>
      <vt:lpstr>Outreach Exercise</vt:lpstr>
      <vt:lpstr>Breakout Group Reports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Debbie Murillo</dc:creator>
  <cp:lastModifiedBy>C-Dusza</cp:lastModifiedBy>
  <cp:revision>96</cp:revision>
  <dcterms:created xsi:type="dcterms:W3CDTF">2010-04-14T14:16:36Z</dcterms:created>
  <dcterms:modified xsi:type="dcterms:W3CDTF">2010-10-12T13:28:22Z</dcterms:modified>
</cp:coreProperties>
</file>