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pdf" ContentType="application/pdf"/>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82" r:id="rId3"/>
    <p:sldId id="257" r:id="rId4"/>
    <p:sldId id="258" r:id="rId5"/>
    <p:sldId id="259" r:id="rId6"/>
    <p:sldId id="284" r:id="rId7"/>
    <p:sldId id="279" r:id="rId8"/>
    <p:sldId id="260" r:id="rId9"/>
    <p:sldId id="280" r:id="rId10"/>
    <p:sldId id="270" r:id="rId11"/>
    <p:sldId id="281" r:id="rId12"/>
    <p:sldId id="272" r:id="rId13"/>
    <p:sldId id="285" r:id="rId14"/>
    <p:sldId id="286" r:id="rId15"/>
    <p:sldId id="287" r:id="rId16"/>
    <p:sldId id="275" r:id="rId17"/>
    <p:sldId id="288" r:id="rId18"/>
    <p:sldId id="276" r:id="rId19"/>
    <p:sldId id="289" r:id="rId20"/>
    <p:sldId id="277" r:id="rId21"/>
    <p:sldId id="290" r:id="rId22"/>
    <p:sldId id="278" r:id="rId23"/>
    <p:sldId id="26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801" autoAdjust="0"/>
  </p:normalViewPr>
  <p:slideViewPr>
    <p:cSldViewPr snapToGrid="0" snapToObjects="1" showGuides="1">
      <p:cViewPr>
        <p:scale>
          <a:sx n="80" d="100"/>
          <a:sy n="80" d="100"/>
        </p:scale>
        <p:origin x="-1878" y="-32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A2B286-61ED-4FAE-9CDE-007C06A2B414}" type="datetimeFigureOut">
              <a:rPr lang="en-US" smtClean="0"/>
              <a:pPr/>
              <a:t>10/12/2010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BB0B64-07F6-4E53-893B-DB423EFD55C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Participants</a:t>
            </a:r>
            <a:r>
              <a:rPr lang="en-US" baseline="0" smtClean="0"/>
              <a:t> do self introductions</a:t>
            </a:r>
            <a:endParaRPr lang="en-US" smtClean="0"/>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Check estimated costs and add bus volumes</a:t>
            </a:r>
          </a:p>
          <a:p>
            <a:endParaRPr lang="en-US" dirty="0" smtClean="0"/>
          </a:p>
          <a:p>
            <a:r>
              <a:rPr lang="en-US" dirty="0" smtClean="0"/>
              <a:t>After</a:t>
            </a:r>
            <a:r>
              <a:rPr lang="en-US" baseline="0" dirty="0" smtClean="0"/>
              <a:t> this slide break into groups of 5-6 people, and divide up topics between groups</a:t>
            </a:r>
            <a:endParaRPr lang="en-US" dirty="0" smtClean="0"/>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lvl="0"/>
            <a:r>
              <a:rPr lang="en-US" sz="1200" b="1" kern="1200" dirty="0" smtClean="0">
                <a:solidFill>
                  <a:schemeClr val="tx1"/>
                </a:solidFill>
                <a:latin typeface="+mn-lt"/>
                <a:ea typeface="+mn-ea"/>
                <a:cs typeface="+mn-cs"/>
              </a:rPr>
              <a:t>Establish goals and objectives and clearly communicate a vision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Projects must have clear objectives and a vision of how to achieve objectives in order to measure success.  Determine the goals of the project and how success will be measured.</a:t>
            </a:r>
          </a:p>
          <a:p>
            <a:pPr lvl="0"/>
            <a:r>
              <a:rPr lang="en-US" sz="1200" b="1" kern="1200" dirty="0" smtClean="0">
                <a:solidFill>
                  <a:schemeClr val="tx1"/>
                </a:solidFill>
                <a:latin typeface="+mn-lt"/>
                <a:ea typeface="+mn-ea"/>
                <a:cs typeface="+mn-cs"/>
              </a:rPr>
              <a:t>Take advantage of opportunities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Several successful projects have been the result of taking advantage of opportunities whether, new legislation encouraging innovative partnerships or even popularity of an operating strategy.  Projects</a:t>
            </a:r>
            <a:r>
              <a:rPr lang="en-US" sz="1200" kern="1200" baseline="0" dirty="0" smtClean="0">
                <a:solidFill>
                  <a:schemeClr val="tx1"/>
                </a:solidFill>
                <a:latin typeface="+mn-lt"/>
                <a:ea typeface="+mn-ea"/>
                <a:cs typeface="+mn-cs"/>
              </a:rPr>
              <a:t> have typically not been part of a formal long-range planning process.</a:t>
            </a:r>
            <a:endParaRPr lang="en-US"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Maintain flexibility</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Decide upfront on priority users and how or what may cause changes in this operating strategy over time.  Establishing threshold values will enable operators to easily recognize when a project is not performing as intended.  Knowing these threshold values in advance allows operational changes to be more easily implemented.  Moreover, incorporating flexibility into the design of the facility may extend the life of the facility because operations can be adjusted as corridor conditions change or community goals change.</a:t>
            </a:r>
          </a:p>
          <a:p>
            <a:pPr lvl="0"/>
            <a:r>
              <a:rPr lang="en-US" sz="1200" b="1" kern="1200" dirty="0" smtClean="0">
                <a:solidFill>
                  <a:schemeClr val="tx1"/>
                </a:solidFill>
                <a:latin typeface="+mn-lt"/>
                <a:ea typeface="+mn-ea"/>
                <a:cs typeface="+mn-cs"/>
              </a:rPr>
              <a:t>Engage project partners and encourage agency cooperation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Successful projects have been the result of cooperative efforts from many agencies.  The projects often cross jurisdictional boundaries and may require new institutional arrangements.  These agreements should be drafted early in the planning process and should clearly define the roles and responsibilities of all parties.  While being clear in responsibilities, the agreements should also contain enough flexibility to provide for unforeseen circumstances.  Agency cooperation results in seamlessness to the customer.</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particular:</a:t>
            </a:r>
          </a:p>
          <a:p>
            <a:endParaRPr lang="en-US" dirty="0" smtClean="0"/>
          </a:p>
          <a:p>
            <a:r>
              <a:rPr lang="en-US" dirty="0" smtClean="0"/>
              <a:t>Goals and objectives from perspective of an implementing</a:t>
            </a:r>
            <a:r>
              <a:rPr lang="en-US" baseline="0" dirty="0" smtClean="0"/>
              <a:t> agency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Other stakeholders?</a:t>
            </a:r>
          </a:p>
          <a:p>
            <a:r>
              <a:rPr lang="en-US" baseline="0" dirty="0" smtClean="0"/>
              <a:t>Institutional arrangements in place and needed</a:t>
            </a:r>
          </a:p>
          <a:p>
            <a:r>
              <a:rPr lang="en-US" baseline="0" dirty="0" smtClean="0"/>
              <a:t>EJ issues</a:t>
            </a:r>
          </a:p>
          <a:p>
            <a:r>
              <a:rPr lang="en-US" baseline="0" dirty="0" smtClean="0"/>
              <a:t>Priority users</a:t>
            </a:r>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lvl="0"/>
            <a:r>
              <a:rPr lang="en-US" sz="1200" b="1" kern="1200" dirty="0" smtClean="0">
                <a:solidFill>
                  <a:schemeClr val="tx1"/>
                </a:solidFill>
                <a:latin typeface="+mn-lt"/>
                <a:ea typeface="+mn-ea"/>
                <a:cs typeface="+mn-cs"/>
              </a:rPr>
              <a:t>Develop a Concept of Operations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concept of operations should be developed that clearly describes the characteristics of the proposed system.  This includes the goals and objectives of the facility, operating parameters, policies and constraints that affect the system, and a clear definition of roles and responsibilities of the operating and maintaining agencies. </a:t>
            </a:r>
          </a:p>
          <a:p>
            <a:pPr lvl="0"/>
            <a:r>
              <a:rPr lang="en-US" sz="1200" b="1" kern="1200" dirty="0" smtClean="0">
                <a:solidFill>
                  <a:schemeClr val="tx1"/>
                </a:solidFill>
                <a:latin typeface="+mn-lt"/>
                <a:ea typeface="+mn-ea"/>
                <a:cs typeface="+mn-cs"/>
              </a:rPr>
              <a:t>Establish Operational Policy for the Facility</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operating agency should set a goal for the free flow traffic speed of the proposed facility.  Most existing facilities have a goal of exceeding 45 mph for 90% of the peak period.  It should be identified whether the goal is to maximize revenue or mobility for the added capacity on the corridor.    </a:t>
            </a:r>
          </a:p>
          <a:p>
            <a:r>
              <a:rPr lang="en-US" sz="1200" kern="1200" dirty="0" smtClean="0">
                <a:solidFill>
                  <a:schemeClr val="tx1"/>
                </a:solidFill>
                <a:latin typeface="+mn-lt"/>
                <a:ea typeface="+mn-ea"/>
                <a:cs typeface="+mn-cs"/>
              </a:rPr>
              <a:t>Operating hours and occupancy requirements have to be established for the new facility.  </a:t>
            </a:r>
          </a:p>
          <a:p>
            <a:pPr lvl="0"/>
            <a:r>
              <a:rPr lang="en-US" sz="1200" b="1" kern="1200" dirty="0" smtClean="0">
                <a:solidFill>
                  <a:schemeClr val="tx1"/>
                </a:solidFill>
                <a:latin typeface="+mn-lt"/>
                <a:ea typeface="+mn-ea"/>
                <a:cs typeface="+mn-cs"/>
              </a:rPr>
              <a:t>Leveraging technology and operational strategies to enhance safety while maximizing mobility along the corridor.</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Identify the existing technologies available to implement the HOT lanes.  This includes but is not limited to all traditional roadside ITS devices and tolling systems.  </a:t>
            </a:r>
          </a:p>
          <a:p>
            <a:r>
              <a:rPr lang="en-US" sz="1200" kern="1200" dirty="0" smtClean="0">
                <a:solidFill>
                  <a:schemeClr val="tx1"/>
                </a:solidFill>
                <a:latin typeface="+mn-lt"/>
                <a:ea typeface="+mn-ea"/>
                <a:cs typeface="+mn-cs"/>
              </a:rPr>
              <a:t>In situations where capacity is added to provide HOT lanes within existing right of way, complementary technologies may be implemented that can supplement design constraints and reduce labor demands.  </a:t>
            </a:r>
          </a:p>
          <a:p>
            <a:pPr lvl="0"/>
            <a:r>
              <a:rPr lang="en-US" sz="1200" b="1" kern="1200" dirty="0" smtClean="0">
                <a:solidFill>
                  <a:schemeClr val="tx1"/>
                </a:solidFill>
                <a:latin typeface="+mn-lt"/>
                <a:ea typeface="+mn-ea"/>
                <a:cs typeface="+mn-cs"/>
              </a:rPr>
              <a:t>Implement and maintain a stakeholder group to support development, deployment and ongoing operations.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For many agencies, the deployment of HOT lanes is a new facility type to operate.  Oftentimes, new partnerships are formed to implement these HOT lanes. A key item for success is the identification and development of operational requirements for the facility.  An active stakeholder group enables maximizing the resources of all partner agencies.</a:t>
            </a:r>
          </a:p>
          <a:p>
            <a:pPr lvl="0"/>
            <a:r>
              <a:rPr lang="en-US" sz="1200" b="1" kern="1200" dirty="0" smtClean="0">
                <a:solidFill>
                  <a:schemeClr val="tx1"/>
                </a:solidFill>
                <a:latin typeface="+mn-lt"/>
                <a:ea typeface="+mn-ea"/>
                <a:cs typeface="+mn-cs"/>
              </a:rPr>
              <a:t>Identify any design and legislative impacts that operational goals may affect.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How the facility operates, regarding user groups and any restrictions of the HOT lanes may influence design decisions, operational considerations and have legislative impacts/constraints.  </a:t>
            </a:r>
          </a:p>
          <a:p>
            <a:r>
              <a:rPr lang="en-US" sz="1200" kern="1200" dirty="0" smtClean="0">
                <a:solidFill>
                  <a:schemeClr val="tx1"/>
                </a:solidFill>
                <a:latin typeface="+mn-lt"/>
                <a:ea typeface="+mn-ea"/>
                <a:cs typeface="+mn-cs"/>
              </a:rPr>
              <a:t>The tolling strategy, whether to maximize revenue or maximize mobility, influences the design criteria, ingress and egress, toll rate setting, operational goals etc.  Decision items that have long lead times should be identified as early as possible.</a:t>
            </a:r>
          </a:p>
          <a:p>
            <a:pPr lvl="0"/>
            <a:r>
              <a:rPr lang="en-US" sz="1200" b="1" kern="1200" dirty="0" smtClean="0">
                <a:solidFill>
                  <a:schemeClr val="tx1"/>
                </a:solidFill>
                <a:latin typeface="+mn-lt"/>
                <a:ea typeface="+mn-ea"/>
                <a:cs typeface="+mn-cs"/>
              </a:rPr>
              <a:t>Enforcement strategies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Enforcement is critical to the success of HOT lanes.  In order to maintain mobility within the corridor enforcement areas need to be coordinated with stakeholders and </a:t>
            </a: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Existing</a:t>
            </a:r>
            <a:r>
              <a:rPr lang="en-US" baseline="0" dirty="0" smtClean="0"/>
              <a:t> toll authority</a:t>
            </a:r>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lvl="0"/>
            <a:r>
              <a:rPr lang="en-US" sz="1200" b="1" kern="1200" dirty="0" smtClean="0">
                <a:solidFill>
                  <a:schemeClr val="tx1"/>
                </a:solidFill>
                <a:latin typeface="+mn-lt"/>
                <a:ea typeface="+mn-ea"/>
                <a:cs typeface="+mn-cs"/>
              </a:rPr>
              <a:t>Identify user group for the HOT lanes.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design of the HOT lanes is directly dependent upon what vehicle types are allowed to utilize the facility.  Are trucks allowed?  Transit buses?  Depending upon the preferred typical section there are design considerations that must be identified before moving forward.  </a:t>
            </a:r>
          </a:p>
          <a:p>
            <a:pPr lvl="0"/>
            <a:r>
              <a:rPr lang="en-US" sz="1200" b="1" kern="1200" dirty="0" smtClean="0">
                <a:solidFill>
                  <a:schemeClr val="tx1"/>
                </a:solidFill>
                <a:latin typeface="+mn-lt"/>
                <a:ea typeface="+mn-ea"/>
                <a:cs typeface="+mn-cs"/>
              </a:rPr>
              <a:t>Provide safe and efficient design while maximizing the ability to add capacity on an existing facility.</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Adding capacity by providing HOT lanes is generally done in highly congested urban areas on existing corridors.  Due to the right of way constraints there is often a need to evaluate design criteria requirements and the ability to provide a cost feasible solution.  Lane and shoulder widths, method of separation, access points, and enforcement areas may all be analyzed.  A decision matrix should be identified based upon site specific characteristics and influences to assist in developing the final typical section.  </a:t>
            </a:r>
          </a:p>
          <a:p>
            <a:r>
              <a:rPr lang="en-US" sz="1200" kern="1200" dirty="0" smtClean="0">
                <a:solidFill>
                  <a:schemeClr val="tx1"/>
                </a:solidFill>
                <a:latin typeface="+mn-lt"/>
                <a:ea typeface="+mn-ea"/>
                <a:cs typeface="+mn-cs"/>
              </a:rPr>
              <a:t>Reduction in criteria may be offset or accompanied by complementary operational strategies.  Identifying viable alternatives </a:t>
            </a:r>
          </a:p>
          <a:p>
            <a:pPr lvl="0"/>
            <a:r>
              <a:rPr lang="en-US" sz="1200" b="1" kern="1200" dirty="0" smtClean="0">
                <a:solidFill>
                  <a:schemeClr val="tx1"/>
                </a:solidFill>
                <a:latin typeface="+mn-lt"/>
                <a:ea typeface="+mn-ea"/>
                <a:cs typeface="+mn-cs"/>
              </a:rPr>
              <a:t>Provide enforcement areas.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ability to manage traffic demand is critical to HOT lanes. Occupancy enforcement is currently being provided at the roadside.  A successful design should accommodate either declaration lanes or observation locations for law enforcement, until such time as an automated means of detecting occupancy is widely deployed. </a:t>
            </a:r>
          </a:p>
          <a:p>
            <a:pPr lvl="0"/>
            <a:r>
              <a:rPr lang="en-US" sz="1200" b="1" kern="1200" dirty="0" smtClean="0">
                <a:solidFill>
                  <a:schemeClr val="tx1"/>
                </a:solidFill>
                <a:latin typeface="+mn-lt"/>
                <a:ea typeface="+mn-ea"/>
                <a:cs typeface="+mn-cs"/>
              </a:rPr>
              <a:t>Communicate to the public at the roadside.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 are many challenges to communicating with motorists at the roadside especially within an already congested urban area.  The signing plan is a critical element as it must accomplish the ability to convey to motorists the cost of the facility, when the facility is open, how to get in the facility, how to get out of the facility, enforcement, incident management information and even how to obtain general information about the facility.  A conceptual signing plan developed early in the project and evaluated iteratively as components are refined is critical to a projects success.</a:t>
            </a:r>
          </a:p>
          <a:p>
            <a:endParaRPr lang="en-US" b="0"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Identify user group(s) for the HOT lanes.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What is the preferred typical section?</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What are the roles and responsibilities of partner agencies?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What are the data and analyses needs?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Develop a decision matrix for deviation from design criteria.</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Identify design related decisions that can impact facility operations.</a:t>
            </a:r>
          </a:p>
        </p:txBody>
      </p:sp>
      <p:sp>
        <p:nvSpPr>
          <p:cNvPr id="4" name="Slide Number Placeholder 3"/>
          <p:cNvSpPr>
            <a:spLocks noGrp="1"/>
          </p:cNvSpPr>
          <p:nvPr>
            <p:ph type="sldNum" sz="quarter" idx="10"/>
          </p:nvPr>
        </p:nvSpPr>
        <p:spPr/>
        <p:txBody>
          <a:bodyPr/>
          <a:lstStyle/>
          <a:p>
            <a:fld id="{40BB0B64-07F6-4E53-893B-DB423EFD55C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lvl="0"/>
            <a:r>
              <a:rPr lang="en-US" sz="1200" b="1" kern="1200" dirty="0" smtClean="0">
                <a:solidFill>
                  <a:schemeClr val="tx1"/>
                </a:solidFill>
                <a:latin typeface="+mn-lt"/>
                <a:ea typeface="+mn-ea"/>
                <a:cs typeface="+mn-cs"/>
              </a:rPr>
              <a:t>Consider any and all funding and/or financing mechanisms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Successful projects have cobbled together funding packages.  There are no straightforward funding strategies.  In many instances, financing has been the result of taking advantage of opportunities.</a:t>
            </a:r>
          </a:p>
          <a:p>
            <a:r>
              <a:rPr lang="en-US" sz="1200" kern="1200" dirty="0" smtClean="0">
                <a:solidFill>
                  <a:schemeClr val="tx1"/>
                </a:solidFill>
                <a:latin typeface="+mn-lt"/>
                <a:ea typeface="+mn-ea"/>
                <a:cs typeface="+mn-cs"/>
              </a:rPr>
              <a:t>The required funding varies to a large extent from one project to another. For example, some conversions include not only the installation of toll collection zones and increased enforcement (I-15 in San Diego and I-25 in Denver) but also the addition of capacity to the corridor (one HOV lane to two HOV lanes per direction in I-95, Miami), restriping the corridor ( SR 167 in Seattle and I-394 Diamond section) or changing the separation mechanism (double white lines to flexible pylons in I-95, Miami).  If FTA funds were used to help construct the facility specific guidelines must be followed or funds must be repaid.</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Available assistance through Federal programs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Public agencies interested in implementing and evaluating HOT lane projects are eligible to apply for grants under the Value Pricing Pilot Program (VPPP). VPPP grants have been essential funding source for some HOT lane projects.  However, the grant provided to the different projects varies in amount depending on whether the grant is provided for a) the pre-implementation costs (e.g. VPPP grant of $925,000 in I-394 covered planning, outreach and education while the total project cost was $12.9 millions) or b) the project implementation costs (</a:t>
            </a:r>
            <a:r>
              <a:rPr lang="en-US" sz="1200" kern="1200" dirty="0" err="1" smtClean="0">
                <a:solidFill>
                  <a:schemeClr val="tx1"/>
                </a:solidFill>
                <a:latin typeface="+mn-lt"/>
                <a:ea typeface="+mn-ea"/>
                <a:cs typeface="+mn-cs"/>
              </a:rPr>
              <a:t>e.g.VPPP</a:t>
            </a:r>
            <a:r>
              <a:rPr lang="en-US" sz="1200" kern="1200" dirty="0" smtClean="0">
                <a:solidFill>
                  <a:schemeClr val="tx1"/>
                </a:solidFill>
                <a:latin typeface="+mn-lt"/>
                <a:ea typeface="+mn-ea"/>
                <a:cs typeface="+mn-cs"/>
              </a:rPr>
              <a:t> grant of $2.8 million out of $ 9.9 million project cost in I-25 and $2 million out of $17.9 million total project cost of SR 167).  </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Stakeholders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Federal grant plays an important role in the funding of the HOT lane development. However, the Federal grant is sometimes a part of the total funding required in which case funding is supplemented by other stakeholders of the project which might involve state DOTs, (e.g. Katy, Houston) transit service providers (e.g. Regional Transit District in I-25, Denver ) and toll authorities (HCTRA in Katy, Houston), the gas tax (SR 167 in Seattle) or the private sector (I-394, Minneapolis).  In most instances, funding has been cobbled together from several sources.  Agreements can be made with the private operators to construct and operate the HOT lane facility and collect the revenues for a certain period of time (SR 91 Express lanes).</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Revenue Sharing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The demand for continued funding of a project being implemented in phases also depends on the excess revenue generated by the HOT lane (e.g. I-25 Express Lanes generated revenue exceeding the estimated revenue to cover operations and maintenance; revenue generated in I-394 was half as estimated and I-15 in San Diego generated enough revenue to fund express bus operations). </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0BB0B64-07F6-4E53-893B-DB423EFD55C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workshop is intended to be interactive, it is not a lecture format.  We will learn the most from our interaction in small groups and discussion during the group reports.  Use your own personal experiences and information you have gathered during the conference to contribute to the small group discussion.</a:t>
            </a:r>
            <a:endParaRPr lang="en-US" dirty="0" smtClean="0"/>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Who owns the lane(s) and right of way (ROW)?</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Would having the private sector operate the facility as a PPP prove beneficial?  If yes, how so?</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What revenues can be expected from toll paying patrons?  Who wants a share of those?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What are the ongoing operation and maintenance costs?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Can/should revenues from fines be used to help finance the facility/enforcement?</a:t>
            </a:r>
          </a:p>
        </p:txBody>
      </p:sp>
      <p:sp>
        <p:nvSpPr>
          <p:cNvPr id="4" name="Slide Number Placeholder 3"/>
          <p:cNvSpPr>
            <a:spLocks noGrp="1"/>
          </p:cNvSpPr>
          <p:nvPr>
            <p:ph type="sldNum" sz="quarter" idx="10"/>
          </p:nvPr>
        </p:nvSpPr>
        <p:spPr/>
        <p:txBody>
          <a:bodyPr/>
          <a:lstStyle/>
          <a:p>
            <a:fld id="{40BB0B64-07F6-4E53-893B-DB423EFD55C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0"/>
            <a:r>
              <a:rPr lang="en-US" sz="1200" b="1" kern="1200" dirty="0" smtClean="0">
                <a:solidFill>
                  <a:schemeClr val="tx1"/>
                </a:solidFill>
                <a:latin typeface="+mn-lt"/>
                <a:ea typeface="+mn-ea"/>
                <a:cs typeface="+mn-cs"/>
              </a:rPr>
              <a:t>Identify project champions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Many projects have benefitted from the support of trusted individuals in the community or state.  Project champions, other than the implementing agencies, can lend creditability to the project.  Additionally, if enabling legislation is required a project champion that can accomplish this is an indispensible asset.</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Conduct market research and identify issues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Market research should be conducted to identify what the issues are that are problematic for the community.  This should include research of current HOV and transit users as well as potential users of HOT lanes.  This information is crucial to develop materials and messages to educate and inform.</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Develop clear and concise messages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messages that are used to communicate project specifics, including project goals, need to be clear and concise.  They must clearly convey what the purpose of the project and the project implementation hopes to achieve.</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Communicate project goals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many communities HOT lanes and pricing are new and complex concepts.  The goals that are communicated must resonant with the public.  Successful projects clearly articulate the goals of project.  The I-15 project in San Diego showed how the project revenues would be used to implement new transit service in the corridor; a service that was desired by the public.  Without clearly defining and communicating project goals even potentially successful projects can be killed before implementation because of misunderstanding.</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Continue from project development through operations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Projects benefit from continued outreach to the users and general public.   It is important to continuously market the project.  Market research conducted throughout the life of the project allows agencies to adjust messages as needed to address concerns.  The public also needs to be kept aware of how operational changes may occur over the life of a project.</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Create brand awareness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some communities it may be necessary to distinguish a HOT project from other tolling projects in the area.  A different brand may be used for this purpose.  If this is not the cause, it is still useful to promote project awareness.</a:t>
            </a:r>
          </a:p>
        </p:txBody>
      </p:sp>
      <p:sp>
        <p:nvSpPr>
          <p:cNvPr id="4" name="Slide Number Placeholder 3"/>
          <p:cNvSpPr>
            <a:spLocks noGrp="1"/>
          </p:cNvSpPr>
          <p:nvPr>
            <p:ph type="sldNum" sz="quarter" idx="10"/>
          </p:nvPr>
        </p:nvSpPr>
        <p:spPr/>
        <p:txBody>
          <a:bodyPr/>
          <a:lstStyle/>
          <a:p>
            <a:fld id="{40BB0B64-07F6-4E53-893B-DB423EFD55CA}"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Discuss</a:t>
            </a:r>
            <a:r>
              <a:rPr lang="en-US" baseline="0" dirty="0" smtClean="0"/>
              <a:t> outreach related to NEPA versus outreach related to project marketing</a:t>
            </a:r>
          </a:p>
          <a:p>
            <a:endParaRPr lang="en-US" baseline="0" dirty="0" smtClean="0"/>
          </a:p>
          <a:p>
            <a:r>
              <a:rPr lang="en-US" sz="1200" kern="1200" dirty="0" smtClean="0">
                <a:solidFill>
                  <a:schemeClr val="tx1"/>
                </a:solidFill>
                <a:latin typeface="+mn-lt"/>
                <a:ea typeface="+mn-ea"/>
                <a:cs typeface="+mn-cs"/>
              </a:rPr>
              <a:t>What are sequential steps in the outreach plan?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Who are the stakeholders?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What are the most appropriate communication methods?  Will they vary throughout the corridor?  If yes, how so?</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What messages need to be communicated?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Who are the appropriate messenger(s)?</a:t>
            </a:r>
          </a:p>
        </p:txBody>
      </p:sp>
      <p:sp>
        <p:nvSpPr>
          <p:cNvPr id="4" name="Slide Number Placeholder 3"/>
          <p:cNvSpPr>
            <a:spLocks noGrp="1"/>
          </p:cNvSpPr>
          <p:nvPr>
            <p:ph type="sldNum" sz="quarter" idx="10"/>
          </p:nvPr>
        </p:nvSpPr>
        <p:spPr/>
        <p:txBody>
          <a:bodyPr/>
          <a:lstStyle/>
          <a:p>
            <a:fld id="{40BB0B64-07F6-4E53-893B-DB423EFD55C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BB0B64-07F6-4E53-893B-DB423EFD55CA}" type="slidenum">
              <a:rPr lang="en-US" smtClean="0"/>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Review</a:t>
            </a:r>
            <a:r>
              <a:rPr lang="en-US" baseline="0" dirty="0" smtClean="0"/>
              <a:t> of project – instructor gives overview of the hypothetical case study project, information is included in your workbook</a:t>
            </a:r>
          </a:p>
          <a:p>
            <a:r>
              <a:rPr lang="en-US" baseline="0" dirty="0" smtClean="0"/>
              <a:t>Break into groups of 5-6, depending on the number in each scenario</a:t>
            </a:r>
          </a:p>
          <a:p>
            <a:r>
              <a:rPr lang="en-US" baseline="0" dirty="0" smtClean="0"/>
              <a:t>For each subject area the instructor will give an overview of best practices and lessons learned</a:t>
            </a:r>
          </a:p>
          <a:p>
            <a:r>
              <a:rPr lang="en-US" baseline="0" dirty="0" smtClean="0"/>
              <a:t>Each group will have time to answer the questions in the exercises by applying best practices, lessons learned, and information gathered during the conference to the hypothetical project.  The exercises are covered in your workbook.</a:t>
            </a:r>
          </a:p>
          <a:p>
            <a:r>
              <a:rPr lang="en-US" baseline="0" dirty="0" smtClean="0"/>
              <a:t>We’ll take a break for a box lunch after the second topic area</a:t>
            </a:r>
          </a:p>
          <a:p>
            <a:r>
              <a:rPr lang="en-US" baseline="0" dirty="0" smtClean="0"/>
              <a:t>At the end, each group will make a report to the class summarizing their results</a:t>
            </a:r>
          </a:p>
          <a:p>
            <a:endParaRPr lang="en-US" baseline="0" dirty="0" smtClean="0"/>
          </a:p>
          <a:p>
            <a:r>
              <a:rPr lang="en-US" baseline="0" dirty="0" smtClean="0"/>
              <a:t>The workbook contains the case study project, the slides on best practices, and the group exercises.</a:t>
            </a:r>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Participant</a:t>
            </a:r>
            <a:r>
              <a:rPr lang="en-US" baseline="0" dirty="0" smtClean="0"/>
              <a:t> workbook content:</a:t>
            </a:r>
          </a:p>
          <a:p>
            <a:r>
              <a:rPr lang="en-US" baseline="0" dirty="0" smtClean="0"/>
              <a:t>1</a:t>
            </a:r>
            <a:r>
              <a:rPr lang="en-US" baseline="30000" dirty="0" smtClean="0"/>
              <a:t>st</a:t>
            </a:r>
            <a:r>
              <a:rPr lang="en-US" baseline="0" dirty="0" smtClean="0"/>
              <a:t> tab – project information</a:t>
            </a:r>
          </a:p>
          <a:p>
            <a:r>
              <a:rPr lang="en-US" baseline="0" dirty="0" smtClean="0"/>
              <a:t>2</a:t>
            </a:r>
            <a:r>
              <a:rPr lang="en-US" baseline="30000" dirty="0" smtClean="0"/>
              <a:t>nd</a:t>
            </a:r>
            <a:r>
              <a:rPr lang="en-US" baseline="0" dirty="0" smtClean="0"/>
              <a:t> tab – group exercise</a:t>
            </a:r>
          </a:p>
          <a:p>
            <a:r>
              <a:rPr lang="en-US" baseline="0" dirty="0" smtClean="0"/>
              <a:t>3</a:t>
            </a:r>
            <a:r>
              <a:rPr lang="en-US" baseline="30000" dirty="0" smtClean="0"/>
              <a:t>rd</a:t>
            </a:r>
            <a:r>
              <a:rPr lang="en-US" baseline="0" dirty="0" smtClean="0"/>
              <a:t> tab – HOT case studies in one-page format</a:t>
            </a: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cs typeface="Arial" pitchFamily="34" charset="0"/>
              </a:rPr>
              <a:t>Length:  15 miles</a:t>
            </a:r>
          </a:p>
          <a:p>
            <a:pPr>
              <a:buFont typeface="Arial" pitchFamily="34" charset="0"/>
              <a:buChar char="•"/>
            </a:pPr>
            <a:endParaRPr lang="en-US" dirty="0" smtClean="0">
              <a:cs typeface="Arial" pitchFamily="34" charset="0"/>
            </a:endParaRPr>
          </a:p>
          <a:p>
            <a:r>
              <a:rPr lang="en-US" dirty="0" smtClean="0">
                <a:cs typeface="Arial" pitchFamily="34" charset="0"/>
              </a:rPr>
              <a:t>6 lanes with full shoulders</a:t>
            </a:r>
          </a:p>
          <a:p>
            <a:pPr>
              <a:buFont typeface="Arial" pitchFamily="34" charset="0"/>
              <a:buChar char="•"/>
            </a:pPr>
            <a:endParaRPr lang="en-US" dirty="0" smtClean="0">
              <a:cs typeface="Arial" pitchFamily="34" charset="0"/>
            </a:endParaRPr>
          </a:p>
          <a:p>
            <a:r>
              <a:rPr lang="en-US" dirty="0" smtClean="0">
                <a:cs typeface="Arial" pitchFamily="34" charset="0"/>
              </a:rPr>
              <a:t>165,000 AADT and growing</a:t>
            </a:r>
          </a:p>
          <a:p>
            <a:pPr>
              <a:buFont typeface="Arial" pitchFamily="34" charset="0"/>
              <a:buChar char="•"/>
            </a:pPr>
            <a:endParaRPr lang="en-US" dirty="0" smtClean="0">
              <a:cs typeface="Arial" pitchFamily="34" charset="0"/>
            </a:endParaRPr>
          </a:p>
          <a:p>
            <a:r>
              <a:rPr lang="en-US" dirty="0" smtClean="0">
                <a:cs typeface="Arial" pitchFamily="34" charset="0"/>
              </a:rPr>
              <a:t>Peak period speeds as low as 30 mph</a:t>
            </a:r>
          </a:p>
          <a:p>
            <a:endParaRPr lang="en-US" dirty="0" smtClean="0">
              <a:cs typeface="Arial" pitchFamily="34" charset="0"/>
            </a:endParaRPr>
          </a:p>
          <a:p>
            <a:r>
              <a:rPr lang="en-US" b="1" dirty="0" smtClean="0">
                <a:cs typeface="Arial" pitchFamily="34" charset="0"/>
              </a:rPr>
              <a:t>Competing Facilities</a:t>
            </a:r>
          </a:p>
          <a:p>
            <a:r>
              <a:rPr lang="en-US" dirty="0" smtClean="0">
                <a:cs typeface="Arial" pitchFamily="34" charset="0"/>
              </a:rPr>
              <a:t>Arterial servers suburban community at the end of the study corridor</a:t>
            </a:r>
          </a:p>
          <a:p>
            <a:endParaRPr lang="en-US" dirty="0" smtClean="0">
              <a:cs typeface="Arial" pitchFamily="34" charset="0"/>
            </a:endParaRPr>
          </a:p>
          <a:p>
            <a:r>
              <a:rPr lang="en-US" dirty="0" smtClean="0">
                <a:cs typeface="Arial" pitchFamily="34" charset="0"/>
              </a:rPr>
              <a:t>Nearby radial freeway to be expanded in the near future</a:t>
            </a:r>
          </a:p>
          <a:p>
            <a:endParaRPr lang="en-US" b="1" dirty="0" smtClean="0"/>
          </a:p>
          <a:p>
            <a:r>
              <a:rPr lang="en-US" b="1" dirty="0" smtClean="0"/>
              <a:t>Transit Facilities</a:t>
            </a:r>
          </a:p>
          <a:p>
            <a:r>
              <a:rPr lang="en-US" dirty="0" smtClean="0"/>
              <a:t>Serves entire corridor</a:t>
            </a:r>
          </a:p>
          <a:p>
            <a:endParaRPr lang="en-US" dirty="0" smtClean="0"/>
          </a:p>
          <a:p>
            <a:r>
              <a:rPr lang="en-US" dirty="0" smtClean="0"/>
              <a:t>2 Park and Ride lots</a:t>
            </a:r>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AC6EAA-DDFF-4817-9241-1154068D6E2D}"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GP Lane speed 30mph; </a:t>
            </a:r>
          </a:p>
          <a:p>
            <a:endParaRPr lang="en-US" dirty="0" smtClean="0"/>
          </a:p>
          <a:p>
            <a:pPr defTabSz="1463675">
              <a:lnSpc>
                <a:spcPct val="50000"/>
              </a:lnSpc>
              <a:spcBef>
                <a:spcPct val="50000"/>
              </a:spcBef>
            </a:pPr>
            <a:r>
              <a:rPr lang="en-US" sz="1200" b="0" u="none" dirty="0" smtClean="0">
                <a:solidFill>
                  <a:srgbClr val="00CC00"/>
                </a:solidFill>
              </a:rPr>
              <a:t>Suburban Community A	Suburban</a:t>
            </a:r>
            <a:r>
              <a:rPr lang="en-US" sz="1200" b="0" u="none" baseline="0" dirty="0" smtClean="0">
                <a:solidFill>
                  <a:srgbClr val="00CC00"/>
                </a:solidFill>
              </a:rPr>
              <a:t> Community B</a:t>
            </a:r>
            <a:endParaRPr lang="en-US" sz="1200" b="0" u="sng" dirty="0" smtClean="0">
              <a:solidFill>
                <a:srgbClr val="00CC00"/>
              </a:solidFill>
            </a:endParaRPr>
          </a:p>
          <a:p>
            <a:pPr defTabSz="1463675">
              <a:lnSpc>
                <a:spcPct val="50000"/>
              </a:lnSpc>
              <a:spcBef>
                <a:spcPct val="50000"/>
              </a:spcBef>
            </a:pPr>
            <a:r>
              <a:rPr lang="en-US" sz="1200" b="0" dirty="0" smtClean="0">
                <a:solidFill>
                  <a:srgbClr val="00CC00"/>
                </a:solidFill>
              </a:rPr>
              <a:t>Population 40,000		Population</a:t>
            </a:r>
            <a:r>
              <a:rPr lang="en-US" sz="1200" b="0" baseline="0" dirty="0" smtClean="0">
                <a:solidFill>
                  <a:srgbClr val="00CC00"/>
                </a:solidFill>
              </a:rPr>
              <a:t> 20,000</a:t>
            </a:r>
            <a:endParaRPr lang="en-US" sz="1200" b="0" dirty="0" smtClean="0">
              <a:solidFill>
                <a:srgbClr val="00CC00"/>
              </a:solidFill>
            </a:endParaRPr>
          </a:p>
          <a:p>
            <a:pPr defTabSz="1463675">
              <a:lnSpc>
                <a:spcPct val="50000"/>
              </a:lnSpc>
              <a:spcBef>
                <a:spcPct val="50000"/>
              </a:spcBef>
            </a:pPr>
            <a:r>
              <a:rPr lang="en-US" sz="1200" b="0" dirty="0" smtClean="0">
                <a:solidFill>
                  <a:srgbClr val="00CC00"/>
                </a:solidFill>
              </a:rPr>
              <a:t>$40k median income		$75K Median income</a:t>
            </a:r>
          </a:p>
          <a:p>
            <a:pPr defTabSz="1463675">
              <a:lnSpc>
                <a:spcPct val="50000"/>
              </a:lnSpc>
              <a:spcBef>
                <a:spcPct val="50000"/>
              </a:spcBef>
            </a:pPr>
            <a:r>
              <a:rPr lang="en-US" sz="1200" b="0" dirty="0" smtClean="0">
                <a:solidFill>
                  <a:srgbClr val="00CC00"/>
                </a:solidFill>
              </a:rPr>
              <a:t>40% minorities		20%</a:t>
            </a:r>
            <a:r>
              <a:rPr lang="en-US" sz="1200" b="0" baseline="0" dirty="0" smtClean="0">
                <a:solidFill>
                  <a:srgbClr val="00CC00"/>
                </a:solidFill>
              </a:rPr>
              <a:t> minorities</a:t>
            </a:r>
            <a:endParaRPr lang="en-US" sz="1200" b="0" dirty="0" smtClean="0">
              <a:solidFill>
                <a:srgbClr val="00CC00"/>
              </a:solidFill>
            </a:endParaRPr>
          </a:p>
          <a:p>
            <a:pPr defTabSz="1463675">
              <a:lnSpc>
                <a:spcPct val="50000"/>
              </a:lnSpc>
              <a:spcBef>
                <a:spcPct val="50000"/>
              </a:spcBef>
            </a:pPr>
            <a:r>
              <a:rPr lang="en-US" sz="1200" b="0" dirty="0" smtClean="0">
                <a:solidFill>
                  <a:srgbClr val="00CC00"/>
                </a:solidFill>
              </a:rPr>
              <a:t>1.3 autos per household	1.9</a:t>
            </a:r>
            <a:r>
              <a:rPr lang="en-US" sz="1200" b="0" baseline="0" dirty="0" smtClean="0">
                <a:solidFill>
                  <a:srgbClr val="00CC00"/>
                </a:solidFill>
              </a:rPr>
              <a:t> autos per household</a:t>
            </a:r>
            <a:endParaRPr lang="en-US" sz="1200" b="0" dirty="0" smtClean="0">
              <a:solidFill>
                <a:srgbClr val="00CC00"/>
              </a:solidFill>
            </a:endParaRP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Peaking characteristics</a:t>
            </a:r>
          </a:p>
          <a:p>
            <a:endParaRPr lang="en-US" dirty="0"/>
          </a:p>
        </p:txBody>
      </p:sp>
      <p:sp>
        <p:nvSpPr>
          <p:cNvPr id="4" name="Slide Number Placeholder 3"/>
          <p:cNvSpPr>
            <a:spLocks noGrp="1"/>
          </p:cNvSpPr>
          <p:nvPr>
            <p:ph type="sldNum" sz="quarter" idx="10"/>
          </p:nvPr>
        </p:nvSpPr>
        <p:spPr/>
        <p:txBody>
          <a:bodyPr/>
          <a:lstStyle/>
          <a:p>
            <a:fld id="{40BB0B64-07F6-4E53-893B-DB423EFD55C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BB0B64-07F6-4E53-893B-DB423EFD55C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pd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874283"/>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533400" y="3731219"/>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a:xfrm>
            <a:off x="457200" y="6356350"/>
            <a:ext cx="530625" cy="365125"/>
          </a:xfrm>
        </p:spPr>
        <p:txBody>
          <a:bodyPr/>
          <a:lstStyle/>
          <a:p>
            <a:fld id="{717065F3-0A2E-4040-893B-36E66A86B16F}" type="datetimeFigureOut">
              <a:rPr lang="en-US" smtClean="0"/>
              <a:pPr/>
              <a:t>10/12/2010</a:t>
            </a:fld>
            <a:endParaRPr lang="en-US"/>
          </a:p>
        </p:txBody>
      </p:sp>
      <p:sp>
        <p:nvSpPr>
          <p:cNvPr id="27" name="Slide Number Placeholder 26"/>
          <p:cNvSpPr>
            <a:spLocks noGrp="1"/>
          </p:cNvSpPr>
          <p:nvPr>
            <p:ph type="sldNum" sz="quarter" idx="12"/>
          </p:nvPr>
        </p:nvSpPr>
        <p:spPr/>
        <p:txBody>
          <a:bodyPr/>
          <a:lstStyle/>
          <a:p>
            <a:fld id="{04F45126-E9AA-2D4E-9BFB-55E271F2F588}" type="slidenum">
              <a:rPr lang="en-US" smtClean="0"/>
              <a:pPr/>
              <a:t>‹#›</a:t>
            </a:fld>
            <a:endParaRPr lang="en-US"/>
          </a:p>
        </p:txBody>
      </p:sp>
      <p:pic>
        <p:nvPicPr>
          <p:cNvPr id="10" name="Picture 9" descr="fhwalogo-whit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20024" y="6420921"/>
            <a:ext cx="1900800" cy="300554"/>
          </a:xfrm>
          <a:prstGeom prst="rect">
            <a:avLst/>
          </a:prstGeom>
        </p:spPr>
      </p:pic>
      <p:pic>
        <p:nvPicPr>
          <p:cNvPr id="22" name="Picture 21" descr="gradiated traffic.tif"/>
          <p:cNvPicPr>
            <a:picLocks noChangeAspect="1"/>
          </p:cNvPicPr>
          <p:nvPr userDrawn="1"/>
        </p:nvPicPr>
        <p:blipFill>
          <a:blip r:embed="rId4"/>
          <a:stretch>
            <a:fillRect/>
          </a:stretch>
        </p:blipFill>
        <p:spPr>
          <a:xfrm>
            <a:off x="0" y="105830"/>
            <a:ext cx="9144000" cy="1627632"/>
          </a:xfrm>
          <a:prstGeom prst="rect">
            <a:avLst/>
          </a:prstGeom>
        </p:spPr>
      </p:pic>
      <p:sp>
        <p:nvSpPr>
          <p:cNvPr id="7" name="Rectangle 6"/>
          <p:cNvSpPr/>
          <p:nvPr/>
        </p:nvSpPr>
        <p:spPr>
          <a:xfrm>
            <a:off x="0" y="0"/>
            <a:ext cx="9144000" cy="10583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0" y="1649183"/>
            <a:ext cx="9144000" cy="180269"/>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10" name="Rectangle 9"/>
          <p:cNvSpPr/>
          <p:nvPr userDrawn="1"/>
        </p:nvSpPr>
        <p:spPr>
          <a:xfrm>
            <a:off x="5753100" y="2057400"/>
            <a:ext cx="2933700" cy="4089401"/>
          </a:xfrm>
          <a:prstGeom prst="rect">
            <a:avLst/>
          </a:prstGeom>
          <a:noFill/>
          <a:ln w="12700" cap="flat" cmpd="sng" algn="ctr">
            <a:solidFill>
              <a:schemeClr val="tx2"/>
            </a:solidFill>
            <a:prstDash val="solid"/>
            <a:round/>
            <a:headEnd type="none" w="med" len="med"/>
            <a:tailEnd type="none" w="med" len="med"/>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rot="16200000">
            <a:off x="946150" y="1568450"/>
            <a:ext cx="4089400" cy="50673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45126-E9AA-2D4E-9BFB-55E271F2F588}" type="slidenum">
              <a:rPr lang="en-US" smtClean="0"/>
              <a:pPr/>
              <a:t>‹#›</a:t>
            </a:fld>
            <a:endParaRPr lang="en-US"/>
          </a:p>
        </p:txBody>
      </p:sp>
      <p:cxnSp>
        <p:nvCxnSpPr>
          <p:cNvPr id="12" name="Straight Connector 11"/>
          <p:cNvCxnSpPr/>
          <p:nvPr userDrawn="1"/>
        </p:nvCxnSpPr>
        <p:spPr>
          <a:xfrm>
            <a:off x="5753100" y="2108200"/>
            <a:ext cx="2933700" cy="1588"/>
          </a:xfrm>
          <a:prstGeom prst="line">
            <a:avLst/>
          </a:prstGeom>
          <a:ln w="127000" cap="flat" cmpd="sng" algn="ctr">
            <a:solidFill>
              <a:srgbClr val="04617B"/>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 name="Text Placeholder 13"/>
          <p:cNvSpPr>
            <a:spLocks noGrp="1"/>
          </p:cNvSpPr>
          <p:nvPr>
            <p:ph type="body" sz="quarter" idx="13"/>
          </p:nvPr>
        </p:nvSpPr>
        <p:spPr>
          <a:xfrm>
            <a:off x="5918200" y="2336800"/>
            <a:ext cx="2603500" cy="3644900"/>
          </a:xfrm>
        </p:spPr>
        <p:txBody>
          <a:bodyPr>
            <a:normAutofit/>
          </a:bodyPr>
          <a:lstStyle>
            <a:lvl1pPr marL="0" indent="0">
              <a:buFontTx/>
              <a:buNone/>
              <a:defRPr sz="1600">
                <a:solidFill>
                  <a:schemeClr val="tx2"/>
                </a:solidFill>
              </a:defRPr>
            </a:lvl1pPr>
            <a:lvl2pPr>
              <a:buNone/>
              <a:defRPr/>
            </a:lvl2pPr>
          </a:lstStyle>
          <a:p>
            <a:pPr lvl="0"/>
            <a:r>
              <a:rPr lang="en-US" dirty="0" smtClean="0"/>
              <a:t>Click to edit Master text styles</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7113"/>
            <a:ext cx="8229600" cy="1143000"/>
          </a:xfrm>
        </p:spPr>
        <p:txBody>
          <a:bodyPr anchor="ct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2046045"/>
            <a:ext cx="3935095" cy="407535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Date Placeholder 3"/>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45126-E9AA-2D4E-9BFB-55E271F2F588}" type="slidenum">
              <a:rPr lang="en-US" smtClean="0"/>
              <a:pPr/>
              <a:t>‹#›</a:t>
            </a:fld>
            <a:endParaRPr lang="en-US"/>
          </a:p>
        </p:txBody>
      </p:sp>
      <p:sp>
        <p:nvSpPr>
          <p:cNvPr id="16" name="Chart Placeholder 15"/>
          <p:cNvSpPr>
            <a:spLocks noGrp="1"/>
          </p:cNvSpPr>
          <p:nvPr>
            <p:ph type="chart" sz="quarter" idx="13"/>
          </p:nvPr>
        </p:nvSpPr>
        <p:spPr>
          <a:xfrm>
            <a:off x="4572000" y="2371568"/>
            <a:ext cx="4362450" cy="3149600"/>
          </a:xfrm>
        </p:spPr>
        <p:txBody>
          <a:bodyPr/>
          <a:lstStyle/>
          <a:p>
            <a:r>
              <a:rPr lang="en-US" smtClean="0"/>
              <a:t>Click icon to add chart</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47113"/>
            <a:ext cx="8229600" cy="1143000"/>
          </a:xfrm>
        </p:spPr>
        <p:txBody>
          <a:bodyPr anchor="ct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2046045"/>
            <a:ext cx="3935095" cy="407535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Date Placeholder 3"/>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45126-E9AA-2D4E-9BFB-55E271F2F588}" type="slidenum">
              <a:rPr lang="en-US" smtClean="0"/>
              <a:pPr/>
              <a:t>‹#›</a:t>
            </a:fld>
            <a:endParaRPr lang="en-US"/>
          </a:p>
        </p:txBody>
      </p:sp>
      <p:sp>
        <p:nvSpPr>
          <p:cNvPr id="16" name="Chart Placeholder 15"/>
          <p:cNvSpPr>
            <a:spLocks noGrp="1"/>
          </p:cNvSpPr>
          <p:nvPr>
            <p:ph type="chart" sz="quarter" idx="13"/>
          </p:nvPr>
        </p:nvSpPr>
        <p:spPr>
          <a:xfrm>
            <a:off x="4572000" y="2371568"/>
            <a:ext cx="4362450" cy="3149600"/>
          </a:xfrm>
        </p:spPr>
        <p:txBody>
          <a:bodyPr/>
          <a:lstStyle/>
          <a:p>
            <a:r>
              <a:rPr lang="en-US" smtClean="0"/>
              <a:t>Click icon to add chart</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51688"/>
            <a:ext cx="8229600" cy="1143000"/>
          </a:xfrm>
        </p:spPr>
        <p:txBody>
          <a:bodyPr anchor="ct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Date Placeholder 4"/>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45126-E9AA-2D4E-9BFB-55E271F2F58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80372"/>
          </a:xfrm>
        </p:spPr>
        <p:txBody>
          <a:bodyPr tIns="45720"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916981"/>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921490"/>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638066"/>
            <a:ext cx="4040188" cy="3623536"/>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Content Placeholder 5"/>
          <p:cNvSpPr>
            <a:spLocks noGrp="1"/>
          </p:cNvSpPr>
          <p:nvPr>
            <p:ph sz="quarter" idx="4"/>
          </p:nvPr>
        </p:nvSpPr>
        <p:spPr>
          <a:xfrm>
            <a:off x="4645025" y="2638066"/>
            <a:ext cx="4041775" cy="3623536"/>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F45126-E9AA-2D4E-9BFB-55E271F2F58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congestion.tif"/>
          <p:cNvPicPr>
            <a:picLocks noChangeAspect="1"/>
          </p:cNvPicPr>
          <p:nvPr userDrawn="1"/>
        </p:nvPicPr>
        <p:blipFill>
          <a:blip r:embed="rId2">
            <a:alphaModFix amt="46000"/>
            <a:lum bright="58000" contrast="-80000"/>
          </a:blip>
          <a:srcRect t="23220" b="3136"/>
          <a:stretch>
            <a:fillRect/>
          </a:stretch>
        </p:blipFill>
        <p:spPr>
          <a:xfrm>
            <a:off x="0" y="1829452"/>
            <a:ext cx="9144000" cy="4480329"/>
          </a:xfrm>
          <a:prstGeom prst="rect">
            <a:avLst/>
          </a:prstGeom>
        </p:spPr>
      </p:pic>
      <p:sp>
        <p:nvSpPr>
          <p:cNvPr id="2" name="Title 1"/>
          <p:cNvSpPr>
            <a:spLocks noGrp="1"/>
          </p:cNvSpPr>
          <p:nvPr>
            <p:ph type="title"/>
          </p:nvPr>
        </p:nvSpPr>
        <p:spPr>
          <a:xfrm>
            <a:off x="457200" y="548170"/>
            <a:ext cx="8305800" cy="1143000"/>
          </a:xfrm>
          <a:effectLst>
            <a:outerShdw blurRad="50800" dist="190500" dir="2700000" sx="88000" sy="88000">
              <a:srgbClr val="000000">
                <a:alpha val="43000"/>
              </a:srgbClr>
            </a:outerShdw>
          </a:effectLst>
        </p:spPr>
        <p:txBody>
          <a:bodyPr vert="horz" tIns="45720" bIns="0" anchor="ct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outerShdw blurRad="50800" dist="38100" dir="270000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
        <p:nvSpPr>
          <p:cNvPr id="3" name="Date Placeholder 2"/>
          <p:cNvSpPr>
            <a:spLocks noGrp="1"/>
          </p:cNvSpPr>
          <p:nvPr>
            <p:ph type="dt" sz="half" idx="10"/>
          </p:nvPr>
        </p:nvSpPr>
        <p:spPr>
          <a:xfrm>
            <a:off x="457200" y="6356350"/>
            <a:ext cx="768762" cy="365125"/>
          </a:xfrm>
        </p:spPr>
        <p:txBody>
          <a:bodyPr/>
          <a:lstStyle/>
          <a:p>
            <a:fld id="{717065F3-0A2E-4040-893B-36E66A86B16F}" type="datetimeFigureOut">
              <a:rPr lang="en-US" smtClean="0"/>
              <a:pPr/>
              <a:t>10/12/2010</a:t>
            </a:fld>
            <a:endParaRPr lang="en-US" dirty="0"/>
          </a:p>
        </p:txBody>
      </p:sp>
      <p:sp>
        <p:nvSpPr>
          <p:cNvPr id="5" name="Slide Number Placeholder 4"/>
          <p:cNvSpPr>
            <a:spLocks noGrp="1"/>
          </p:cNvSpPr>
          <p:nvPr>
            <p:ph type="sldNum" sz="quarter" idx="12"/>
          </p:nvPr>
        </p:nvSpPr>
        <p:spPr/>
        <p:txBody>
          <a:bodyPr/>
          <a:lstStyle/>
          <a:p>
            <a:fld id="{04F45126-E9AA-2D4E-9BFB-55E271F2F588}" type="slidenum">
              <a:rPr lang="en-US" smtClean="0"/>
              <a:pPr/>
              <a:t>‹#›</a:t>
            </a:fld>
            <a:endParaRPr lang="en-US"/>
          </a:p>
        </p:txBody>
      </p:sp>
      <p:sp>
        <p:nvSpPr>
          <p:cNvPr id="7" name="Rectangle 6"/>
          <p:cNvSpPr/>
          <p:nvPr userDrawn="1"/>
        </p:nvSpPr>
        <p:spPr>
          <a:xfrm>
            <a:off x="0" y="1723622"/>
            <a:ext cx="9144000" cy="10583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p:nvPr>
        </p:nvSpPr>
        <p:spPr>
          <a:xfrm>
            <a:off x="457200" y="2146300"/>
            <a:ext cx="6769100" cy="3860800"/>
          </a:xfrm>
          <a:no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F45126-E9AA-2D4E-9BFB-55E271F2F588}" type="slidenum">
              <a:rPr lang="en-US" smtClean="0"/>
              <a:pPr/>
              <a:t>‹#›</a:t>
            </a:fld>
            <a:endParaRPr lang="en-US"/>
          </a:p>
        </p:txBody>
      </p:sp>
      <p:sp>
        <p:nvSpPr>
          <p:cNvPr id="5" name="Title 1"/>
          <p:cNvSpPr>
            <a:spLocks noGrp="1"/>
          </p:cNvSpPr>
          <p:nvPr>
            <p:ph type="title"/>
          </p:nvPr>
        </p:nvSpPr>
        <p:spPr>
          <a:xfrm>
            <a:off x="457200" y="548170"/>
            <a:ext cx="8305800" cy="1143000"/>
          </a:xfrm>
          <a:effectLst>
            <a:outerShdw blurRad="50800" dist="190500" dir="2700000" sx="88000" sy="88000">
              <a:srgbClr val="000000">
                <a:alpha val="43000"/>
              </a:srgbClr>
            </a:outerShdw>
          </a:effectLst>
        </p:spPr>
        <p:txBody>
          <a:bodyPr vert="horz" tIns="45720" bIns="0" anchor="ct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outerShdw blurRad="50800" dist="38100" dir="270000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
        <p:nvSpPr>
          <p:cNvPr id="7" name="Table Placeholder 6"/>
          <p:cNvSpPr>
            <a:spLocks noGrp="1"/>
          </p:cNvSpPr>
          <p:nvPr>
            <p:ph type="tbl" sz="quarter" idx="13"/>
          </p:nvPr>
        </p:nvSpPr>
        <p:spPr>
          <a:xfrm>
            <a:off x="469900" y="2032000"/>
            <a:ext cx="5207000" cy="4038600"/>
          </a:xfrm>
        </p:spPr>
        <p:txBody>
          <a:bodyPr/>
          <a:lstStyle/>
          <a:p>
            <a:endParaRPr lang="en-US"/>
          </a:p>
        </p:txBody>
      </p:sp>
      <p:sp>
        <p:nvSpPr>
          <p:cNvPr id="9" name="Text Placeholder 8"/>
          <p:cNvSpPr>
            <a:spLocks noGrp="1"/>
          </p:cNvSpPr>
          <p:nvPr>
            <p:ph type="body" sz="quarter" idx="14"/>
          </p:nvPr>
        </p:nvSpPr>
        <p:spPr>
          <a:xfrm>
            <a:off x="6134100" y="2032000"/>
            <a:ext cx="2628900" cy="4038600"/>
          </a:xfrm>
        </p:spPr>
        <p:txBody>
          <a:bodyPr>
            <a:normAutofit/>
          </a:bodyPr>
          <a:lstStyle>
            <a:lvl1pPr marL="0" indent="0">
              <a:spcBef>
                <a:spcPts val="600"/>
              </a:spcBef>
              <a:buNone/>
              <a:defRPr sz="2000"/>
            </a:lvl1pPr>
            <a:lvl2pPr marL="0" indent="0">
              <a:spcBef>
                <a:spcPts val="600"/>
              </a:spcBef>
              <a:buNone/>
              <a:defRPr/>
            </a:lvl2pPr>
            <a:lvl3pPr marL="0" indent="0">
              <a:spcBef>
                <a:spcPts val="600"/>
              </a:spcBef>
              <a:buNone/>
              <a:defRPr/>
            </a:lvl3pPr>
            <a:lvl4pPr marL="0" indent="0">
              <a:spcBef>
                <a:spcPts val="600"/>
              </a:spcBef>
              <a:buNone/>
              <a:defRPr/>
            </a:lvl4pPr>
            <a:lvl5pPr marL="0" indent="0">
              <a:spcBef>
                <a:spcPts val="600"/>
              </a:spcBef>
              <a:buNone/>
              <a:defRPr/>
            </a:lvl5pPr>
          </a:lstStyle>
          <a:p>
            <a:pPr lvl="0"/>
            <a:r>
              <a:rPr lang="en-US" dirty="0"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685800" y="1966672"/>
            <a:ext cx="2743200" cy="4281727"/>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966672"/>
            <a:ext cx="5111750" cy="4281728"/>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Date Placeholder 4"/>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45126-E9AA-2D4E-9BFB-55E271F2F588}" type="slidenum">
              <a:rPr lang="en-US" smtClean="0"/>
              <a:pPr/>
              <a:t>‹#›</a:t>
            </a:fld>
            <a:endParaRPr lang="en-US"/>
          </a:p>
        </p:txBody>
      </p:sp>
      <p:sp>
        <p:nvSpPr>
          <p:cNvPr id="8" name="Title 1"/>
          <p:cNvSpPr>
            <a:spLocks noGrp="1"/>
          </p:cNvSpPr>
          <p:nvPr>
            <p:ph type="title"/>
          </p:nvPr>
        </p:nvSpPr>
        <p:spPr>
          <a:xfrm>
            <a:off x="457200" y="548170"/>
            <a:ext cx="8305800" cy="1143000"/>
          </a:xfrm>
          <a:effectLst>
            <a:outerShdw blurRad="50800" dist="190500" dir="2700000" sx="88000" sy="88000">
              <a:srgbClr val="000000">
                <a:alpha val="43000"/>
              </a:srgbClr>
            </a:outerShdw>
          </a:effectLst>
        </p:spPr>
        <p:txBody>
          <a:bodyPr vert="horz" tIns="45720" bIns="0" anchor="ct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outerShdw blurRad="50800" dist="38100" dir="270000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04F45126-E9AA-2D4E-9BFB-55E271F2F588}"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cxnSp>
        <p:nvCxnSpPr>
          <p:cNvPr id="10" name="Straight Connector 9"/>
          <p:cNvCxnSpPr/>
          <p:nvPr userDrawn="1"/>
        </p:nvCxnSpPr>
        <p:spPr>
          <a:xfrm>
            <a:off x="0" y="6324600"/>
            <a:ext cx="9144000" cy="1588"/>
          </a:xfrm>
          <a:prstGeom prst="line">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rot="16200000">
            <a:off x="381000" y="2082800"/>
            <a:ext cx="4076700" cy="3924300"/>
          </a:xfrm>
        </p:spPr>
        <p:txBody>
          <a:bodyPr vert="eaVert"/>
          <a:lstStyle>
            <a:lvl1pPr marL="0" indent="0">
              <a:spcBef>
                <a:spcPts val="0"/>
              </a:spcBef>
              <a:buNone/>
              <a:defRPr/>
            </a:lvl1pPr>
          </a:lstStyle>
          <a:p>
            <a:pPr lvl="0" eaLnBrk="1" latinLnBrk="0" hangingPunct="1"/>
            <a:r>
              <a:rPr lang="en-US" dirty="0" smtClean="0"/>
              <a:t>Click to edit Master text styles</a:t>
            </a:r>
          </a:p>
        </p:txBody>
      </p:sp>
      <p:sp>
        <p:nvSpPr>
          <p:cNvPr id="4" name="Date Placeholder 3"/>
          <p:cNvSpPr>
            <a:spLocks noGrp="1"/>
          </p:cNvSpPr>
          <p:nvPr>
            <p:ph type="dt" sz="half" idx="10"/>
          </p:nvPr>
        </p:nvSpPr>
        <p:spPr/>
        <p:txBody>
          <a:bodyPr/>
          <a:lstStyle/>
          <a:p>
            <a:fld id="{717065F3-0A2E-4040-893B-36E66A86B16F}" type="datetimeFigureOut">
              <a:rPr lang="en-US" smtClean="0"/>
              <a:pPr/>
              <a:t>10/12/2010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45126-E9AA-2D4E-9BFB-55E271F2F588}" type="slidenum">
              <a:rPr lang="en-US" smtClean="0"/>
              <a:pPr/>
              <a:t>‹#›</a:t>
            </a:fld>
            <a:endParaRPr lang="en-US"/>
          </a:p>
        </p:txBody>
      </p:sp>
      <p:pic>
        <p:nvPicPr>
          <p:cNvPr id="7" name="Picture 6" descr="Toll Image.jpg"/>
          <p:cNvPicPr>
            <a:picLocks noChangeAspect="1"/>
          </p:cNvPicPr>
          <p:nvPr userDrawn="1"/>
        </p:nvPicPr>
        <p:blipFill>
          <a:blip r:embed="rId2"/>
          <a:srcRect l="18801" r="8626"/>
          <a:stretch>
            <a:fillRect/>
          </a:stretch>
        </p:blipFill>
        <p:spPr>
          <a:xfrm>
            <a:off x="4724400" y="2006600"/>
            <a:ext cx="4419600" cy="4076701"/>
          </a:xfrm>
          <a:prstGeom prst="rect">
            <a:avLst/>
          </a:prstGeom>
        </p:spPr>
      </p:pic>
      <p:sp>
        <p:nvSpPr>
          <p:cNvPr id="8" name="Title 1"/>
          <p:cNvSpPr>
            <a:spLocks noGrp="1"/>
          </p:cNvSpPr>
          <p:nvPr>
            <p:ph type="title"/>
          </p:nvPr>
        </p:nvSpPr>
        <p:spPr>
          <a:xfrm>
            <a:off x="457200" y="548170"/>
            <a:ext cx="8305800" cy="1143000"/>
          </a:xfrm>
          <a:effectLst>
            <a:outerShdw blurRad="50800" dist="190500" dir="2700000" sx="88000" sy="88000">
              <a:srgbClr val="000000">
                <a:alpha val="43000"/>
              </a:srgbClr>
            </a:outerShdw>
          </a:effectLst>
        </p:spPr>
        <p:txBody>
          <a:bodyPr vert="horz" tIns="45720" bIns="0" anchor="ct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outerShdw blurRad="50800" dist="38100" dir="270000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571803"/>
            <a:ext cx="8229600" cy="11430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592365"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17065F3-0A2E-4040-893B-36E66A86B16F}" type="datetimeFigureOut">
              <a:rPr lang="en-US" smtClean="0"/>
              <a:pPr/>
              <a:t>10/12/2010</a:t>
            </a:fld>
            <a:endParaRPr lang="en-US"/>
          </a:p>
        </p:txBody>
      </p:sp>
      <p:sp>
        <p:nvSpPr>
          <p:cNvPr id="22" name="Footer Placeholder 21"/>
          <p:cNvSpPr>
            <a:spLocks noGrp="1"/>
          </p:cNvSpPr>
          <p:nvPr>
            <p:ph type="ftr" sz="quarter" idx="3"/>
          </p:nvPr>
        </p:nvSpPr>
        <p:spPr>
          <a:xfrm>
            <a:off x="1225962" y="6356350"/>
            <a:ext cx="1719875"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4F45126-E9AA-2D4E-9BFB-55E271F2F588}" type="slidenum">
              <a:rPr lang="en-US" smtClean="0"/>
              <a:pPr/>
              <a:t>‹#›</a:t>
            </a:fld>
            <a:endParaRPr lang="en-US"/>
          </a:p>
        </p:txBody>
      </p:sp>
      <p:cxnSp>
        <p:nvCxnSpPr>
          <p:cNvPr id="12" name="Straight Connector 11"/>
          <p:cNvCxnSpPr/>
          <p:nvPr/>
        </p:nvCxnSpPr>
        <p:spPr>
          <a:xfrm>
            <a:off x="0" y="6324600"/>
            <a:ext cx="9144000" cy="1588"/>
          </a:xfrm>
          <a:prstGeom prst="line">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1723622"/>
            <a:ext cx="9144000" cy="105830"/>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 id="2147483680" r:id="rId7"/>
    <p:sldLayoutId id="2147483681" r:id="rId8"/>
    <p:sldLayoutId id="2147483682" r:id="rId9"/>
    <p:sldLayoutId id="2147483670" r:id="rId10"/>
    <p:sldLayoutId id="2147483683" r:id="rId11"/>
  </p:sldLayoutIdLst>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normAutofit/>
          </a:bodyPr>
          <a:lstStyle/>
          <a:p>
            <a:r>
              <a:rPr lang="en-US" sz="4800" dirty="0" smtClean="0"/>
              <a:t>Added Capacity -  </a:t>
            </a:r>
            <a:br>
              <a:rPr lang="en-US" sz="4800" dirty="0" smtClean="0"/>
            </a:br>
            <a:r>
              <a:rPr lang="en-US" sz="4800" dirty="0" smtClean="0"/>
              <a:t>HOT Lane Workshop</a:t>
            </a:r>
            <a:endParaRPr lang="en-US" sz="4800" dirty="0"/>
          </a:p>
        </p:txBody>
      </p:sp>
      <p:sp>
        <p:nvSpPr>
          <p:cNvPr id="12" name="Subtitle 11"/>
          <p:cNvSpPr>
            <a:spLocks noGrp="1"/>
          </p:cNvSpPr>
          <p:nvPr>
            <p:ph type="subTitle" idx="1"/>
          </p:nvPr>
        </p:nvSpPr>
        <p:spPr/>
        <p:txBody>
          <a:bodyPr>
            <a:normAutofit fontScale="85000" lnSpcReduction="20000"/>
          </a:bodyPr>
          <a:lstStyle/>
          <a:p>
            <a:r>
              <a:rPr lang="en-US" dirty="0" smtClean="0"/>
              <a:t>National Road Pricing Conference</a:t>
            </a:r>
          </a:p>
          <a:p>
            <a:r>
              <a:rPr lang="en-US" dirty="0" smtClean="0"/>
              <a:t>June 4, 2010</a:t>
            </a:r>
          </a:p>
          <a:p>
            <a:endParaRPr lang="en-US" dirty="0" smtClean="0"/>
          </a:p>
          <a:p>
            <a:r>
              <a:rPr lang="en-US" dirty="0" smtClean="0"/>
              <a:t>Jennifer Tsien, PBS&amp;J</a:t>
            </a:r>
          </a:p>
          <a:p>
            <a:r>
              <a:rPr lang="en-US" dirty="0" smtClean="0"/>
              <a:t>Angela Jacobs,  Federal Highway Administration</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idx="1"/>
          </p:nvPr>
        </p:nvSpPr>
        <p:spPr>
          <a:xfrm>
            <a:off x="457200" y="2046045"/>
            <a:ext cx="7443788" cy="4075356"/>
          </a:xfrm>
        </p:spPr>
        <p:txBody>
          <a:bodyPr>
            <a:normAutofit lnSpcReduction="10000"/>
          </a:bodyPr>
          <a:lstStyle/>
          <a:p>
            <a:r>
              <a:rPr lang="en-US" dirty="0" smtClean="0"/>
              <a:t>Legal authority – HOT and express allowed by state statute</a:t>
            </a:r>
          </a:p>
          <a:p>
            <a:r>
              <a:rPr lang="en-US" dirty="0" smtClean="0"/>
              <a:t>Regional policies – No policies on toll rate setting, occupancy, etc.</a:t>
            </a:r>
          </a:p>
          <a:p>
            <a:r>
              <a:rPr lang="en-US" dirty="0" smtClean="0"/>
              <a:t>Project partners – state DOT (owner of ROW), transit authority, regional toll authority, state police</a:t>
            </a:r>
          </a:p>
          <a:p>
            <a:r>
              <a:rPr lang="en-US" dirty="0" smtClean="0"/>
              <a:t>Toll authority currently operating one toll road in region with ETC (transponder) and cash</a:t>
            </a:r>
          </a:p>
          <a:p>
            <a:r>
              <a:rPr lang="en-US" dirty="0" smtClean="0"/>
              <a:t>Environmental clearance – FONSI expected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idx="1"/>
          </p:nvPr>
        </p:nvSpPr>
        <p:spPr>
          <a:xfrm>
            <a:off x="457200" y="2046045"/>
            <a:ext cx="8021782" cy="4075356"/>
          </a:xfrm>
        </p:spPr>
        <p:txBody>
          <a:bodyPr>
            <a:normAutofit fontScale="92500" lnSpcReduction="10000"/>
          </a:bodyPr>
          <a:lstStyle/>
          <a:p>
            <a:r>
              <a:rPr lang="en-US" dirty="0" smtClean="0"/>
              <a:t>Cross section </a:t>
            </a:r>
          </a:p>
          <a:p>
            <a:endParaRPr lang="en-US" dirty="0" smtClean="0"/>
          </a:p>
          <a:p>
            <a:endParaRPr lang="en-US" dirty="0" smtClean="0"/>
          </a:p>
          <a:p>
            <a:endParaRPr lang="en-US" dirty="0" smtClean="0"/>
          </a:p>
          <a:p>
            <a:endParaRPr lang="en-US" dirty="0" smtClean="0"/>
          </a:p>
          <a:p>
            <a:r>
              <a:rPr lang="en-US" dirty="0" smtClean="0"/>
              <a:t>Total right of way available:  200 feet</a:t>
            </a:r>
          </a:p>
          <a:p>
            <a:r>
              <a:rPr lang="en-US" dirty="0" smtClean="0"/>
              <a:t>Access</a:t>
            </a:r>
          </a:p>
          <a:p>
            <a:pPr lvl="1"/>
            <a:r>
              <a:rPr lang="en-US" dirty="0" smtClean="0"/>
              <a:t>Location and method of access undetermined</a:t>
            </a:r>
          </a:p>
          <a:p>
            <a:r>
              <a:rPr lang="en-US" dirty="0" smtClean="0"/>
              <a:t>Enforcement</a:t>
            </a:r>
          </a:p>
          <a:p>
            <a:pPr lvl="1"/>
            <a:r>
              <a:rPr lang="en-US" dirty="0" smtClean="0"/>
              <a:t>Subject to design and location</a:t>
            </a:r>
          </a:p>
          <a:p>
            <a:endParaRPr lang="en-US" dirty="0"/>
          </a:p>
        </p:txBody>
      </p:sp>
      <p:pic>
        <p:nvPicPr>
          <p:cNvPr id="5" name="Picture 4" descr="Cross-Section.jpg"/>
          <p:cNvPicPr>
            <a:picLocks noChangeAspect="1"/>
          </p:cNvPicPr>
          <p:nvPr/>
        </p:nvPicPr>
        <p:blipFill>
          <a:blip r:embed="rId3"/>
          <a:stretch>
            <a:fillRect/>
          </a:stretch>
        </p:blipFill>
        <p:spPr>
          <a:xfrm>
            <a:off x="377863" y="2606040"/>
            <a:ext cx="8534510" cy="14058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idx="1"/>
          </p:nvPr>
        </p:nvSpPr>
        <p:spPr>
          <a:xfrm>
            <a:off x="457200" y="2046045"/>
            <a:ext cx="7729538" cy="4075356"/>
          </a:xfrm>
        </p:spPr>
        <p:txBody>
          <a:bodyPr>
            <a:normAutofit fontScale="92500" lnSpcReduction="10000"/>
          </a:bodyPr>
          <a:lstStyle/>
          <a:p>
            <a:r>
              <a:rPr lang="en-US" dirty="0" smtClean="0"/>
              <a:t>Estimated project costs</a:t>
            </a:r>
          </a:p>
          <a:p>
            <a:pPr lvl="1"/>
            <a:r>
              <a:rPr lang="en-US" dirty="0" smtClean="0"/>
              <a:t>Capital costs:  $ 50,000,000</a:t>
            </a:r>
          </a:p>
          <a:p>
            <a:pPr lvl="1"/>
            <a:r>
              <a:rPr lang="en-US" dirty="0" smtClean="0"/>
              <a:t>Annual operating costs:  $ 1,000,000</a:t>
            </a:r>
          </a:p>
          <a:p>
            <a:r>
              <a:rPr lang="en-US" dirty="0" smtClean="0"/>
              <a:t>Available funding</a:t>
            </a:r>
          </a:p>
          <a:p>
            <a:pPr lvl="1"/>
            <a:r>
              <a:rPr lang="en-US" dirty="0" smtClean="0"/>
              <a:t>State is committed to contributing $ 28,000,000</a:t>
            </a:r>
          </a:p>
          <a:p>
            <a:r>
              <a:rPr lang="en-US" dirty="0" smtClean="0"/>
              <a:t>Traffic and revenue studies - none</a:t>
            </a:r>
          </a:p>
          <a:p>
            <a:r>
              <a:rPr lang="en-US" dirty="0" smtClean="0"/>
              <a:t>Revenue sharing potential – Regional toll authority, private partner</a:t>
            </a:r>
          </a:p>
          <a:p>
            <a:r>
              <a:rPr lang="en-US" dirty="0" smtClean="0"/>
              <a:t>Possible funding partners -  Regional toll authority, private partner</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a:t>
            </a:r>
            <a:endParaRPr lang="en-US" dirty="0"/>
          </a:p>
        </p:txBody>
      </p:sp>
      <p:sp>
        <p:nvSpPr>
          <p:cNvPr id="3" name="Text Placeholder 2"/>
          <p:cNvSpPr>
            <a:spLocks noGrp="1"/>
          </p:cNvSpPr>
          <p:nvPr>
            <p:ph type="body" sz="quarter" idx="13"/>
          </p:nvPr>
        </p:nvSpPr>
        <p:spPr/>
        <p:txBody>
          <a:bodyPr/>
          <a:lstStyle/>
          <a:p>
            <a:r>
              <a:rPr lang="en-US" dirty="0" smtClean="0"/>
              <a:t>Establish goals and objectives and clearly communicate a vision</a:t>
            </a:r>
          </a:p>
          <a:p>
            <a:r>
              <a:rPr lang="en-US" dirty="0" smtClean="0"/>
              <a:t>Take advantage of opportunities</a:t>
            </a:r>
          </a:p>
          <a:p>
            <a:r>
              <a:rPr lang="en-US" dirty="0" smtClean="0"/>
              <a:t>Maintain flexibility</a:t>
            </a:r>
          </a:p>
          <a:p>
            <a:r>
              <a:rPr lang="en-US" dirty="0" smtClean="0"/>
              <a:t>Engage project partners and encourage agency cooperation</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Planning Exercise</a:t>
            </a:r>
            <a:endParaRPr lang="en-US" dirty="0"/>
          </a:p>
        </p:txBody>
      </p:sp>
      <p:pic>
        <p:nvPicPr>
          <p:cNvPr id="6148" name="Picture 4"/>
          <p:cNvPicPr>
            <a:picLocks noGrp="1" noChangeAspect="1" noChangeArrowheads="1"/>
          </p:cNvPicPr>
          <p:nvPr>
            <p:ph type="pic" idx="1"/>
          </p:nvPr>
        </p:nvPicPr>
        <p:blipFill>
          <a:blip r:embed="rId3"/>
          <a:srcRect t="3946" b="3946"/>
          <a:stretch>
            <a:fillRect/>
          </a:stretch>
        </p:blipFill>
        <p:spPr bwMode="auto">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a:t>
            </a:r>
            <a:endParaRPr lang="en-US" dirty="0"/>
          </a:p>
        </p:txBody>
      </p:sp>
      <p:sp>
        <p:nvSpPr>
          <p:cNvPr id="3" name="Text Placeholder 2"/>
          <p:cNvSpPr>
            <a:spLocks noGrp="1"/>
          </p:cNvSpPr>
          <p:nvPr>
            <p:ph type="body" sz="quarter" idx="13"/>
          </p:nvPr>
        </p:nvSpPr>
        <p:spPr>
          <a:xfrm>
            <a:off x="457200" y="2146300"/>
            <a:ext cx="8121316" cy="3860800"/>
          </a:xfrm>
        </p:spPr>
        <p:txBody>
          <a:bodyPr>
            <a:normAutofit/>
          </a:bodyPr>
          <a:lstStyle/>
          <a:p>
            <a:r>
              <a:rPr lang="en-US" dirty="0" smtClean="0"/>
              <a:t>Develop a Concept of Operations to guide the process</a:t>
            </a:r>
          </a:p>
          <a:p>
            <a:r>
              <a:rPr lang="en-US" dirty="0" smtClean="0"/>
              <a:t>Establish Operational Policy</a:t>
            </a:r>
          </a:p>
          <a:p>
            <a:r>
              <a:rPr lang="en-US" dirty="0" smtClean="0"/>
              <a:t>Leverage technology and operational strategies</a:t>
            </a:r>
          </a:p>
          <a:p>
            <a:r>
              <a:rPr lang="en-US" dirty="0" smtClean="0"/>
              <a:t>Implement and maintain stakeholder group</a:t>
            </a:r>
          </a:p>
          <a:p>
            <a:r>
              <a:rPr lang="en-US" dirty="0" smtClean="0"/>
              <a:t>Identify design and legislative impacts of operational goals</a:t>
            </a:r>
          </a:p>
          <a:p>
            <a:r>
              <a:rPr lang="en-US" dirty="0" smtClean="0"/>
              <a:t>Enforcement strategies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Operations Exercise</a:t>
            </a:r>
            <a:endParaRPr lang="en-US" dirty="0"/>
          </a:p>
        </p:txBody>
      </p:sp>
      <p:sp>
        <p:nvSpPr>
          <p:cNvPr id="49154" name="Rectangle 2"/>
          <p:cNvSpPr>
            <a:spLocks noChangeArrowheads="1"/>
          </p:cNvSpPr>
          <p:nvPr/>
        </p:nvSpPr>
        <p:spPr bwMode="auto">
          <a:xfrm rot="410109">
            <a:off x="3448620" y="1001160"/>
            <a:ext cx="4973654" cy="2985336"/>
          </a:xfrm>
          <a:prstGeom prst="rect">
            <a:avLst/>
          </a:prstGeom>
          <a:noFill/>
          <a:ln w="9525">
            <a:noFill/>
            <a:miter lim="800000"/>
            <a:headEnd/>
            <a:tailEnd/>
          </a:ln>
          <a:effectLst/>
        </p:spPr>
        <p:txBody>
          <a:bodyPr vert="horz" wrap="square" lIns="0" tIns="304704"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365F91"/>
                </a:solidFill>
                <a:effectLst/>
                <a:latin typeface="Cambria" pitchFamily="18" charset="0"/>
                <a:ea typeface="Times New Roman" pitchFamily="18" charset="0"/>
              </a:rPr>
              <a:t>Operations Group Exercise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Develop an Action </a:t>
            </a:r>
            <a:r>
              <a:rPr lang="en-US" sz="900" b="1" dirty="0" smtClean="0">
                <a:latin typeface="Arial" pitchFamily="34" charset="0"/>
                <a:ea typeface="Calibri" pitchFamily="34" charset="0"/>
                <a:cs typeface="Times New Roman" pitchFamily="18" charset="0"/>
              </a:rPr>
              <a:t>P</a:t>
            </a:r>
            <a:r>
              <a:rPr kumimoji="0" lang="en-US" sz="9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lan that identifies critical operational issues that need to be addressed to support a successful project.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900" dirty="0" smtClean="0">
                <a:latin typeface="Arial" pitchFamily="34" charset="0"/>
                <a:ea typeface="Calibri" pitchFamily="34" charset="0"/>
                <a:cs typeface="Arial" pitchFamily="34" charset="0"/>
              </a:rPr>
              <a:t>          </a:t>
            </a:r>
            <a:r>
              <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What are the roles and responsibilities of partner agencies?</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900" dirty="0" smtClean="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900" dirty="0" smtClean="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How will the facility integrate into existing systems?</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900" dirty="0" smtClean="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900" dirty="0" smtClean="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900" dirty="0" smtClean="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What are the appropriate measures of effectiveness and thresholds for</a:t>
            </a:r>
            <a:r>
              <a:rPr kumimoji="0" lang="en-US" sz="9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lang="en-US" sz="900" dirty="0" smtClean="0">
                <a:latin typeface="Arial" pitchFamily="34" charset="0"/>
                <a:cs typeface="Arial" pitchFamily="34" charset="0"/>
              </a:rPr>
              <a:t>performance?</a:t>
            </a:r>
            <a:endParaRPr kumimoji="0" lang="en-US" sz="9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a:t>
            </a:r>
            <a:endParaRPr lang="en-US" dirty="0"/>
          </a:p>
        </p:txBody>
      </p:sp>
      <p:sp>
        <p:nvSpPr>
          <p:cNvPr id="3" name="Text Placeholder 2"/>
          <p:cNvSpPr>
            <a:spLocks noGrp="1"/>
          </p:cNvSpPr>
          <p:nvPr>
            <p:ph type="body" sz="quarter" idx="13"/>
          </p:nvPr>
        </p:nvSpPr>
        <p:spPr>
          <a:xfrm>
            <a:off x="457200" y="2146300"/>
            <a:ext cx="8121316" cy="3860800"/>
          </a:xfrm>
        </p:spPr>
        <p:txBody>
          <a:bodyPr>
            <a:normAutofit/>
          </a:bodyPr>
          <a:lstStyle/>
          <a:p>
            <a:r>
              <a:rPr lang="en-US" sz="2800" dirty="0" smtClean="0"/>
              <a:t>Identify user groups for the HOT lanes</a:t>
            </a:r>
          </a:p>
          <a:p>
            <a:r>
              <a:rPr lang="en-US" sz="2800" dirty="0" smtClean="0"/>
              <a:t>Provide safe and efficient design </a:t>
            </a:r>
          </a:p>
          <a:p>
            <a:r>
              <a:rPr lang="en-US" sz="2800" dirty="0" smtClean="0"/>
              <a:t>Provide enforcement areas</a:t>
            </a:r>
          </a:p>
          <a:p>
            <a:r>
              <a:rPr lang="en-US" sz="2800" dirty="0" smtClean="0"/>
              <a:t>Communicate to the public at the roadside</a:t>
            </a:r>
            <a:endParaRPr lang="en-US" sz="2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Design Exercise</a:t>
            </a:r>
            <a:endParaRPr lang="en-US" dirty="0"/>
          </a:p>
        </p:txBody>
      </p:sp>
      <p:sp>
        <p:nvSpPr>
          <p:cNvPr id="45057" name="Rectangle 1"/>
          <p:cNvSpPr>
            <a:spLocks noChangeArrowheads="1"/>
          </p:cNvSpPr>
          <p:nvPr/>
        </p:nvSpPr>
        <p:spPr bwMode="auto">
          <a:xfrm rot="399266">
            <a:off x="3579782" y="935284"/>
            <a:ext cx="4883508" cy="2554449"/>
          </a:xfrm>
          <a:prstGeom prst="rect">
            <a:avLst/>
          </a:prstGeom>
          <a:noFill/>
          <a:ln w="9525">
            <a:noFill/>
            <a:miter lim="800000"/>
            <a:headEnd/>
            <a:tailEnd/>
          </a:ln>
          <a:effectLst/>
        </p:spPr>
        <p:txBody>
          <a:bodyPr vert="horz" wrap="square" lIns="0" tIns="304704"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365F91"/>
                </a:solidFill>
                <a:effectLst/>
                <a:latin typeface="Cambria" pitchFamily="18" charset="0"/>
                <a:ea typeface="Times New Roman" pitchFamily="18" charset="0"/>
              </a:rPr>
              <a:t>Design Group Exercise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Develop an action plan that addresses critical design elements.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Identify user group(s) for the HOT lanes.</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900" dirty="0" smtClean="0">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900" dirty="0" smtClean="0">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What is the preferred typical section?</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900" dirty="0" smtClean="0">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900" dirty="0" smtClean="0">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What are the roles and responsibilities of partner agencies?</a:t>
            </a:r>
            <a:endParaRPr kumimoji="0" lang="en-US" sz="9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and Finance</a:t>
            </a:r>
            <a:endParaRPr lang="en-US" dirty="0"/>
          </a:p>
        </p:txBody>
      </p:sp>
      <p:sp>
        <p:nvSpPr>
          <p:cNvPr id="3" name="Text Placeholder 2"/>
          <p:cNvSpPr>
            <a:spLocks noGrp="1"/>
          </p:cNvSpPr>
          <p:nvPr>
            <p:ph type="body" sz="quarter" idx="13"/>
          </p:nvPr>
        </p:nvSpPr>
        <p:spPr>
          <a:xfrm>
            <a:off x="457200" y="2146300"/>
            <a:ext cx="8121316" cy="3860800"/>
          </a:xfrm>
        </p:spPr>
        <p:txBody>
          <a:bodyPr>
            <a:normAutofit/>
          </a:bodyPr>
          <a:lstStyle/>
          <a:p>
            <a:r>
              <a:rPr lang="en-US" sz="2800" dirty="0" smtClean="0"/>
              <a:t>Consider any and all funding and/or financing mechanisms</a:t>
            </a:r>
          </a:p>
          <a:p>
            <a:r>
              <a:rPr lang="en-US" sz="2800" dirty="0" smtClean="0"/>
              <a:t>Available assistance through federal programs</a:t>
            </a:r>
          </a:p>
          <a:p>
            <a:r>
              <a:rPr lang="en-US" sz="2800" dirty="0" smtClean="0"/>
              <a:t>Stakeholders</a:t>
            </a:r>
          </a:p>
          <a:p>
            <a:r>
              <a:rPr lang="en-US" sz="2800" dirty="0" smtClean="0"/>
              <a:t>Revenue sharing</a:t>
            </a:r>
            <a:endParaRPr lang="en-US"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Purpose</a:t>
            </a:r>
            <a:endParaRPr lang="en-US" dirty="0"/>
          </a:p>
        </p:txBody>
      </p:sp>
      <p:sp>
        <p:nvSpPr>
          <p:cNvPr id="3" name="Text Placeholder 2"/>
          <p:cNvSpPr>
            <a:spLocks noGrp="1"/>
          </p:cNvSpPr>
          <p:nvPr>
            <p:ph type="body" sz="quarter" idx="13"/>
          </p:nvPr>
        </p:nvSpPr>
        <p:spPr/>
        <p:txBody>
          <a:bodyPr/>
          <a:lstStyle/>
          <a:p>
            <a:pPr>
              <a:buNone/>
            </a:pPr>
            <a:r>
              <a:rPr lang="en-US" dirty="0" smtClean="0"/>
              <a:t>	Provide hands-on practice in applying lessons learned and best practice from implemented projects across the country</a:t>
            </a:r>
          </a:p>
          <a:p>
            <a:pPr lvl="1">
              <a:buClr>
                <a:schemeClr val="accent2"/>
              </a:buClr>
              <a:buSzPct val="70000"/>
            </a:pPr>
            <a:r>
              <a:rPr lang="en-US" dirty="0" smtClean="0"/>
              <a:t>Understand the challenges in implementing  pricing projects</a:t>
            </a:r>
          </a:p>
          <a:p>
            <a:pPr lvl="1">
              <a:buClr>
                <a:schemeClr val="accent2"/>
              </a:buClr>
              <a:buSzPct val="70000"/>
            </a:pPr>
            <a:r>
              <a:rPr lang="en-US" dirty="0" smtClean="0"/>
              <a:t>Move pricing forward in your area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Finance Exercise</a:t>
            </a:r>
            <a:endParaRPr lang="en-US" dirty="0"/>
          </a:p>
        </p:txBody>
      </p:sp>
      <p:pic>
        <p:nvPicPr>
          <p:cNvPr id="9218" name="Picture 2"/>
          <p:cNvPicPr>
            <a:picLocks noGrp="1" noChangeAspect="1" noChangeArrowheads="1"/>
          </p:cNvPicPr>
          <p:nvPr>
            <p:ph type="pic" idx="1"/>
          </p:nvPr>
        </p:nvPicPr>
        <p:blipFill>
          <a:blip r:embed="rId3"/>
          <a:srcRect l="1332" r="1332"/>
          <a:stretch>
            <a:fillRect/>
          </a:stretch>
        </p:blipFill>
        <p:spPr bwMode="auto">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a:t>
            </a:r>
            <a:endParaRPr lang="en-US" dirty="0"/>
          </a:p>
        </p:txBody>
      </p:sp>
      <p:sp>
        <p:nvSpPr>
          <p:cNvPr id="3" name="Text Placeholder 2"/>
          <p:cNvSpPr>
            <a:spLocks noGrp="1"/>
          </p:cNvSpPr>
          <p:nvPr>
            <p:ph type="body" sz="quarter" idx="13"/>
          </p:nvPr>
        </p:nvSpPr>
        <p:spPr/>
        <p:txBody>
          <a:bodyPr>
            <a:normAutofit/>
          </a:bodyPr>
          <a:lstStyle/>
          <a:p>
            <a:r>
              <a:rPr lang="en-US" dirty="0" smtClean="0"/>
              <a:t>Identify project champions</a:t>
            </a:r>
          </a:p>
          <a:p>
            <a:r>
              <a:rPr lang="en-US" dirty="0" smtClean="0"/>
              <a:t>Conduct market research and identify issues</a:t>
            </a:r>
          </a:p>
          <a:p>
            <a:r>
              <a:rPr lang="en-US" dirty="0" smtClean="0"/>
              <a:t>Develop clear and concise messages</a:t>
            </a:r>
          </a:p>
          <a:p>
            <a:r>
              <a:rPr lang="en-US" dirty="0" smtClean="0"/>
              <a:t>Communicate project goals</a:t>
            </a:r>
          </a:p>
          <a:p>
            <a:r>
              <a:rPr lang="en-US" dirty="0" smtClean="0"/>
              <a:t>Continue from project development through operations</a:t>
            </a:r>
          </a:p>
          <a:p>
            <a:r>
              <a:rPr lang="en-US" dirty="0" smtClean="0"/>
              <a:t>Create brand awareness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Outreach Exercise</a:t>
            </a:r>
            <a:endParaRPr lang="en-US" dirty="0"/>
          </a:p>
        </p:txBody>
      </p:sp>
      <p:pic>
        <p:nvPicPr>
          <p:cNvPr id="10243" name="Picture 3"/>
          <p:cNvPicPr>
            <a:picLocks noGrp="1" noChangeAspect="1" noChangeArrowheads="1"/>
          </p:cNvPicPr>
          <p:nvPr>
            <p:ph type="pic" idx="1"/>
          </p:nvPr>
        </p:nvPicPr>
        <p:blipFill>
          <a:blip r:embed="rId3"/>
          <a:srcRect t="3431" b="3431"/>
          <a:stretch>
            <a:fillRect/>
          </a:stretch>
        </p:blipFill>
        <p:spPr bwMode="auto">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Breakout Group Reports</a:t>
            </a:r>
            <a:endParaRPr lang="en-US" dirty="0"/>
          </a:p>
        </p:txBody>
      </p:sp>
      <p:sp>
        <p:nvSpPr>
          <p:cNvPr id="3" name="Text Placeholder 2"/>
          <p:cNvSpPr>
            <a:spLocks noGrp="1"/>
          </p:cNvSpPr>
          <p:nvPr>
            <p:ph type="body" sz="quarter" idx="13"/>
          </p:nvPr>
        </p:nvSpPr>
        <p:spPr/>
        <p:txBody>
          <a:bodyPr/>
          <a:lstStyle/>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Workshop Agenda</a:t>
            </a:r>
            <a:endParaRPr lang="en-US" dirty="0"/>
          </a:p>
        </p:txBody>
      </p:sp>
      <p:sp>
        <p:nvSpPr>
          <p:cNvPr id="6" name="Text Placeholder 5"/>
          <p:cNvSpPr>
            <a:spLocks noGrp="1"/>
          </p:cNvSpPr>
          <p:nvPr>
            <p:ph type="body" sz="quarter" idx="13"/>
          </p:nvPr>
        </p:nvSpPr>
        <p:spPr>
          <a:xfrm>
            <a:off x="457200" y="2146300"/>
            <a:ext cx="7086600" cy="3860800"/>
          </a:xfrm>
        </p:spPr>
        <p:txBody>
          <a:bodyPr/>
          <a:lstStyle/>
          <a:p>
            <a:r>
              <a:rPr lang="en-US" dirty="0" smtClean="0"/>
              <a:t>Review of Project</a:t>
            </a:r>
          </a:p>
          <a:p>
            <a:r>
              <a:rPr lang="en-US" dirty="0" smtClean="0"/>
              <a:t>Break into groups for exercises</a:t>
            </a:r>
          </a:p>
          <a:p>
            <a:r>
              <a:rPr lang="en-US" dirty="0" smtClean="0"/>
              <a:t>Five subject areas covered</a:t>
            </a:r>
          </a:p>
          <a:p>
            <a:pPr lvl="1"/>
            <a:r>
              <a:rPr lang="en-US" dirty="0" smtClean="0"/>
              <a:t>5-10 minute overview of subject area</a:t>
            </a:r>
          </a:p>
          <a:p>
            <a:pPr lvl="1"/>
            <a:r>
              <a:rPr lang="en-US" dirty="0" smtClean="0"/>
              <a:t>20-25 minutes to complete exercise</a:t>
            </a:r>
          </a:p>
          <a:p>
            <a:pPr lvl="1"/>
            <a:r>
              <a:rPr lang="en-US" dirty="0" smtClean="0"/>
              <a:t>Break for lunch after second round of exercises</a:t>
            </a:r>
          </a:p>
          <a:p>
            <a:r>
              <a:rPr lang="en-US" dirty="0" smtClean="0"/>
              <a:t>Group reports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Subject Areas</a:t>
            </a:r>
            <a:endParaRPr lang="en-US" dirty="0"/>
          </a:p>
        </p:txBody>
      </p:sp>
      <p:sp>
        <p:nvSpPr>
          <p:cNvPr id="3" name="Text Placeholder 2"/>
          <p:cNvSpPr>
            <a:spLocks noGrp="1"/>
          </p:cNvSpPr>
          <p:nvPr>
            <p:ph type="body" sz="quarter" idx="13"/>
          </p:nvPr>
        </p:nvSpPr>
        <p:spPr>
          <a:xfrm>
            <a:off x="457200" y="2146300"/>
            <a:ext cx="7259934" cy="3860800"/>
          </a:xfrm>
        </p:spPr>
        <p:txBody>
          <a:bodyPr/>
          <a:lstStyle/>
          <a:p>
            <a:r>
              <a:rPr lang="en-US" dirty="0" smtClean="0"/>
              <a:t>Planning</a:t>
            </a:r>
          </a:p>
          <a:p>
            <a:r>
              <a:rPr lang="en-US" dirty="0" smtClean="0"/>
              <a:t>Operations</a:t>
            </a:r>
          </a:p>
          <a:p>
            <a:r>
              <a:rPr lang="en-US" dirty="0" smtClean="0"/>
              <a:t>Design</a:t>
            </a:r>
          </a:p>
          <a:p>
            <a:r>
              <a:rPr lang="en-US" dirty="0" smtClean="0"/>
              <a:t>Funding and Finance </a:t>
            </a:r>
          </a:p>
          <a:p>
            <a:r>
              <a:rPr lang="en-US" dirty="0" smtClean="0"/>
              <a:t>Outreach</a:t>
            </a:r>
          </a:p>
          <a:p>
            <a:endParaRPr lang="en-US" dirty="0" smtClean="0"/>
          </a:p>
          <a:p>
            <a:pPr>
              <a:buFont typeface="Wingdings" pitchFamily="2" charset="2"/>
              <a:buChar char="v"/>
            </a:pPr>
            <a:r>
              <a:rPr lang="en-US" dirty="0" smtClean="0"/>
              <a:t>No specific order, all have overlapping elements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212" y="372902"/>
            <a:ext cx="2212848" cy="540041"/>
          </a:xfrm>
        </p:spPr>
        <p:txBody>
          <a:bodyPr/>
          <a:lstStyle/>
          <a:p>
            <a:r>
              <a:rPr lang="en-US" dirty="0" smtClean="0"/>
              <a:t>Our Project</a:t>
            </a:r>
            <a:endParaRPr lang="en-US" dirty="0"/>
          </a:p>
        </p:txBody>
      </p:sp>
      <p:sp>
        <p:nvSpPr>
          <p:cNvPr id="8" name="Text Placeholder 7"/>
          <p:cNvSpPr>
            <a:spLocks noGrp="1"/>
          </p:cNvSpPr>
          <p:nvPr>
            <p:ph type="body" sz="half" idx="2"/>
          </p:nvPr>
        </p:nvSpPr>
        <p:spPr>
          <a:xfrm>
            <a:off x="180753" y="865443"/>
            <a:ext cx="2633472" cy="5248656"/>
          </a:xfrm>
        </p:spPr>
        <p:txBody>
          <a:bodyPr>
            <a:normAutofit/>
          </a:bodyPr>
          <a:lstStyle/>
          <a:p>
            <a:endParaRPr lang="en-US" dirty="0" smtClean="0">
              <a:cs typeface="Arial" pitchFamily="34" charset="0"/>
            </a:endParaRPr>
          </a:p>
          <a:p>
            <a:r>
              <a:rPr lang="en-US" dirty="0" smtClean="0">
                <a:cs typeface="Arial" pitchFamily="34" charset="0"/>
              </a:rPr>
              <a:t>Length:  15 miles</a:t>
            </a:r>
          </a:p>
          <a:p>
            <a:pPr>
              <a:buFont typeface="Arial" pitchFamily="34" charset="0"/>
              <a:buChar char="•"/>
            </a:pPr>
            <a:endParaRPr lang="en-US" dirty="0" smtClean="0">
              <a:cs typeface="Arial" pitchFamily="34" charset="0"/>
            </a:endParaRPr>
          </a:p>
          <a:p>
            <a:r>
              <a:rPr lang="en-US" dirty="0" smtClean="0">
                <a:cs typeface="Arial" pitchFamily="34" charset="0"/>
              </a:rPr>
              <a:t>6 lanes with full shoulders</a:t>
            </a:r>
          </a:p>
          <a:p>
            <a:pPr>
              <a:buFont typeface="Arial" pitchFamily="34" charset="0"/>
              <a:buChar char="•"/>
            </a:pPr>
            <a:endParaRPr lang="en-US" dirty="0" smtClean="0">
              <a:cs typeface="Arial" pitchFamily="34" charset="0"/>
            </a:endParaRPr>
          </a:p>
          <a:p>
            <a:r>
              <a:rPr lang="en-US" dirty="0" smtClean="0">
                <a:cs typeface="Arial" pitchFamily="34" charset="0"/>
              </a:rPr>
              <a:t>165,000 AADT and growing</a:t>
            </a:r>
          </a:p>
          <a:p>
            <a:pPr>
              <a:buFont typeface="Arial" pitchFamily="34" charset="0"/>
              <a:buChar char="•"/>
            </a:pPr>
            <a:endParaRPr lang="en-US" dirty="0" smtClean="0">
              <a:cs typeface="Arial" pitchFamily="34" charset="0"/>
            </a:endParaRPr>
          </a:p>
          <a:p>
            <a:r>
              <a:rPr lang="en-US" dirty="0" smtClean="0">
                <a:cs typeface="Arial" pitchFamily="34" charset="0"/>
              </a:rPr>
              <a:t>Peak period speeds as low as 30 mph</a:t>
            </a:r>
          </a:p>
          <a:p>
            <a:endParaRPr lang="en-US" dirty="0" smtClean="0">
              <a:cs typeface="Arial" pitchFamily="34" charset="0"/>
            </a:endParaRPr>
          </a:p>
          <a:p>
            <a:r>
              <a:rPr lang="en-US" b="1" dirty="0" smtClean="0">
                <a:cs typeface="Arial" pitchFamily="34" charset="0"/>
              </a:rPr>
              <a:t>Competing Facilities</a:t>
            </a:r>
          </a:p>
          <a:p>
            <a:r>
              <a:rPr lang="en-US" dirty="0" smtClean="0">
                <a:cs typeface="Arial" pitchFamily="34" charset="0"/>
              </a:rPr>
              <a:t>Arterial servers suburban community at the end of the study corridor</a:t>
            </a:r>
          </a:p>
          <a:p>
            <a:endParaRPr lang="en-US" dirty="0" smtClean="0">
              <a:cs typeface="Arial" pitchFamily="34" charset="0"/>
            </a:endParaRPr>
          </a:p>
          <a:p>
            <a:r>
              <a:rPr lang="en-US" dirty="0" smtClean="0">
                <a:cs typeface="Arial" pitchFamily="34" charset="0"/>
              </a:rPr>
              <a:t>Nearby radial freeway to be expanded in the near future</a:t>
            </a:r>
          </a:p>
          <a:p>
            <a:endParaRPr lang="en-US" b="1" dirty="0" smtClean="0"/>
          </a:p>
          <a:p>
            <a:r>
              <a:rPr lang="en-US" b="1" dirty="0" smtClean="0"/>
              <a:t>Transit Facilities</a:t>
            </a:r>
          </a:p>
          <a:p>
            <a:r>
              <a:rPr lang="en-US" dirty="0" smtClean="0"/>
              <a:t>Serves entire corridor</a:t>
            </a:r>
          </a:p>
          <a:p>
            <a:endParaRPr lang="en-US" dirty="0" smtClean="0"/>
          </a:p>
          <a:p>
            <a:r>
              <a:rPr lang="en-US" dirty="0" smtClean="0"/>
              <a:t>2 Park and Ride lots</a:t>
            </a:r>
          </a:p>
          <a:p>
            <a:endParaRPr lang="en-US" dirty="0"/>
          </a:p>
        </p:txBody>
      </p:sp>
      <p:pic>
        <p:nvPicPr>
          <p:cNvPr id="9217" name="Picture 1"/>
          <p:cNvPicPr>
            <a:picLocks noGrp="1" noChangeArrowheads="1"/>
          </p:cNvPicPr>
          <p:nvPr>
            <p:ph type="pic" idx="1"/>
          </p:nvPr>
        </p:nvPicPr>
        <p:blipFill>
          <a:blip r:embed="rId3"/>
          <a:srcRect l="12097" r="12097"/>
          <a:stretch>
            <a:fillRect/>
          </a:stretch>
        </p:blipFill>
        <p:spPr bwMode="auto">
          <a:xfrm rot="420000">
            <a:off x="3069567" y="1052374"/>
            <a:ext cx="5751576" cy="4398264"/>
          </a:xfrm>
          <a:prstGeom prst="rect">
            <a:avLst/>
          </a:prstGeom>
          <a:noFill/>
          <a:ln w="9525">
            <a:solidFill>
              <a:schemeClr val="bg1">
                <a:lumMod val="50000"/>
              </a:schemeClr>
            </a:solid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AutoShape 5"/>
          <p:cNvSpPr>
            <a:spLocks noChangeArrowheads="1"/>
          </p:cNvSpPr>
          <p:nvPr/>
        </p:nvSpPr>
        <p:spPr bwMode="auto">
          <a:xfrm>
            <a:off x="358588" y="4831773"/>
            <a:ext cx="2330824" cy="1766455"/>
          </a:xfrm>
          <a:prstGeom prst="roundRect">
            <a:avLst>
              <a:gd name="adj" fmla="val 16667"/>
            </a:avLst>
          </a:prstGeom>
          <a:noFill/>
          <a:ln w="9525">
            <a:solidFill>
              <a:schemeClr val="tx1"/>
            </a:solidFill>
            <a:round/>
            <a:headEnd/>
            <a:tailEnd/>
          </a:ln>
        </p:spPr>
        <p:txBody>
          <a:bodyPr wrap="none" lIns="57150" tIns="28575" rIns="57150" bIns="28575" anchor="ctr"/>
          <a:lstStyle/>
          <a:p>
            <a:endParaRPr lang="en-US"/>
          </a:p>
        </p:txBody>
      </p:sp>
      <p:sp>
        <p:nvSpPr>
          <p:cNvPr id="2051" name="Line 7"/>
          <p:cNvSpPr>
            <a:spLocks noChangeShapeType="1"/>
          </p:cNvSpPr>
          <p:nvPr/>
        </p:nvSpPr>
        <p:spPr bwMode="auto">
          <a:xfrm flipV="1">
            <a:off x="2375647" y="1714500"/>
            <a:ext cx="4661647" cy="3117273"/>
          </a:xfrm>
          <a:prstGeom prst="line">
            <a:avLst/>
          </a:prstGeom>
          <a:noFill/>
          <a:ln w="63500">
            <a:solidFill>
              <a:srgbClr val="0000FF"/>
            </a:solidFill>
            <a:round/>
            <a:headEnd/>
            <a:tailEnd/>
          </a:ln>
        </p:spPr>
        <p:txBody>
          <a:bodyPr lIns="57150" tIns="28575" rIns="57150" bIns="28575"/>
          <a:lstStyle/>
          <a:p>
            <a:endParaRPr lang="en-US"/>
          </a:p>
        </p:txBody>
      </p:sp>
      <p:sp>
        <p:nvSpPr>
          <p:cNvPr id="2052" name="Line 8"/>
          <p:cNvSpPr>
            <a:spLocks noChangeShapeType="1"/>
          </p:cNvSpPr>
          <p:nvPr/>
        </p:nvSpPr>
        <p:spPr bwMode="auto">
          <a:xfrm flipV="1">
            <a:off x="2689412" y="1974273"/>
            <a:ext cx="4527176" cy="3065318"/>
          </a:xfrm>
          <a:prstGeom prst="line">
            <a:avLst/>
          </a:prstGeom>
          <a:noFill/>
          <a:ln w="63500">
            <a:solidFill>
              <a:srgbClr val="0000FF"/>
            </a:solidFill>
            <a:round/>
            <a:headEnd/>
            <a:tailEnd/>
          </a:ln>
        </p:spPr>
        <p:txBody>
          <a:bodyPr lIns="57150" tIns="28575" rIns="57150" bIns="28575"/>
          <a:lstStyle/>
          <a:p>
            <a:endParaRPr lang="en-US"/>
          </a:p>
        </p:txBody>
      </p:sp>
      <p:sp>
        <p:nvSpPr>
          <p:cNvPr id="2053" name="Line 10"/>
          <p:cNvSpPr>
            <a:spLocks noChangeShapeType="1"/>
          </p:cNvSpPr>
          <p:nvPr/>
        </p:nvSpPr>
        <p:spPr bwMode="auto">
          <a:xfrm flipV="1">
            <a:off x="2599765" y="1870363"/>
            <a:ext cx="4482353" cy="3013364"/>
          </a:xfrm>
          <a:prstGeom prst="line">
            <a:avLst/>
          </a:prstGeom>
          <a:noFill/>
          <a:ln w="50800">
            <a:solidFill>
              <a:srgbClr val="0000FF"/>
            </a:solidFill>
            <a:prstDash val="dash"/>
            <a:round/>
            <a:headEnd/>
            <a:tailEnd/>
          </a:ln>
        </p:spPr>
        <p:txBody>
          <a:bodyPr lIns="57150" tIns="28575" rIns="57150" bIns="28575"/>
          <a:lstStyle/>
          <a:p>
            <a:endParaRPr lang="en-US"/>
          </a:p>
        </p:txBody>
      </p:sp>
      <p:pic>
        <p:nvPicPr>
          <p:cNvPr id="2054" name="Picture 16" descr="hs14"/>
          <p:cNvPicPr>
            <a:picLocks noChangeAspect="1" noChangeArrowheads="1"/>
          </p:cNvPicPr>
          <p:nvPr/>
        </p:nvPicPr>
        <p:blipFill>
          <a:blip r:embed="rId3"/>
          <a:srcRect/>
          <a:stretch>
            <a:fillRect/>
          </a:stretch>
        </p:blipFill>
        <p:spPr bwMode="auto">
          <a:xfrm>
            <a:off x="717177" y="5247409"/>
            <a:ext cx="1613647" cy="1134341"/>
          </a:xfrm>
          <a:prstGeom prst="rect">
            <a:avLst/>
          </a:prstGeom>
          <a:noFill/>
          <a:ln w="9525">
            <a:noFill/>
            <a:miter lim="800000"/>
            <a:headEnd/>
            <a:tailEnd/>
          </a:ln>
        </p:spPr>
      </p:pic>
      <p:pic>
        <p:nvPicPr>
          <p:cNvPr id="2055" name="Picture 18" descr="row-of-houses-clip-art-house-thumb2268988"/>
          <p:cNvPicPr>
            <a:picLocks noChangeAspect="1" noChangeArrowheads="1"/>
          </p:cNvPicPr>
          <p:nvPr/>
        </p:nvPicPr>
        <p:blipFill>
          <a:blip r:embed="rId4"/>
          <a:srcRect/>
          <a:stretch>
            <a:fillRect/>
          </a:stretch>
        </p:blipFill>
        <p:spPr bwMode="auto">
          <a:xfrm>
            <a:off x="2913529" y="1562966"/>
            <a:ext cx="1344706" cy="866992"/>
          </a:xfrm>
          <a:prstGeom prst="rect">
            <a:avLst/>
          </a:prstGeom>
          <a:noFill/>
          <a:ln w="9525">
            <a:noFill/>
            <a:miter lim="800000"/>
            <a:headEnd/>
            <a:tailEnd/>
          </a:ln>
        </p:spPr>
      </p:pic>
      <p:pic>
        <p:nvPicPr>
          <p:cNvPr id="2056" name="Picture 19" descr="row-of-houses-clip-art-house-thumb2268988"/>
          <p:cNvPicPr>
            <a:picLocks noChangeAspect="1" noChangeArrowheads="1"/>
          </p:cNvPicPr>
          <p:nvPr/>
        </p:nvPicPr>
        <p:blipFill>
          <a:blip r:embed="rId4"/>
          <a:srcRect/>
          <a:stretch>
            <a:fillRect/>
          </a:stretch>
        </p:blipFill>
        <p:spPr bwMode="auto">
          <a:xfrm>
            <a:off x="7082118" y="1143000"/>
            <a:ext cx="1299882" cy="838850"/>
          </a:xfrm>
          <a:prstGeom prst="rect">
            <a:avLst/>
          </a:prstGeom>
          <a:noFill/>
          <a:ln w="9525">
            <a:noFill/>
            <a:miter lim="800000"/>
            <a:headEnd/>
            <a:tailEnd/>
          </a:ln>
        </p:spPr>
      </p:pic>
      <p:pic>
        <p:nvPicPr>
          <p:cNvPr id="2057" name="Picture 24" descr="house-clipart-110x97"/>
          <p:cNvPicPr>
            <a:picLocks noChangeAspect="1" noChangeArrowheads="1"/>
          </p:cNvPicPr>
          <p:nvPr/>
        </p:nvPicPr>
        <p:blipFill>
          <a:blip r:embed="rId5"/>
          <a:srcRect/>
          <a:stretch>
            <a:fillRect/>
          </a:stretch>
        </p:blipFill>
        <p:spPr bwMode="auto">
          <a:xfrm>
            <a:off x="5244353" y="3377045"/>
            <a:ext cx="403412" cy="412390"/>
          </a:xfrm>
          <a:prstGeom prst="rect">
            <a:avLst/>
          </a:prstGeom>
          <a:noFill/>
          <a:ln w="9525">
            <a:noFill/>
            <a:miter lim="800000"/>
            <a:headEnd/>
            <a:tailEnd/>
          </a:ln>
        </p:spPr>
      </p:pic>
      <p:sp>
        <p:nvSpPr>
          <p:cNvPr id="2058" name="Line 30"/>
          <p:cNvSpPr>
            <a:spLocks noChangeShapeType="1"/>
          </p:cNvSpPr>
          <p:nvPr/>
        </p:nvSpPr>
        <p:spPr bwMode="auto">
          <a:xfrm flipH="1">
            <a:off x="7261412" y="1922318"/>
            <a:ext cx="313765" cy="2961409"/>
          </a:xfrm>
          <a:prstGeom prst="line">
            <a:avLst/>
          </a:prstGeom>
          <a:noFill/>
          <a:ln w="9525">
            <a:solidFill>
              <a:schemeClr val="tx1"/>
            </a:solidFill>
            <a:round/>
            <a:headEnd/>
            <a:tailEnd/>
          </a:ln>
        </p:spPr>
        <p:txBody>
          <a:bodyPr lIns="57150" tIns="28575" rIns="57150" bIns="28575"/>
          <a:lstStyle/>
          <a:p>
            <a:endParaRPr lang="en-US"/>
          </a:p>
        </p:txBody>
      </p:sp>
      <p:sp>
        <p:nvSpPr>
          <p:cNvPr id="2059" name="Line 31"/>
          <p:cNvSpPr>
            <a:spLocks noChangeShapeType="1"/>
          </p:cNvSpPr>
          <p:nvPr/>
        </p:nvSpPr>
        <p:spPr bwMode="auto">
          <a:xfrm flipH="1">
            <a:off x="7395882" y="1922318"/>
            <a:ext cx="313765" cy="3117273"/>
          </a:xfrm>
          <a:prstGeom prst="line">
            <a:avLst/>
          </a:prstGeom>
          <a:noFill/>
          <a:ln w="9525">
            <a:solidFill>
              <a:schemeClr val="tx1"/>
            </a:solidFill>
            <a:round/>
            <a:headEnd/>
            <a:tailEnd/>
          </a:ln>
        </p:spPr>
        <p:txBody>
          <a:bodyPr lIns="57150" tIns="28575" rIns="57150" bIns="28575"/>
          <a:lstStyle/>
          <a:p>
            <a:endParaRPr lang="en-US"/>
          </a:p>
        </p:txBody>
      </p:sp>
      <p:sp>
        <p:nvSpPr>
          <p:cNvPr id="2060" name="Line 33"/>
          <p:cNvSpPr>
            <a:spLocks noChangeShapeType="1"/>
          </p:cNvSpPr>
          <p:nvPr/>
        </p:nvSpPr>
        <p:spPr bwMode="auto">
          <a:xfrm flipH="1">
            <a:off x="2689412" y="4883727"/>
            <a:ext cx="4572000" cy="831273"/>
          </a:xfrm>
          <a:prstGeom prst="line">
            <a:avLst/>
          </a:prstGeom>
          <a:noFill/>
          <a:ln w="9525">
            <a:solidFill>
              <a:schemeClr val="tx1"/>
            </a:solidFill>
            <a:round/>
            <a:headEnd/>
            <a:tailEnd/>
          </a:ln>
        </p:spPr>
        <p:txBody>
          <a:bodyPr lIns="57150" tIns="28575" rIns="57150" bIns="28575"/>
          <a:lstStyle/>
          <a:p>
            <a:endParaRPr lang="en-US"/>
          </a:p>
        </p:txBody>
      </p:sp>
      <p:sp>
        <p:nvSpPr>
          <p:cNvPr id="2061" name="Line 34"/>
          <p:cNvSpPr>
            <a:spLocks noChangeShapeType="1"/>
          </p:cNvSpPr>
          <p:nvPr/>
        </p:nvSpPr>
        <p:spPr bwMode="auto">
          <a:xfrm flipH="1">
            <a:off x="2689412" y="5039591"/>
            <a:ext cx="4706471" cy="831273"/>
          </a:xfrm>
          <a:prstGeom prst="line">
            <a:avLst/>
          </a:prstGeom>
          <a:noFill/>
          <a:ln w="9525">
            <a:solidFill>
              <a:schemeClr val="tx1"/>
            </a:solidFill>
            <a:round/>
            <a:headEnd/>
            <a:tailEnd/>
          </a:ln>
        </p:spPr>
        <p:txBody>
          <a:bodyPr lIns="57150" tIns="28575" rIns="57150" bIns="28575"/>
          <a:lstStyle/>
          <a:p>
            <a:endParaRPr lang="en-US"/>
          </a:p>
        </p:txBody>
      </p:sp>
      <p:sp>
        <p:nvSpPr>
          <p:cNvPr id="2062" name="Line 35"/>
          <p:cNvSpPr>
            <a:spLocks noChangeShapeType="1"/>
          </p:cNvSpPr>
          <p:nvPr/>
        </p:nvSpPr>
        <p:spPr bwMode="auto">
          <a:xfrm flipV="1">
            <a:off x="1479176" y="831273"/>
            <a:ext cx="0" cy="4000500"/>
          </a:xfrm>
          <a:prstGeom prst="line">
            <a:avLst/>
          </a:prstGeom>
          <a:noFill/>
          <a:ln w="38100">
            <a:solidFill>
              <a:schemeClr val="tx1"/>
            </a:solidFill>
            <a:round/>
            <a:headEnd/>
            <a:tailEnd/>
          </a:ln>
        </p:spPr>
        <p:txBody>
          <a:bodyPr lIns="57150" tIns="28575" rIns="57150" bIns="28575"/>
          <a:lstStyle/>
          <a:p>
            <a:endParaRPr lang="en-US"/>
          </a:p>
        </p:txBody>
      </p:sp>
      <p:sp>
        <p:nvSpPr>
          <p:cNvPr id="2063" name="Line 36"/>
          <p:cNvSpPr>
            <a:spLocks noChangeShapeType="1"/>
          </p:cNvSpPr>
          <p:nvPr/>
        </p:nvSpPr>
        <p:spPr bwMode="auto">
          <a:xfrm flipV="1">
            <a:off x="1748118" y="831273"/>
            <a:ext cx="0" cy="4000500"/>
          </a:xfrm>
          <a:prstGeom prst="line">
            <a:avLst/>
          </a:prstGeom>
          <a:noFill/>
          <a:ln w="38100">
            <a:solidFill>
              <a:schemeClr val="tx1"/>
            </a:solidFill>
            <a:round/>
            <a:headEnd/>
            <a:tailEnd/>
          </a:ln>
        </p:spPr>
        <p:txBody>
          <a:bodyPr lIns="57150" tIns="28575" rIns="57150" bIns="28575"/>
          <a:lstStyle/>
          <a:p>
            <a:endParaRPr lang="en-US"/>
          </a:p>
        </p:txBody>
      </p:sp>
      <p:sp>
        <p:nvSpPr>
          <p:cNvPr id="2064" name="Line 37"/>
          <p:cNvSpPr>
            <a:spLocks noChangeShapeType="1"/>
          </p:cNvSpPr>
          <p:nvPr/>
        </p:nvSpPr>
        <p:spPr bwMode="auto">
          <a:xfrm flipV="1">
            <a:off x="1613647" y="831273"/>
            <a:ext cx="0" cy="4000500"/>
          </a:xfrm>
          <a:prstGeom prst="line">
            <a:avLst/>
          </a:prstGeom>
          <a:noFill/>
          <a:ln w="25400">
            <a:solidFill>
              <a:schemeClr val="tx1"/>
            </a:solidFill>
            <a:prstDash val="dash"/>
            <a:round/>
            <a:headEnd/>
            <a:tailEnd/>
          </a:ln>
        </p:spPr>
        <p:txBody>
          <a:bodyPr lIns="57150" tIns="28575" rIns="57150" bIns="28575"/>
          <a:lstStyle/>
          <a:p>
            <a:endParaRPr lang="en-US"/>
          </a:p>
        </p:txBody>
      </p:sp>
      <p:sp>
        <p:nvSpPr>
          <p:cNvPr id="2065" name="Line 38"/>
          <p:cNvSpPr>
            <a:spLocks noChangeShapeType="1"/>
          </p:cNvSpPr>
          <p:nvPr/>
        </p:nvSpPr>
        <p:spPr bwMode="auto">
          <a:xfrm flipH="1">
            <a:off x="1748118" y="1974273"/>
            <a:ext cx="1120588" cy="0"/>
          </a:xfrm>
          <a:prstGeom prst="line">
            <a:avLst/>
          </a:prstGeom>
          <a:noFill/>
          <a:ln w="9525">
            <a:solidFill>
              <a:schemeClr val="tx1"/>
            </a:solidFill>
            <a:round/>
            <a:headEnd/>
            <a:tailEnd/>
          </a:ln>
        </p:spPr>
        <p:txBody>
          <a:bodyPr lIns="57150" tIns="28575" rIns="57150" bIns="28575"/>
          <a:lstStyle/>
          <a:p>
            <a:endParaRPr lang="en-US"/>
          </a:p>
        </p:txBody>
      </p:sp>
      <p:sp>
        <p:nvSpPr>
          <p:cNvPr id="2066" name="Line 39"/>
          <p:cNvSpPr>
            <a:spLocks noChangeShapeType="1"/>
          </p:cNvSpPr>
          <p:nvPr/>
        </p:nvSpPr>
        <p:spPr bwMode="auto">
          <a:xfrm flipH="1">
            <a:off x="1748118" y="2130136"/>
            <a:ext cx="1120588" cy="0"/>
          </a:xfrm>
          <a:prstGeom prst="line">
            <a:avLst/>
          </a:prstGeom>
          <a:noFill/>
          <a:ln w="9525">
            <a:solidFill>
              <a:schemeClr val="tx1"/>
            </a:solidFill>
            <a:round/>
            <a:headEnd/>
            <a:tailEnd/>
          </a:ln>
        </p:spPr>
        <p:txBody>
          <a:bodyPr lIns="57150" tIns="28575" rIns="57150" bIns="28575"/>
          <a:lstStyle/>
          <a:p>
            <a:endParaRPr lang="en-US"/>
          </a:p>
        </p:txBody>
      </p:sp>
      <p:sp>
        <p:nvSpPr>
          <p:cNvPr id="2067" name="Line 40"/>
          <p:cNvSpPr>
            <a:spLocks noChangeShapeType="1"/>
          </p:cNvSpPr>
          <p:nvPr/>
        </p:nvSpPr>
        <p:spPr bwMode="auto">
          <a:xfrm>
            <a:off x="4258235" y="2234046"/>
            <a:ext cx="672353" cy="883227"/>
          </a:xfrm>
          <a:prstGeom prst="line">
            <a:avLst/>
          </a:prstGeom>
          <a:noFill/>
          <a:ln w="9525">
            <a:solidFill>
              <a:schemeClr val="tx1"/>
            </a:solidFill>
            <a:round/>
            <a:headEnd/>
            <a:tailEnd/>
          </a:ln>
        </p:spPr>
        <p:txBody>
          <a:bodyPr lIns="57150" tIns="28575" rIns="57150" bIns="28575"/>
          <a:lstStyle/>
          <a:p>
            <a:endParaRPr lang="en-US"/>
          </a:p>
        </p:txBody>
      </p:sp>
      <p:sp>
        <p:nvSpPr>
          <p:cNvPr id="2068" name="Line 41"/>
          <p:cNvSpPr>
            <a:spLocks noChangeShapeType="1"/>
          </p:cNvSpPr>
          <p:nvPr/>
        </p:nvSpPr>
        <p:spPr bwMode="auto">
          <a:xfrm>
            <a:off x="4347883" y="2130136"/>
            <a:ext cx="717176" cy="935182"/>
          </a:xfrm>
          <a:prstGeom prst="line">
            <a:avLst/>
          </a:prstGeom>
          <a:noFill/>
          <a:ln w="9525">
            <a:solidFill>
              <a:schemeClr val="tx1"/>
            </a:solidFill>
            <a:round/>
            <a:headEnd/>
            <a:tailEnd/>
          </a:ln>
        </p:spPr>
        <p:txBody>
          <a:bodyPr lIns="57150" tIns="28575" rIns="57150" bIns="28575"/>
          <a:lstStyle/>
          <a:p>
            <a:endParaRPr lang="en-US"/>
          </a:p>
        </p:txBody>
      </p:sp>
      <p:pic>
        <p:nvPicPr>
          <p:cNvPr id="2069" name="Picture 45" descr="MCj04338820000[1]"/>
          <p:cNvPicPr>
            <a:picLocks noChangeAspect="1" noChangeArrowheads="1"/>
          </p:cNvPicPr>
          <p:nvPr/>
        </p:nvPicPr>
        <p:blipFill>
          <a:blip r:embed="rId6"/>
          <a:srcRect/>
          <a:stretch>
            <a:fillRect/>
          </a:stretch>
        </p:blipFill>
        <p:spPr bwMode="auto">
          <a:xfrm>
            <a:off x="2106706" y="1766455"/>
            <a:ext cx="268941" cy="311727"/>
          </a:xfrm>
          <a:prstGeom prst="rect">
            <a:avLst/>
          </a:prstGeom>
          <a:noFill/>
          <a:ln w="9525">
            <a:noFill/>
            <a:miter lim="800000"/>
            <a:headEnd/>
            <a:tailEnd/>
          </a:ln>
        </p:spPr>
      </p:pic>
      <p:sp>
        <p:nvSpPr>
          <p:cNvPr id="2070" name="Text Box 46"/>
          <p:cNvSpPr txBox="1">
            <a:spLocks noChangeArrowheads="1"/>
          </p:cNvSpPr>
          <p:nvPr/>
        </p:nvSpPr>
        <p:spPr bwMode="auto">
          <a:xfrm>
            <a:off x="493059" y="4935682"/>
            <a:ext cx="2061882" cy="519373"/>
          </a:xfrm>
          <a:prstGeom prst="rect">
            <a:avLst/>
          </a:prstGeom>
          <a:noFill/>
          <a:ln w="9525">
            <a:noFill/>
            <a:miter lim="800000"/>
            <a:headEnd/>
            <a:tailEnd/>
          </a:ln>
        </p:spPr>
        <p:txBody>
          <a:bodyPr lIns="57150" tIns="28575" rIns="57150" bIns="28575">
            <a:spAutoFit/>
          </a:bodyPr>
          <a:lstStyle/>
          <a:p>
            <a:pPr defTabSz="914797">
              <a:spcBef>
                <a:spcPct val="50000"/>
              </a:spcBef>
            </a:pPr>
            <a:r>
              <a:rPr lang="en-US" sz="1500" dirty="0"/>
              <a:t>Downtown Employment</a:t>
            </a:r>
          </a:p>
        </p:txBody>
      </p:sp>
      <p:sp>
        <p:nvSpPr>
          <p:cNvPr id="2071" name="Text Box 48"/>
          <p:cNvSpPr txBox="1">
            <a:spLocks noChangeArrowheads="1"/>
          </p:cNvSpPr>
          <p:nvPr/>
        </p:nvSpPr>
        <p:spPr bwMode="auto">
          <a:xfrm>
            <a:off x="2868706" y="415636"/>
            <a:ext cx="2106706" cy="819455"/>
          </a:xfrm>
          <a:prstGeom prst="rect">
            <a:avLst/>
          </a:prstGeom>
          <a:noFill/>
          <a:ln w="9525">
            <a:noFill/>
            <a:miter lim="800000"/>
            <a:headEnd/>
            <a:tailEnd/>
          </a:ln>
        </p:spPr>
        <p:txBody>
          <a:bodyPr lIns="57150" tIns="28575" rIns="57150" bIns="28575">
            <a:spAutoFit/>
          </a:bodyPr>
          <a:lstStyle/>
          <a:p>
            <a:pPr defTabSz="914797">
              <a:lnSpc>
                <a:spcPct val="50000"/>
              </a:lnSpc>
              <a:spcBef>
                <a:spcPct val="50000"/>
              </a:spcBef>
            </a:pPr>
            <a:r>
              <a:rPr lang="en-US" sz="1100" b="1" u="sng" dirty="0">
                <a:solidFill>
                  <a:srgbClr val="00CC00"/>
                </a:solidFill>
              </a:rPr>
              <a:t>Suburban Community</a:t>
            </a:r>
          </a:p>
          <a:p>
            <a:pPr defTabSz="914797">
              <a:lnSpc>
                <a:spcPct val="50000"/>
              </a:lnSpc>
              <a:spcBef>
                <a:spcPct val="50000"/>
              </a:spcBef>
            </a:pPr>
            <a:r>
              <a:rPr lang="en-US" sz="1100" b="1" dirty="0">
                <a:solidFill>
                  <a:srgbClr val="00CC00"/>
                </a:solidFill>
              </a:rPr>
              <a:t>Population 40,000</a:t>
            </a:r>
          </a:p>
          <a:p>
            <a:pPr defTabSz="914797">
              <a:lnSpc>
                <a:spcPct val="50000"/>
              </a:lnSpc>
              <a:spcBef>
                <a:spcPct val="50000"/>
              </a:spcBef>
            </a:pPr>
            <a:r>
              <a:rPr lang="en-US" sz="1100" b="1" dirty="0">
                <a:solidFill>
                  <a:srgbClr val="00CC00"/>
                </a:solidFill>
              </a:rPr>
              <a:t>$40k median income</a:t>
            </a:r>
          </a:p>
          <a:p>
            <a:pPr defTabSz="914797">
              <a:lnSpc>
                <a:spcPct val="50000"/>
              </a:lnSpc>
              <a:spcBef>
                <a:spcPct val="50000"/>
              </a:spcBef>
            </a:pPr>
            <a:r>
              <a:rPr lang="en-US" sz="1100" b="1" dirty="0">
                <a:solidFill>
                  <a:srgbClr val="00CC00"/>
                </a:solidFill>
              </a:rPr>
              <a:t>40% minorities</a:t>
            </a:r>
          </a:p>
          <a:p>
            <a:pPr defTabSz="914797">
              <a:lnSpc>
                <a:spcPct val="50000"/>
              </a:lnSpc>
              <a:spcBef>
                <a:spcPct val="50000"/>
              </a:spcBef>
            </a:pPr>
            <a:r>
              <a:rPr lang="en-US" sz="1100" b="1" dirty="0">
                <a:solidFill>
                  <a:srgbClr val="00CC00"/>
                </a:solidFill>
              </a:rPr>
              <a:t>1.3 autos per household</a:t>
            </a:r>
          </a:p>
        </p:txBody>
      </p:sp>
      <p:sp>
        <p:nvSpPr>
          <p:cNvPr id="2072" name="Text Box 49"/>
          <p:cNvSpPr txBox="1">
            <a:spLocks noChangeArrowheads="1"/>
          </p:cNvSpPr>
          <p:nvPr/>
        </p:nvSpPr>
        <p:spPr bwMode="auto">
          <a:xfrm>
            <a:off x="7440706" y="155864"/>
            <a:ext cx="2106706" cy="819455"/>
          </a:xfrm>
          <a:prstGeom prst="rect">
            <a:avLst/>
          </a:prstGeom>
          <a:noFill/>
          <a:ln w="9525">
            <a:noFill/>
            <a:miter lim="800000"/>
            <a:headEnd/>
            <a:tailEnd/>
          </a:ln>
        </p:spPr>
        <p:txBody>
          <a:bodyPr lIns="57150" tIns="28575" rIns="57150" bIns="28575">
            <a:spAutoFit/>
          </a:bodyPr>
          <a:lstStyle/>
          <a:p>
            <a:pPr defTabSz="914797">
              <a:lnSpc>
                <a:spcPct val="50000"/>
              </a:lnSpc>
              <a:spcBef>
                <a:spcPct val="50000"/>
              </a:spcBef>
            </a:pPr>
            <a:r>
              <a:rPr lang="en-US" sz="1100" b="1" u="sng" dirty="0">
                <a:solidFill>
                  <a:srgbClr val="00CC00"/>
                </a:solidFill>
              </a:rPr>
              <a:t>Suburban Community</a:t>
            </a:r>
          </a:p>
          <a:p>
            <a:pPr defTabSz="914797">
              <a:lnSpc>
                <a:spcPct val="50000"/>
              </a:lnSpc>
              <a:spcBef>
                <a:spcPct val="50000"/>
              </a:spcBef>
            </a:pPr>
            <a:r>
              <a:rPr lang="en-US" sz="1100" b="1" dirty="0">
                <a:solidFill>
                  <a:srgbClr val="00CC00"/>
                </a:solidFill>
              </a:rPr>
              <a:t>Population 20,000</a:t>
            </a:r>
          </a:p>
          <a:p>
            <a:pPr defTabSz="914797">
              <a:lnSpc>
                <a:spcPct val="50000"/>
              </a:lnSpc>
              <a:spcBef>
                <a:spcPct val="50000"/>
              </a:spcBef>
            </a:pPr>
            <a:r>
              <a:rPr lang="en-US" sz="1100" b="1" dirty="0">
                <a:solidFill>
                  <a:srgbClr val="00CC00"/>
                </a:solidFill>
              </a:rPr>
              <a:t>$75k median income</a:t>
            </a:r>
          </a:p>
          <a:p>
            <a:pPr defTabSz="914797">
              <a:lnSpc>
                <a:spcPct val="50000"/>
              </a:lnSpc>
              <a:spcBef>
                <a:spcPct val="50000"/>
              </a:spcBef>
            </a:pPr>
            <a:r>
              <a:rPr lang="en-US" sz="1100" b="1" dirty="0">
                <a:solidFill>
                  <a:srgbClr val="00CC00"/>
                </a:solidFill>
              </a:rPr>
              <a:t>20% minorities</a:t>
            </a:r>
          </a:p>
          <a:p>
            <a:pPr defTabSz="914797">
              <a:lnSpc>
                <a:spcPct val="50000"/>
              </a:lnSpc>
              <a:spcBef>
                <a:spcPct val="50000"/>
              </a:spcBef>
            </a:pPr>
            <a:r>
              <a:rPr lang="en-US" sz="1100" b="1" dirty="0">
                <a:solidFill>
                  <a:srgbClr val="00CC00"/>
                </a:solidFill>
              </a:rPr>
              <a:t>1.9 autos per household</a:t>
            </a:r>
          </a:p>
        </p:txBody>
      </p:sp>
      <p:grpSp>
        <p:nvGrpSpPr>
          <p:cNvPr id="2" name="Group 119"/>
          <p:cNvGrpSpPr>
            <a:grpSpLocks/>
          </p:cNvGrpSpPr>
          <p:nvPr/>
        </p:nvGrpSpPr>
        <p:grpSpPr bwMode="auto">
          <a:xfrm>
            <a:off x="4706470" y="2389909"/>
            <a:ext cx="806824" cy="415636"/>
            <a:chOff x="5136" y="2208"/>
            <a:chExt cx="864" cy="384"/>
          </a:xfrm>
        </p:grpSpPr>
        <p:sp>
          <p:nvSpPr>
            <p:cNvPr id="2116" name="Oval 51"/>
            <p:cNvSpPr>
              <a:spLocks noChangeArrowheads="1"/>
            </p:cNvSpPr>
            <p:nvPr/>
          </p:nvSpPr>
          <p:spPr bwMode="auto">
            <a:xfrm>
              <a:off x="5232" y="2208"/>
              <a:ext cx="672" cy="384"/>
            </a:xfrm>
            <a:prstGeom prst="ellipse">
              <a:avLst/>
            </a:prstGeom>
            <a:noFill/>
            <a:ln w="9525">
              <a:solidFill>
                <a:srgbClr val="FF0000"/>
              </a:solidFill>
              <a:round/>
              <a:headEnd/>
              <a:tailEnd/>
            </a:ln>
          </p:spPr>
          <p:txBody>
            <a:bodyPr wrap="none" anchor="ctr"/>
            <a:lstStyle/>
            <a:p>
              <a:endParaRPr lang="en-US"/>
            </a:p>
          </p:txBody>
        </p:sp>
        <p:sp>
          <p:nvSpPr>
            <p:cNvPr id="2117" name="Text Box 52"/>
            <p:cNvSpPr txBox="1">
              <a:spLocks noChangeArrowheads="1"/>
            </p:cNvSpPr>
            <p:nvPr/>
          </p:nvSpPr>
          <p:spPr bwMode="auto">
            <a:xfrm>
              <a:off x="5136" y="2208"/>
              <a:ext cx="864" cy="370"/>
            </a:xfrm>
            <a:prstGeom prst="rect">
              <a:avLst/>
            </a:prstGeom>
            <a:noFill/>
            <a:ln w="9525">
              <a:noFill/>
              <a:miter lim="800000"/>
              <a:headEnd/>
              <a:tailEnd/>
            </a:ln>
          </p:spPr>
          <p:txBody>
            <a:bodyPr>
              <a:spAutoFit/>
            </a:bodyPr>
            <a:lstStyle/>
            <a:p>
              <a:pPr algn="ctr" defTabSz="914797">
                <a:spcBef>
                  <a:spcPct val="50000"/>
                </a:spcBef>
              </a:pPr>
              <a:r>
                <a:rPr lang="en-US" sz="1000" dirty="0">
                  <a:solidFill>
                    <a:srgbClr val="FF0000"/>
                  </a:solidFill>
                </a:rPr>
                <a:t>Park and Ride</a:t>
              </a:r>
            </a:p>
          </p:txBody>
        </p:sp>
      </p:grpSp>
      <p:grpSp>
        <p:nvGrpSpPr>
          <p:cNvPr id="3" name="Group 120"/>
          <p:cNvGrpSpPr>
            <a:grpSpLocks/>
          </p:cNvGrpSpPr>
          <p:nvPr/>
        </p:nvGrpSpPr>
        <p:grpSpPr bwMode="auto">
          <a:xfrm>
            <a:off x="6768353" y="2182091"/>
            <a:ext cx="806824" cy="415636"/>
            <a:chOff x="7248" y="2016"/>
            <a:chExt cx="864" cy="384"/>
          </a:xfrm>
        </p:grpSpPr>
        <p:sp>
          <p:nvSpPr>
            <p:cNvPr id="2114" name="Text Box 55"/>
            <p:cNvSpPr txBox="1">
              <a:spLocks noChangeArrowheads="1"/>
            </p:cNvSpPr>
            <p:nvPr/>
          </p:nvSpPr>
          <p:spPr bwMode="auto">
            <a:xfrm>
              <a:off x="7248" y="2016"/>
              <a:ext cx="864" cy="370"/>
            </a:xfrm>
            <a:prstGeom prst="rect">
              <a:avLst/>
            </a:prstGeom>
            <a:noFill/>
            <a:ln w="9525">
              <a:noFill/>
              <a:miter lim="800000"/>
              <a:headEnd/>
              <a:tailEnd/>
            </a:ln>
          </p:spPr>
          <p:txBody>
            <a:bodyPr>
              <a:spAutoFit/>
            </a:bodyPr>
            <a:lstStyle/>
            <a:p>
              <a:pPr algn="ctr" defTabSz="914797">
                <a:spcBef>
                  <a:spcPct val="50000"/>
                </a:spcBef>
              </a:pPr>
              <a:r>
                <a:rPr lang="en-US" sz="1000" dirty="0">
                  <a:solidFill>
                    <a:srgbClr val="FF0000"/>
                  </a:solidFill>
                </a:rPr>
                <a:t>Park and Ride</a:t>
              </a:r>
            </a:p>
          </p:txBody>
        </p:sp>
        <p:sp>
          <p:nvSpPr>
            <p:cNvPr id="2115" name="Oval 56"/>
            <p:cNvSpPr>
              <a:spLocks noChangeArrowheads="1"/>
            </p:cNvSpPr>
            <p:nvPr/>
          </p:nvSpPr>
          <p:spPr bwMode="auto">
            <a:xfrm>
              <a:off x="7344" y="2016"/>
              <a:ext cx="672" cy="384"/>
            </a:xfrm>
            <a:prstGeom prst="ellipse">
              <a:avLst/>
            </a:prstGeom>
            <a:noFill/>
            <a:ln w="9525">
              <a:solidFill>
                <a:srgbClr val="FF0000"/>
              </a:solidFill>
              <a:round/>
              <a:headEnd/>
              <a:tailEnd/>
            </a:ln>
          </p:spPr>
          <p:txBody>
            <a:bodyPr wrap="none" anchor="ctr"/>
            <a:lstStyle/>
            <a:p>
              <a:endParaRPr lang="en-US"/>
            </a:p>
          </p:txBody>
        </p:sp>
      </p:grpSp>
      <p:pic>
        <p:nvPicPr>
          <p:cNvPr id="2075" name="Picture 57" descr="house-clipart-110x97"/>
          <p:cNvPicPr>
            <a:picLocks noChangeAspect="1" noChangeArrowheads="1"/>
          </p:cNvPicPr>
          <p:nvPr/>
        </p:nvPicPr>
        <p:blipFill>
          <a:blip r:embed="rId5"/>
          <a:srcRect/>
          <a:stretch>
            <a:fillRect/>
          </a:stretch>
        </p:blipFill>
        <p:spPr bwMode="auto">
          <a:xfrm>
            <a:off x="6454588" y="2597727"/>
            <a:ext cx="403412" cy="412390"/>
          </a:xfrm>
          <a:prstGeom prst="rect">
            <a:avLst/>
          </a:prstGeom>
          <a:noFill/>
          <a:ln w="9525">
            <a:noFill/>
            <a:miter lim="800000"/>
            <a:headEnd/>
            <a:tailEnd/>
          </a:ln>
        </p:spPr>
      </p:pic>
      <p:pic>
        <p:nvPicPr>
          <p:cNvPr id="2076" name="Picture 58" descr="12296939701790056732rg1024_Tree"/>
          <p:cNvPicPr>
            <a:picLocks noChangeAspect="1" noChangeArrowheads="1"/>
          </p:cNvPicPr>
          <p:nvPr/>
        </p:nvPicPr>
        <p:blipFill>
          <a:blip r:embed="rId7"/>
          <a:srcRect/>
          <a:stretch>
            <a:fillRect/>
          </a:stretch>
        </p:blipFill>
        <p:spPr bwMode="auto">
          <a:xfrm>
            <a:off x="6275294" y="2805546"/>
            <a:ext cx="168088" cy="207818"/>
          </a:xfrm>
          <a:prstGeom prst="rect">
            <a:avLst/>
          </a:prstGeom>
          <a:noFill/>
          <a:ln w="9525">
            <a:noFill/>
            <a:miter lim="800000"/>
            <a:headEnd/>
            <a:tailEnd/>
          </a:ln>
        </p:spPr>
      </p:pic>
      <p:pic>
        <p:nvPicPr>
          <p:cNvPr id="2077" name="Picture 59" descr="12296939701790056732rg1024_Tree"/>
          <p:cNvPicPr>
            <a:picLocks noChangeAspect="1" noChangeArrowheads="1"/>
          </p:cNvPicPr>
          <p:nvPr/>
        </p:nvPicPr>
        <p:blipFill>
          <a:blip r:embed="rId7"/>
          <a:srcRect/>
          <a:stretch>
            <a:fillRect/>
          </a:stretch>
        </p:blipFill>
        <p:spPr bwMode="auto">
          <a:xfrm>
            <a:off x="4078941" y="5922818"/>
            <a:ext cx="168088" cy="207818"/>
          </a:xfrm>
          <a:prstGeom prst="rect">
            <a:avLst/>
          </a:prstGeom>
          <a:noFill/>
          <a:ln w="9525">
            <a:noFill/>
            <a:miter lim="800000"/>
            <a:headEnd/>
            <a:tailEnd/>
          </a:ln>
        </p:spPr>
      </p:pic>
      <p:pic>
        <p:nvPicPr>
          <p:cNvPr id="2078" name="Picture 60" descr="house-clipart-110x97"/>
          <p:cNvPicPr>
            <a:picLocks noChangeAspect="1" noChangeArrowheads="1"/>
          </p:cNvPicPr>
          <p:nvPr/>
        </p:nvPicPr>
        <p:blipFill>
          <a:blip r:embed="rId5"/>
          <a:srcRect/>
          <a:stretch>
            <a:fillRect/>
          </a:stretch>
        </p:blipFill>
        <p:spPr bwMode="auto">
          <a:xfrm>
            <a:off x="3675529" y="5766954"/>
            <a:ext cx="403412" cy="412390"/>
          </a:xfrm>
          <a:prstGeom prst="rect">
            <a:avLst/>
          </a:prstGeom>
          <a:noFill/>
          <a:ln w="9525">
            <a:noFill/>
            <a:miter lim="800000"/>
            <a:headEnd/>
            <a:tailEnd/>
          </a:ln>
        </p:spPr>
      </p:pic>
      <p:sp>
        <p:nvSpPr>
          <p:cNvPr id="2079" name="Text Box 61"/>
          <p:cNvSpPr txBox="1">
            <a:spLocks noChangeArrowheads="1"/>
          </p:cNvSpPr>
          <p:nvPr/>
        </p:nvSpPr>
        <p:spPr bwMode="auto">
          <a:xfrm rot="5400000">
            <a:off x="8065112" y="3916892"/>
            <a:ext cx="792525" cy="1772397"/>
          </a:xfrm>
          <a:prstGeom prst="rect">
            <a:avLst/>
          </a:prstGeom>
          <a:noFill/>
          <a:ln w="9525">
            <a:noFill/>
            <a:miter lim="800000"/>
            <a:headEnd/>
            <a:tailEnd/>
          </a:ln>
        </p:spPr>
        <p:txBody>
          <a:bodyPr rot="10800000" vert="eaVert" lIns="57150" tIns="28575" rIns="57150" bIns="28575">
            <a:spAutoFit/>
          </a:bodyPr>
          <a:lstStyle/>
          <a:p>
            <a:pPr defTabSz="914797">
              <a:lnSpc>
                <a:spcPct val="50000"/>
              </a:lnSpc>
              <a:spcBef>
                <a:spcPct val="50000"/>
              </a:spcBef>
            </a:pPr>
            <a:r>
              <a:rPr lang="en-US" sz="1100" b="1" u="sng" dirty="0"/>
              <a:t>Competing Arterial</a:t>
            </a:r>
          </a:p>
          <a:p>
            <a:pPr defTabSz="914797">
              <a:lnSpc>
                <a:spcPct val="50000"/>
              </a:lnSpc>
              <a:spcBef>
                <a:spcPct val="50000"/>
              </a:spcBef>
            </a:pPr>
            <a:r>
              <a:rPr lang="en-US" sz="1100" dirty="0"/>
              <a:t>Length: 20 miles</a:t>
            </a:r>
          </a:p>
          <a:p>
            <a:pPr defTabSz="914797">
              <a:lnSpc>
                <a:spcPct val="50000"/>
              </a:lnSpc>
              <a:spcBef>
                <a:spcPct val="50000"/>
              </a:spcBef>
            </a:pPr>
            <a:r>
              <a:rPr lang="en-US" sz="1100" dirty="0"/>
              <a:t>Peak TT: 25-45 min</a:t>
            </a:r>
          </a:p>
          <a:p>
            <a:pPr defTabSz="914797">
              <a:spcBef>
                <a:spcPct val="50000"/>
              </a:spcBef>
            </a:pPr>
            <a:endParaRPr lang="en-US" sz="1100" dirty="0"/>
          </a:p>
        </p:txBody>
      </p:sp>
      <p:pic>
        <p:nvPicPr>
          <p:cNvPr id="2080" name="Picture 65" descr="12296939701790056732rg1024_Tree"/>
          <p:cNvPicPr>
            <a:picLocks noChangeAspect="1" noChangeArrowheads="1"/>
          </p:cNvPicPr>
          <p:nvPr/>
        </p:nvPicPr>
        <p:blipFill>
          <a:blip r:embed="rId7"/>
          <a:srcRect/>
          <a:stretch>
            <a:fillRect/>
          </a:stretch>
        </p:blipFill>
        <p:spPr bwMode="auto">
          <a:xfrm>
            <a:off x="3585882" y="4572000"/>
            <a:ext cx="168088" cy="207818"/>
          </a:xfrm>
          <a:prstGeom prst="rect">
            <a:avLst/>
          </a:prstGeom>
          <a:noFill/>
          <a:ln w="9525">
            <a:noFill/>
            <a:miter lim="800000"/>
            <a:headEnd/>
            <a:tailEnd/>
          </a:ln>
        </p:spPr>
      </p:pic>
      <p:pic>
        <p:nvPicPr>
          <p:cNvPr id="2081" name="Picture 66" descr="house-clipart-110x97"/>
          <p:cNvPicPr>
            <a:picLocks noChangeAspect="1" noChangeArrowheads="1"/>
          </p:cNvPicPr>
          <p:nvPr/>
        </p:nvPicPr>
        <p:blipFill>
          <a:blip r:embed="rId5"/>
          <a:srcRect/>
          <a:stretch>
            <a:fillRect/>
          </a:stretch>
        </p:blipFill>
        <p:spPr bwMode="auto">
          <a:xfrm>
            <a:off x="3765176" y="4364182"/>
            <a:ext cx="403412" cy="412390"/>
          </a:xfrm>
          <a:prstGeom prst="rect">
            <a:avLst/>
          </a:prstGeom>
          <a:noFill/>
          <a:ln w="9525">
            <a:noFill/>
            <a:miter lim="800000"/>
            <a:headEnd/>
            <a:tailEnd/>
          </a:ln>
        </p:spPr>
      </p:pic>
      <p:pic>
        <p:nvPicPr>
          <p:cNvPr id="2082" name="Picture 67" descr="12296939701790056732rg1024_Tree"/>
          <p:cNvPicPr>
            <a:picLocks noChangeAspect="1" noChangeArrowheads="1"/>
          </p:cNvPicPr>
          <p:nvPr/>
        </p:nvPicPr>
        <p:blipFill>
          <a:blip r:embed="rId7"/>
          <a:srcRect/>
          <a:stretch>
            <a:fillRect/>
          </a:stretch>
        </p:blipFill>
        <p:spPr bwMode="auto">
          <a:xfrm>
            <a:off x="5692588" y="3532909"/>
            <a:ext cx="168088" cy="207818"/>
          </a:xfrm>
          <a:prstGeom prst="rect">
            <a:avLst/>
          </a:prstGeom>
          <a:noFill/>
          <a:ln w="9525">
            <a:noFill/>
            <a:miter lim="800000"/>
            <a:headEnd/>
            <a:tailEnd/>
          </a:ln>
        </p:spPr>
      </p:pic>
      <p:sp>
        <p:nvSpPr>
          <p:cNvPr id="2083" name="Text Box 68"/>
          <p:cNvSpPr txBox="1">
            <a:spLocks noChangeArrowheads="1"/>
          </p:cNvSpPr>
          <p:nvPr/>
        </p:nvSpPr>
        <p:spPr bwMode="auto">
          <a:xfrm rot="5400000">
            <a:off x="-164505" y="1965550"/>
            <a:ext cx="1808187" cy="1210235"/>
          </a:xfrm>
          <a:prstGeom prst="rect">
            <a:avLst/>
          </a:prstGeom>
          <a:noFill/>
          <a:ln w="9525">
            <a:noFill/>
            <a:miter lim="800000"/>
            <a:headEnd/>
            <a:tailEnd/>
          </a:ln>
        </p:spPr>
        <p:txBody>
          <a:bodyPr rot="10800000" vert="eaVert" lIns="57150" tIns="28575" rIns="57150" bIns="28575">
            <a:spAutoFit/>
          </a:bodyPr>
          <a:lstStyle/>
          <a:p>
            <a:pPr defTabSz="914797">
              <a:lnSpc>
                <a:spcPct val="50000"/>
              </a:lnSpc>
              <a:spcBef>
                <a:spcPct val="50000"/>
              </a:spcBef>
            </a:pPr>
            <a:r>
              <a:rPr lang="en-US" sz="1100" b="1" u="sng" dirty="0"/>
              <a:t>Competing </a:t>
            </a:r>
            <a:endParaRPr lang="en-US" sz="1100" b="1" u="sng" dirty="0" smtClean="0"/>
          </a:p>
          <a:p>
            <a:pPr defTabSz="914797">
              <a:lnSpc>
                <a:spcPct val="50000"/>
              </a:lnSpc>
              <a:spcBef>
                <a:spcPct val="50000"/>
              </a:spcBef>
            </a:pPr>
            <a:r>
              <a:rPr lang="en-US" sz="1100" b="1" u="sng" dirty="0" smtClean="0"/>
              <a:t>Radial </a:t>
            </a:r>
            <a:endParaRPr lang="en-US" sz="1100" b="1" u="sng" dirty="0"/>
          </a:p>
          <a:p>
            <a:pPr defTabSz="914797">
              <a:lnSpc>
                <a:spcPct val="50000"/>
              </a:lnSpc>
              <a:spcBef>
                <a:spcPct val="50000"/>
              </a:spcBef>
            </a:pPr>
            <a:r>
              <a:rPr lang="en-US" sz="1100" b="1" u="sng" dirty="0"/>
              <a:t>Freeway</a:t>
            </a:r>
          </a:p>
          <a:p>
            <a:pPr defTabSz="914797"/>
            <a:r>
              <a:rPr lang="en-US" sz="1100" dirty="0"/>
              <a:t>Currently 4 lanes, very congested, to be expanded to </a:t>
            </a:r>
          </a:p>
          <a:p>
            <a:pPr defTabSz="914797"/>
            <a:r>
              <a:rPr lang="en-US" sz="1100" dirty="0"/>
              <a:t>6 lanes in the future</a:t>
            </a:r>
          </a:p>
          <a:p>
            <a:pPr defTabSz="914797">
              <a:lnSpc>
                <a:spcPct val="50000"/>
              </a:lnSpc>
              <a:spcBef>
                <a:spcPct val="50000"/>
              </a:spcBef>
            </a:pPr>
            <a:endParaRPr lang="en-US" sz="1100" dirty="0"/>
          </a:p>
          <a:p>
            <a:pPr defTabSz="914797">
              <a:spcBef>
                <a:spcPct val="50000"/>
              </a:spcBef>
            </a:pPr>
            <a:endParaRPr lang="en-US" sz="1100" dirty="0"/>
          </a:p>
        </p:txBody>
      </p:sp>
      <p:pic>
        <p:nvPicPr>
          <p:cNvPr id="2084" name="Picture 69" descr="MCj04338820000[1]"/>
          <p:cNvPicPr>
            <a:picLocks noChangeAspect="1" noChangeArrowheads="1"/>
          </p:cNvPicPr>
          <p:nvPr/>
        </p:nvPicPr>
        <p:blipFill>
          <a:blip r:embed="rId6"/>
          <a:srcRect/>
          <a:stretch>
            <a:fillRect/>
          </a:stretch>
        </p:blipFill>
        <p:spPr bwMode="auto">
          <a:xfrm>
            <a:off x="4168588" y="5247409"/>
            <a:ext cx="268941" cy="311727"/>
          </a:xfrm>
          <a:prstGeom prst="rect">
            <a:avLst/>
          </a:prstGeom>
          <a:noFill/>
          <a:ln w="9525">
            <a:noFill/>
            <a:miter lim="800000"/>
            <a:headEnd/>
            <a:tailEnd/>
          </a:ln>
        </p:spPr>
      </p:pic>
      <p:pic>
        <p:nvPicPr>
          <p:cNvPr id="2085" name="Picture 70" descr="MCj04338820000[1]"/>
          <p:cNvPicPr>
            <a:picLocks noChangeAspect="1" noChangeArrowheads="1"/>
          </p:cNvPicPr>
          <p:nvPr/>
        </p:nvPicPr>
        <p:blipFill>
          <a:blip r:embed="rId6"/>
          <a:srcRect/>
          <a:stretch>
            <a:fillRect/>
          </a:stretch>
        </p:blipFill>
        <p:spPr bwMode="auto">
          <a:xfrm>
            <a:off x="7126941" y="4727864"/>
            <a:ext cx="268941" cy="311727"/>
          </a:xfrm>
          <a:prstGeom prst="rect">
            <a:avLst/>
          </a:prstGeom>
          <a:noFill/>
          <a:ln w="9525">
            <a:noFill/>
            <a:miter lim="800000"/>
            <a:headEnd/>
            <a:tailEnd/>
          </a:ln>
        </p:spPr>
      </p:pic>
      <p:sp>
        <p:nvSpPr>
          <p:cNvPr id="2086" name="AutoShape 72"/>
          <p:cNvSpPr>
            <a:spLocks noChangeArrowheads="1"/>
          </p:cNvSpPr>
          <p:nvPr/>
        </p:nvSpPr>
        <p:spPr bwMode="auto">
          <a:xfrm>
            <a:off x="2868706" y="311728"/>
            <a:ext cx="1613647" cy="1091045"/>
          </a:xfrm>
          <a:prstGeom prst="wedgeRectCallout">
            <a:avLst>
              <a:gd name="adj1" fmla="val 12792"/>
              <a:gd name="adj2" fmla="val 66370"/>
            </a:avLst>
          </a:prstGeom>
          <a:noFill/>
          <a:ln w="9525">
            <a:solidFill>
              <a:srgbClr val="00CC00"/>
            </a:solidFill>
            <a:miter lim="800000"/>
            <a:headEnd/>
            <a:tailEnd/>
          </a:ln>
        </p:spPr>
        <p:txBody>
          <a:bodyPr lIns="57150" tIns="28575" rIns="57150" bIns="28575"/>
          <a:lstStyle/>
          <a:p>
            <a:pPr algn="ctr" defTabSz="914797"/>
            <a:endParaRPr lang="en-US" dirty="0"/>
          </a:p>
        </p:txBody>
      </p:sp>
      <p:grpSp>
        <p:nvGrpSpPr>
          <p:cNvPr id="4" name="Group 118"/>
          <p:cNvGrpSpPr>
            <a:grpSpLocks/>
          </p:cNvGrpSpPr>
          <p:nvPr/>
        </p:nvGrpSpPr>
        <p:grpSpPr bwMode="auto">
          <a:xfrm>
            <a:off x="4796118" y="3948545"/>
            <a:ext cx="1772397" cy="781483"/>
            <a:chOff x="5184" y="3600"/>
            <a:chExt cx="1898" cy="722"/>
          </a:xfrm>
        </p:grpSpPr>
        <p:sp>
          <p:nvSpPr>
            <p:cNvPr id="2112" name="Text Box 50"/>
            <p:cNvSpPr txBox="1">
              <a:spLocks noChangeArrowheads="1"/>
            </p:cNvSpPr>
            <p:nvPr/>
          </p:nvSpPr>
          <p:spPr bwMode="auto">
            <a:xfrm rot="5400000">
              <a:off x="5774" y="3014"/>
              <a:ext cx="718" cy="1898"/>
            </a:xfrm>
            <a:prstGeom prst="rect">
              <a:avLst/>
            </a:prstGeom>
            <a:noFill/>
            <a:ln w="9525">
              <a:noFill/>
              <a:miter lim="800000"/>
              <a:headEnd/>
              <a:tailEnd/>
            </a:ln>
          </p:spPr>
          <p:txBody>
            <a:bodyPr rot="10800000" vert="eaVert">
              <a:spAutoFit/>
            </a:bodyPr>
            <a:lstStyle/>
            <a:p>
              <a:pPr defTabSz="914797">
                <a:lnSpc>
                  <a:spcPct val="50000"/>
                </a:lnSpc>
                <a:spcBef>
                  <a:spcPct val="50000"/>
                </a:spcBef>
              </a:pPr>
              <a:r>
                <a:rPr lang="en-US" sz="1100" b="1" u="sng" dirty="0">
                  <a:solidFill>
                    <a:srgbClr val="0000FF"/>
                  </a:solidFill>
                </a:rPr>
                <a:t>Radial Freeway</a:t>
              </a:r>
            </a:p>
            <a:p>
              <a:pPr defTabSz="914797">
                <a:lnSpc>
                  <a:spcPct val="50000"/>
                </a:lnSpc>
                <a:spcBef>
                  <a:spcPct val="50000"/>
                </a:spcBef>
              </a:pPr>
              <a:r>
                <a:rPr lang="en-US" sz="1100" dirty="0">
                  <a:solidFill>
                    <a:srgbClr val="0000FF"/>
                  </a:solidFill>
                </a:rPr>
                <a:t>6 lanes </a:t>
              </a:r>
            </a:p>
            <a:p>
              <a:pPr defTabSz="914797">
                <a:lnSpc>
                  <a:spcPct val="50000"/>
                </a:lnSpc>
                <a:spcBef>
                  <a:spcPct val="50000"/>
                </a:spcBef>
              </a:pPr>
              <a:r>
                <a:rPr lang="en-US" sz="1100" dirty="0">
                  <a:solidFill>
                    <a:srgbClr val="0000FF"/>
                  </a:solidFill>
                </a:rPr>
                <a:t>Length: 15 miles</a:t>
              </a:r>
            </a:p>
            <a:p>
              <a:pPr defTabSz="914797">
                <a:lnSpc>
                  <a:spcPct val="50000"/>
                </a:lnSpc>
                <a:spcBef>
                  <a:spcPct val="50000"/>
                </a:spcBef>
              </a:pPr>
              <a:r>
                <a:rPr lang="en-US" sz="1100" dirty="0">
                  <a:solidFill>
                    <a:srgbClr val="0000FF"/>
                  </a:solidFill>
                </a:rPr>
                <a:t>165,000 AADT</a:t>
              </a:r>
              <a:endParaRPr lang="en-US" sz="1100" dirty="0">
                <a:solidFill>
                  <a:srgbClr val="FF0000"/>
                </a:solidFill>
              </a:endParaRPr>
            </a:p>
          </p:txBody>
        </p:sp>
        <p:sp>
          <p:nvSpPr>
            <p:cNvPr id="2113" name="AutoShape 73"/>
            <p:cNvSpPr>
              <a:spLocks noChangeArrowheads="1"/>
            </p:cNvSpPr>
            <p:nvPr/>
          </p:nvSpPr>
          <p:spPr bwMode="auto">
            <a:xfrm>
              <a:off x="5184" y="3600"/>
              <a:ext cx="1152" cy="720"/>
            </a:xfrm>
            <a:prstGeom prst="wedgeRectCallout">
              <a:avLst>
                <a:gd name="adj1" fmla="val -89671"/>
                <a:gd name="adj2" fmla="val -48056"/>
              </a:avLst>
            </a:prstGeom>
            <a:noFill/>
            <a:ln w="38100">
              <a:solidFill>
                <a:srgbClr val="0000FF"/>
              </a:solidFill>
              <a:miter lim="800000"/>
              <a:headEnd/>
              <a:tailEnd/>
            </a:ln>
          </p:spPr>
          <p:txBody>
            <a:bodyPr/>
            <a:lstStyle/>
            <a:p>
              <a:pPr algn="ctr" defTabSz="914797"/>
              <a:endParaRPr lang="en-US" dirty="0"/>
            </a:p>
          </p:txBody>
        </p:sp>
      </p:grpSp>
      <p:sp>
        <p:nvSpPr>
          <p:cNvPr id="2088" name="AutoShape 74"/>
          <p:cNvSpPr>
            <a:spLocks noChangeArrowheads="1"/>
          </p:cNvSpPr>
          <p:nvPr/>
        </p:nvSpPr>
        <p:spPr bwMode="auto">
          <a:xfrm>
            <a:off x="7575176" y="4312227"/>
            <a:ext cx="1344706" cy="675409"/>
          </a:xfrm>
          <a:prstGeom prst="wedgeRectCallout">
            <a:avLst>
              <a:gd name="adj1" fmla="val -52708"/>
              <a:gd name="adj2" fmla="val -121153"/>
            </a:avLst>
          </a:prstGeom>
          <a:noFill/>
          <a:ln w="9525">
            <a:solidFill>
              <a:schemeClr val="tx1"/>
            </a:solidFill>
            <a:miter lim="800000"/>
            <a:headEnd/>
            <a:tailEnd/>
          </a:ln>
        </p:spPr>
        <p:txBody>
          <a:bodyPr lIns="57150" tIns="28575" rIns="57150" bIns="28575"/>
          <a:lstStyle/>
          <a:p>
            <a:pPr algn="ctr" defTabSz="914797"/>
            <a:endParaRPr lang="en-US" dirty="0"/>
          </a:p>
        </p:txBody>
      </p:sp>
      <p:sp>
        <p:nvSpPr>
          <p:cNvPr id="2089" name="AutoShape 84"/>
          <p:cNvSpPr>
            <a:spLocks noChangeArrowheads="1"/>
          </p:cNvSpPr>
          <p:nvPr/>
        </p:nvSpPr>
        <p:spPr bwMode="auto">
          <a:xfrm>
            <a:off x="7395882" y="103909"/>
            <a:ext cx="1658471" cy="987136"/>
          </a:xfrm>
          <a:prstGeom prst="wedgeRectCallout">
            <a:avLst>
              <a:gd name="adj1" fmla="val -15880"/>
              <a:gd name="adj2" fmla="val 65792"/>
            </a:avLst>
          </a:prstGeom>
          <a:noFill/>
          <a:ln w="9525">
            <a:solidFill>
              <a:srgbClr val="00CC00"/>
            </a:solidFill>
            <a:miter lim="800000"/>
            <a:headEnd/>
            <a:tailEnd/>
          </a:ln>
        </p:spPr>
        <p:txBody>
          <a:bodyPr lIns="57150" tIns="28575" rIns="57150" bIns="28575"/>
          <a:lstStyle/>
          <a:p>
            <a:pPr algn="ctr" defTabSz="914797"/>
            <a:endParaRPr lang="en-US" dirty="0"/>
          </a:p>
        </p:txBody>
      </p:sp>
      <p:sp>
        <p:nvSpPr>
          <p:cNvPr id="2090" name="AutoShape 85"/>
          <p:cNvSpPr>
            <a:spLocks noChangeArrowheads="1"/>
          </p:cNvSpPr>
          <p:nvPr/>
        </p:nvSpPr>
        <p:spPr bwMode="auto">
          <a:xfrm>
            <a:off x="89647" y="1662546"/>
            <a:ext cx="1299882" cy="1350818"/>
          </a:xfrm>
          <a:prstGeom prst="wedgeRectCallout">
            <a:avLst>
              <a:gd name="adj1" fmla="val 52588"/>
              <a:gd name="adj2" fmla="val -80046"/>
            </a:avLst>
          </a:prstGeom>
          <a:noFill/>
          <a:ln w="9525">
            <a:solidFill>
              <a:schemeClr val="tx1"/>
            </a:solidFill>
            <a:miter lim="800000"/>
            <a:headEnd/>
            <a:tailEnd/>
          </a:ln>
        </p:spPr>
        <p:txBody>
          <a:bodyPr lIns="57150" tIns="28575" rIns="57150" bIns="28575"/>
          <a:lstStyle/>
          <a:p>
            <a:pPr algn="ctr" defTabSz="914797"/>
            <a:endParaRPr lang="en-US" dirty="0"/>
          </a:p>
        </p:txBody>
      </p:sp>
      <p:sp>
        <p:nvSpPr>
          <p:cNvPr id="2091" name="Text Box 86"/>
          <p:cNvSpPr txBox="1">
            <a:spLocks noChangeArrowheads="1"/>
          </p:cNvSpPr>
          <p:nvPr/>
        </p:nvSpPr>
        <p:spPr bwMode="auto">
          <a:xfrm>
            <a:off x="5871884" y="5811935"/>
            <a:ext cx="3069010" cy="650178"/>
          </a:xfrm>
          <a:prstGeom prst="rect">
            <a:avLst/>
          </a:prstGeom>
          <a:noFill/>
          <a:ln w="9525">
            <a:noFill/>
            <a:miter lim="800000"/>
            <a:headEnd/>
            <a:tailEnd/>
          </a:ln>
        </p:spPr>
        <p:txBody>
          <a:bodyPr wrap="square" lIns="57150" tIns="28575" rIns="57150" bIns="28575">
            <a:spAutoFit/>
          </a:bodyPr>
          <a:lstStyle/>
          <a:p>
            <a:pPr defTabSz="914797">
              <a:lnSpc>
                <a:spcPct val="50000"/>
              </a:lnSpc>
              <a:spcBef>
                <a:spcPct val="50000"/>
              </a:spcBef>
            </a:pPr>
            <a:r>
              <a:rPr lang="en-US" sz="1100" b="1" dirty="0">
                <a:solidFill>
                  <a:srgbClr val="00CC00"/>
                </a:solidFill>
              </a:rPr>
              <a:t>Total </a:t>
            </a:r>
            <a:r>
              <a:rPr lang="en-US" sz="1100" b="1" dirty="0" err="1">
                <a:solidFill>
                  <a:srgbClr val="00CC00"/>
                </a:solidFill>
              </a:rPr>
              <a:t>Travelshed</a:t>
            </a:r>
            <a:r>
              <a:rPr lang="en-US" sz="1100" b="1" dirty="0">
                <a:solidFill>
                  <a:srgbClr val="00CC00"/>
                </a:solidFill>
              </a:rPr>
              <a:t> Population: 200,000</a:t>
            </a:r>
          </a:p>
          <a:p>
            <a:pPr defTabSz="914797">
              <a:lnSpc>
                <a:spcPct val="50000"/>
              </a:lnSpc>
              <a:spcBef>
                <a:spcPct val="50000"/>
              </a:spcBef>
            </a:pPr>
            <a:r>
              <a:rPr lang="en-US" sz="1100" b="1" dirty="0">
                <a:solidFill>
                  <a:srgbClr val="00CC00"/>
                </a:solidFill>
              </a:rPr>
              <a:t>$50k median </a:t>
            </a:r>
            <a:r>
              <a:rPr lang="en-US" sz="1100" b="1" dirty="0" smtClean="0">
                <a:solidFill>
                  <a:srgbClr val="00CC00"/>
                </a:solidFill>
              </a:rPr>
              <a:t>income</a:t>
            </a:r>
            <a:endParaRPr lang="en-US" sz="1100" b="1" dirty="0">
              <a:solidFill>
                <a:srgbClr val="00CC00"/>
              </a:solidFill>
            </a:endParaRPr>
          </a:p>
          <a:p>
            <a:pPr defTabSz="914797">
              <a:lnSpc>
                <a:spcPct val="50000"/>
              </a:lnSpc>
              <a:spcBef>
                <a:spcPct val="50000"/>
              </a:spcBef>
            </a:pPr>
            <a:r>
              <a:rPr lang="en-US" sz="1100" b="1" dirty="0">
                <a:solidFill>
                  <a:srgbClr val="00CC00"/>
                </a:solidFill>
              </a:rPr>
              <a:t>30% minorities</a:t>
            </a:r>
          </a:p>
          <a:p>
            <a:pPr defTabSz="914797">
              <a:lnSpc>
                <a:spcPct val="50000"/>
              </a:lnSpc>
              <a:spcBef>
                <a:spcPct val="50000"/>
              </a:spcBef>
            </a:pPr>
            <a:r>
              <a:rPr lang="en-US" sz="1100" b="1" dirty="0">
                <a:solidFill>
                  <a:srgbClr val="00CC00"/>
                </a:solidFill>
              </a:rPr>
              <a:t>1.5 autos per household</a:t>
            </a:r>
          </a:p>
        </p:txBody>
      </p:sp>
      <p:sp>
        <p:nvSpPr>
          <p:cNvPr id="2092" name="Line 87"/>
          <p:cNvSpPr>
            <a:spLocks noChangeShapeType="1"/>
          </p:cNvSpPr>
          <p:nvPr/>
        </p:nvSpPr>
        <p:spPr bwMode="auto">
          <a:xfrm flipV="1">
            <a:off x="2286000" y="3065318"/>
            <a:ext cx="2510118" cy="1662545"/>
          </a:xfrm>
          <a:prstGeom prst="line">
            <a:avLst/>
          </a:prstGeom>
          <a:noFill/>
          <a:ln w="9525">
            <a:solidFill>
              <a:srgbClr val="0000FF"/>
            </a:solidFill>
            <a:round/>
            <a:headEnd type="triangle" w="lg" len="lg"/>
            <a:tailEnd type="triangle" w="lg" len="lg"/>
          </a:ln>
        </p:spPr>
        <p:txBody>
          <a:bodyPr lIns="57150" tIns="28575" rIns="57150" bIns="28575"/>
          <a:lstStyle/>
          <a:p>
            <a:endParaRPr lang="en-US"/>
          </a:p>
        </p:txBody>
      </p:sp>
      <p:sp>
        <p:nvSpPr>
          <p:cNvPr id="2093" name="Text Box 88"/>
          <p:cNvSpPr txBox="1">
            <a:spLocks noChangeArrowheads="1"/>
          </p:cNvSpPr>
          <p:nvPr/>
        </p:nvSpPr>
        <p:spPr bwMode="auto">
          <a:xfrm rot="-1804577">
            <a:off x="3137647" y="3700296"/>
            <a:ext cx="582706" cy="226985"/>
          </a:xfrm>
          <a:prstGeom prst="rect">
            <a:avLst/>
          </a:prstGeom>
          <a:noFill/>
          <a:ln w="9525">
            <a:noFill/>
            <a:miter lim="800000"/>
            <a:headEnd/>
            <a:tailEnd/>
          </a:ln>
        </p:spPr>
        <p:txBody>
          <a:bodyPr lIns="57150" tIns="28575" rIns="57150" bIns="28575">
            <a:spAutoFit/>
          </a:bodyPr>
          <a:lstStyle/>
          <a:p>
            <a:pPr defTabSz="914797">
              <a:spcBef>
                <a:spcPct val="50000"/>
              </a:spcBef>
            </a:pPr>
            <a:r>
              <a:rPr lang="en-US" sz="1100" dirty="0">
                <a:solidFill>
                  <a:srgbClr val="0000FF"/>
                </a:solidFill>
              </a:rPr>
              <a:t>8 miles</a:t>
            </a:r>
          </a:p>
        </p:txBody>
      </p:sp>
      <p:sp>
        <p:nvSpPr>
          <p:cNvPr id="2094" name="Rectangle 89"/>
          <p:cNvSpPr>
            <a:spLocks noChangeArrowheads="1"/>
          </p:cNvSpPr>
          <p:nvPr/>
        </p:nvSpPr>
        <p:spPr bwMode="auto">
          <a:xfrm>
            <a:off x="4930588" y="415637"/>
            <a:ext cx="1882588" cy="935182"/>
          </a:xfrm>
          <a:prstGeom prst="rect">
            <a:avLst/>
          </a:prstGeom>
          <a:noFill/>
          <a:ln w="28575">
            <a:solidFill>
              <a:srgbClr val="FF0000"/>
            </a:solidFill>
            <a:miter lim="800000"/>
            <a:headEnd/>
            <a:tailEnd/>
          </a:ln>
        </p:spPr>
        <p:txBody>
          <a:bodyPr wrap="none" lIns="57150" tIns="28575" rIns="57150" bIns="28575" anchor="ctr"/>
          <a:lstStyle/>
          <a:p>
            <a:endParaRPr lang="en-US"/>
          </a:p>
        </p:txBody>
      </p:sp>
      <p:sp>
        <p:nvSpPr>
          <p:cNvPr id="2095" name="Line 90"/>
          <p:cNvSpPr>
            <a:spLocks noChangeShapeType="1"/>
          </p:cNvSpPr>
          <p:nvPr/>
        </p:nvSpPr>
        <p:spPr bwMode="auto">
          <a:xfrm flipH="1">
            <a:off x="5154706" y="1350818"/>
            <a:ext cx="268941" cy="1039091"/>
          </a:xfrm>
          <a:prstGeom prst="line">
            <a:avLst/>
          </a:prstGeom>
          <a:noFill/>
          <a:ln w="15875">
            <a:solidFill>
              <a:srgbClr val="FF0000"/>
            </a:solidFill>
            <a:round/>
            <a:headEnd/>
            <a:tailEnd type="triangle" w="med" len="med"/>
          </a:ln>
        </p:spPr>
        <p:txBody>
          <a:bodyPr lIns="57150" tIns="28575" rIns="57150" bIns="28575"/>
          <a:lstStyle/>
          <a:p>
            <a:endParaRPr lang="en-US"/>
          </a:p>
        </p:txBody>
      </p:sp>
      <p:sp>
        <p:nvSpPr>
          <p:cNvPr id="2096" name="Line 91"/>
          <p:cNvSpPr>
            <a:spLocks noChangeShapeType="1"/>
          </p:cNvSpPr>
          <p:nvPr/>
        </p:nvSpPr>
        <p:spPr bwMode="auto">
          <a:xfrm>
            <a:off x="6454588" y="1350818"/>
            <a:ext cx="493059" cy="831273"/>
          </a:xfrm>
          <a:prstGeom prst="line">
            <a:avLst/>
          </a:prstGeom>
          <a:noFill/>
          <a:ln w="15875">
            <a:solidFill>
              <a:srgbClr val="FF0000"/>
            </a:solidFill>
            <a:round/>
            <a:headEnd/>
            <a:tailEnd type="triangle" w="med" len="med"/>
          </a:ln>
        </p:spPr>
        <p:txBody>
          <a:bodyPr lIns="57150" tIns="28575" rIns="57150" bIns="28575"/>
          <a:lstStyle/>
          <a:p>
            <a:endParaRPr lang="en-US"/>
          </a:p>
        </p:txBody>
      </p:sp>
      <p:pic>
        <p:nvPicPr>
          <p:cNvPr id="2097" name="Picture 93" descr="bus"/>
          <p:cNvPicPr>
            <a:picLocks noChangeAspect="1" noChangeArrowheads="1"/>
          </p:cNvPicPr>
          <p:nvPr/>
        </p:nvPicPr>
        <p:blipFill>
          <a:blip r:embed="rId8"/>
          <a:srcRect/>
          <a:stretch>
            <a:fillRect/>
          </a:stretch>
        </p:blipFill>
        <p:spPr bwMode="auto">
          <a:xfrm>
            <a:off x="5647765" y="883227"/>
            <a:ext cx="515471" cy="415636"/>
          </a:xfrm>
          <a:prstGeom prst="rect">
            <a:avLst/>
          </a:prstGeom>
          <a:noFill/>
          <a:ln w="9525">
            <a:noFill/>
            <a:miter lim="800000"/>
            <a:headEnd/>
            <a:tailEnd/>
          </a:ln>
        </p:spPr>
      </p:pic>
      <p:sp>
        <p:nvSpPr>
          <p:cNvPr id="2098" name="Text Box 94"/>
          <p:cNvSpPr txBox="1">
            <a:spLocks noChangeArrowheads="1"/>
          </p:cNvSpPr>
          <p:nvPr/>
        </p:nvSpPr>
        <p:spPr bwMode="auto">
          <a:xfrm>
            <a:off x="5154707" y="571501"/>
            <a:ext cx="1299882" cy="158441"/>
          </a:xfrm>
          <a:prstGeom prst="rect">
            <a:avLst/>
          </a:prstGeom>
          <a:noFill/>
          <a:ln w="9525">
            <a:noFill/>
            <a:miter lim="800000"/>
            <a:headEnd/>
            <a:tailEnd/>
          </a:ln>
        </p:spPr>
        <p:txBody>
          <a:bodyPr wrap="square" lIns="57150" tIns="28575" rIns="57150" bIns="28575">
            <a:spAutoFit/>
          </a:bodyPr>
          <a:lstStyle/>
          <a:p>
            <a:pPr algn="ctr" defTabSz="914797">
              <a:lnSpc>
                <a:spcPct val="50000"/>
              </a:lnSpc>
              <a:spcBef>
                <a:spcPct val="50000"/>
              </a:spcBef>
            </a:pPr>
            <a:r>
              <a:rPr lang="en-US" sz="1100" b="1" u="sng" dirty="0">
                <a:solidFill>
                  <a:srgbClr val="FF0000"/>
                </a:solidFill>
              </a:rPr>
              <a:t>Transit Service</a:t>
            </a:r>
          </a:p>
        </p:txBody>
      </p:sp>
      <p:sp>
        <p:nvSpPr>
          <p:cNvPr id="2099" name="Text Box 95"/>
          <p:cNvSpPr txBox="1">
            <a:spLocks noChangeArrowheads="1"/>
          </p:cNvSpPr>
          <p:nvPr/>
        </p:nvSpPr>
        <p:spPr bwMode="auto">
          <a:xfrm>
            <a:off x="6185647" y="883228"/>
            <a:ext cx="672353" cy="371640"/>
          </a:xfrm>
          <a:prstGeom prst="rect">
            <a:avLst/>
          </a:prstGeom>
          <a:noFill/>
          <a:ln w="9525">
            <a:noFill/>
            <a:miter lim="800000"/>
            <a:headEnd/>
            <a:tailEnd/>
          </a:ln>
        </p:spPr>
        <p:txBody>
          <a:bodyPr lIns="57150" tIns="28575" rIns="57150" bIns="28575">
            <a:spAutoFit/>
          </a:bodyPr>
          <a:lstStyle/>
          <a:p>
            <a:pPr defTabSz="914797">
              <a:lnSpc>
                <a:spcPct val="0"/>
              </a:lnSpc>
              <a:spcBef>
                <a:spcPct val="50000"/>
              </a:spcBef>
            </a:pPr>
            <a:endParaRPr lang="en-US" sz="1000" b="1" dirty="0">
              <a:solidFill>
                <a:srgbClr val="FF0000"/>
              </a:solidFill>
            </a:endParaRPr>
          </a:p>
          <a:p>
            <a:pPr defTabSz="914797">
              <a:lnSpc>
                <a:spcPct val="0"/>
              </a:lnSpc>
              <a:spcBef>
                <a:spcPct val="100000"/>
              </a:spcBef>
            </a:pPr>
            <a:r>
              <a:rPr lang="en-US" sz="1000" b="1" dirty="0">
                <a:solidFill>
                  <a:srgbClr val="FF0000"/>
                </a:solidFill>
              </a:rPr>
              <a:t>Peak TT:</a:t>
            </a:r>
          </a:p>
          <a:p>
            <a:pPr defTabSz="914797">
              <a:lnSpc>
                <a:spcPct val="0"/>
              </a:lnSpc>
              <a:spcBef>
                <a:spcPct val="100000"/>
              </a:spcBef>
            </a:pPr>
            <a:r>
              <a:rPr lang="en-US" sz="1000" b="1" dirty="0">
                <a:solidFill>
                  <a:srgbClr val="FF0000"/>
                </a:solidFill>
              </a:rPr>
              <a:t>25-30 min</a:t>
            </a:r>
            <a:endParaRPr lang="en-US" sz="1000" dirty="0">
              <a:solidFill>
                <a:srgbClr val="FF0000"/>
              </a:solidFill>
            </a:endParaRPr>
          </a:p>
        </p:txBody>
      </p:sp>
      <p:sp>
        <p:nvSpPr>
          <p:cNvPr id="2100" name="Text Box 96"/>
          <p:cNvSpPr txBox="1">
            <a:spLocks noChangeArrowheads="1"/>
          </p:cNvSpPr>
          <p:nvPr/>
        </p:nvSpPr>
        <p:spPr bwMode="auto">
          <a:xfrm>
            <a:off x="4975412" y="883228"/>
            <a:ext cx="717176" cy="370101"/>
          </a:xfrm>
          <a:prstGeom prst="rect">
            <a:avLst/>
          </a:prstGeom>
          <a:noFill/>
          <a:ln w="9525">
            <a:noFill/>
            <a:miter lim="800000"/>
            <a:headEnd/>
            <a:tailEnd/>
          </a:ln>
        </p:spPr>
        <p:txBody>
          <a:bodyPr lIns="57150" tIns="28575" rIns="57150" bIns="28575">
            <a:spAutoFit/>
          </a:bodyPr>
          <a:lstStyle/>
          <a:p>
            <a:pPr defTabSz="914797">
              <a:lnSpc>
                <a:spcPct val="0"/>
              </a:lnSpc>
              <a:spcBef>
                <a:spcPct val="50000"/>
              </a:spcBef>
            </a:pPr>
            <a:endParaRPr lang="en-US" sz="1000" b="1" dirty="0">
              <a:solidFill>
                <a:srgbClr val="FF0000"/>
              </a:solidFill>
            </a:endParaRPr>
          </a:p>
          <a:p>
            <a:pPr defTabSz="914797">
              <a:lnSpc>
                <a:spcPct val="0"/>
              </a:lnSpc>
              <a:spcBef>
                <a:spcPct val="100000"/>
              </a:spcBef>
            </a:pPr>
            <a:r>
              <a:rPr lang="en-US" sz="1000" b="1" dirty="0">
                <a:solidFill>
                  <a:srgbClr val="FF0000"/>
                </a:solidFill>
              </a:rPr>
              <a:t>Peak TT:</a:t>
            </a:r>
          </a:p>
          <a:p>
            <a:pPr defTabSz="914797">
              <a:lnSpc>
                <a:spcPct val="0"/>
              </a:lnSpc>
              <a:spcBef>
                <a:spcPct val="100000"/>
              </a:spcBef>
            </a:pPr>
            <a:r>
              <a:rPr lang="en-US" sz="1000" b="1" dirty="0">
                <a:solidFill>
                  <a:srgbClr val="FF0000"/>
                </a:solidFill>
              </a:rPr>
              <a:t>15-20 min</a:t>
            </a:r>
            <a:endParaRPr lang="en-US" sz="1000" dirty="0">
              <a:solidFill>
                <a:srgbClr val="FF0000"/>
              </a:solidFill>
            </a:endParaRPr>
          </a:p>
        </p:txBody>
      </p:sp>
      <p:pic>
        <p:nvPicPr>
          <p:cNvPr id="2101" name="Picture 98" descr="barn"/>
          <p:cNvPicPr>
            <a:picLocks noChangeAspect="1" noChangeArrowheads="1"/>
          </p:cNvPicPr>
          <p:nvPr/>
        </p:nvPicPr>
        <p:blipFill>
          <a:blip r:embed="rId9"/>
          <a:srcRect/>
          <a:stretch>
            <a:fillRect/>
          </a:stretch>
        </p:blipFill>
        <p:spPr bwMode="auto">
          <a:xfrm>
            <a:off x="941294" y="623455"/>
            <a:ext cx="313765" cy="326881"/>
          </a:xfrm>
          <a:prstGeom prst="rect">
            <a:avLst/>
          </a:prstGeom>
          <a:noFill/>
          <a:ln w="9525">
            <a:noFill/>
            <a:miter lim="800000"/>
            <a:headEnd/>
            <a:tailEnd/>
          </a:ln>
        </p:spPr>
      </p:pic>
      <p:pic>
        <p:nvPicPr>
          <p:cNvPr id="2102" name="Picture 100" descr="windmill"/>
          <p:cNvPicPr>
            <a:picLocks noChangeAspect="1" noChangeArrowheads="1"/>
          </p:cNvPicPr>
          <p:nvPr/>
        </p:nvPicPr>
        <p:blipFill>
          <a:blip r:embed="rId10"/>
          <a:srcRect/>
          <a:stretch>
            <a:fillRect/>
          </a:stretch>
        </p:blipFill>
        <p:spPr bwMode="auto">
          <a:xfrm>
            <a:off x="672353" y="571500"/>
            <a:ext cx="223184" cy="350693"/>
          </a:xfrm>
          <a:prstGeom prst="rect">
            <a:avLst/>
          </a:prstGeom>
          <a:noFill/>
          <a:ln w="9525">
            <a:noFill/>
            <a:miter lim="800000"/>
            <a:headEnd/>
            <a:tailEnd/>
          </a:ln>
        </p:spPr>
      </p:pic>
      <p:sp>
        <p:nvSpPr>
          <p:cNvPr id="2103" name="Text Box 105"/>
          <p:cNvSpPr txBox="1">
            <a:spLocks noChangeArrowheads="1"/>
          </p:cNvSpPr>
          <p:nvPr/>
        </p:nvSpPr>
        <p:spPr bwMode="auto">
          <a:xfrm>
            <a:off x="2823882" y="2389910"/>
            <a:ext cx="1703294" cy="365485"/>
          </a:xfrm>
          <a:prstGeom prst="rect">
            <a:avLst/>
          </a:prstGeom>
          <a:noFill/>
          <a:ln w="9525">
            <a:noFill/>
            <a:miter lim="800000"/>
            <a:headEnd/>
            <a:tailEnd/>
          </a:ln>
        </p:spPr>
        <p:txBody>
          <a:bodyPr lIns="57150" tIns="28575" rIns="57150" bIns="28575">
            <a:spAutoFit/>
          </a:bodyPr>
          <a:lstStyle/>
          <a:p>
            <a:pPr algn="ctr" defTabSz="914797">
              <a:spcBef>
                <a:spcPct val="50000"/>
              </a:spcBef>
            </a:pPr>
            <a:r>
              <a:rPr lang="en-US" sz="1000" b="1" u="sng" dirty="0">
                <a:solidFill>
                  <a:srgbClr val="0000FF"/>
                </a:solidFill>
              </a:rPr>
              <a:t>Freeway Travel Time to Downtown</a:t>
            </a:r>
          </a:p>
        </p:txBody>
      </p:sp>
      <p:sp>
        <p:nvSpPr>
          <p:cNvPr id="2104" name="Rectangle 104"/>
          <p:cNvSpPr>
            <a:spLocks noChangeArrowheads="1"/>
          </p:cNvSpPr>
          <p:nvPr/>
        </p:nvSpPr>
        <p:spPr bwMode="auto">
          <a:xfrm>
            <a:off x="2958353" y="2389909"/>
            <a:ext cx="1389529" cy="571500"/>
          </a:xfrm>
          <a:prstGeom prst="rect">
            <a:avLst/>
          </a:prstGeom>
          <a:noFill/>
          <a:ln w="9525">
            <a:solidFill>
              <a:srgbClr val="0000FF"/>
            </a:solidFill>
            <a:miter lim="800000"/>
            <a:headEnd/>
            <a:tailEnd/>
          </a:ln>
        </p:spPr>
        <p:txBody>
          <a:bodyPr wrap="none" lIns="57150" tIns="28575" rIns="57150" bIns="28575" anchor="ctr"/>
          <a:lstStyle/>
          <a:p>
            <a:endParaRPr lang="en-US"/>
          </a:p>
        </p:txBody>
      </p:sp>
      <p:sp>
        <p:nvSpPr>
          <p:cNvPr id="2105" name="Text Box 106"/>
          <p:cNvSpPr txBox="1">
            <a:spLocks noChangeArrowheads="1"/>
          </p:cNvSpPr>
          <p:nvPr/>
        </p:nvSpPr>
        <p:spPr bwMode="auto">
          <a:xfrm>
            <a:off x="3048000" y="2753591"/>
            <a:ext cx="1299882" cy="165430"/>
          </a:xfrm>
          <a:prstGeom prst="rect">
            <a:avLst/>
          </a:prstGeom>
          <a:noFill/>
          <a:ln w="9525">
            <a:noFill/>
            <a:miter lim="800000"/>
            <a:headEnd/>
            <a:tailEnd/>
          </a:ln>
        </p:spPr>
        <p:txBody>
          <a:bodyPr lIns="57150" tIns="28575" rIns="57150" bIns="28575">
            <a:spAutoFit/>
          </a:bodyPr>
          <a:lstStyle/>
          <a:p>
            <a:pPr defTabSz="914797">
              <a:lnSpc>
                <a:spcPct val="70000"/>
              </a:lnSpc>
              <a:spcBef>
                <a:spcPct val="50000"/>
              </a:spcBef>
            </a:pPr>
            <a:r>
              <a:rPr lang="en-US" sz="1000" dirty="0">
                <a:solidFill>
                  <a:srgbClr val="0000FF"/>
                </a:solidFill>
              </a:rPr>
              <a:t>GPL Peak: 12-16 min</a:t>
            </a:r>
          </a:p>
        </p:txBody>
      </p:sp>
      <p:pic>
        <p:nvPicPr>
          <p:cNvPr id="2106" name="Picture 110" descr="house-clipart-110x97"/>
          <p:cNvPicPr>
            <a:picLocks noChangeAspect="1" noChangeArrowheads="1"/>
          </p:cNvPicPr>
          <p:nvPr/>
        </p:nvPicPr>
        <p:blipFill>
          <a:blip r:embed="rId5"/>
          <a:srcRect/>
          <a:stretch>
            <a:fillRect/>
          </a:stretch>
        </p:blipFill>
        <p:spPr bwMode="auto">
          <a:xfrm>
            <a:off x="6858000" y="5195454"/>
            <a:ext cx="403412" cy="412390"/>
          </a:xfrm>
          <a:prstGeom prst="rect">
            <a:avLst/>
          </a:prstGeom>
          <a:noFill/>
          <a:ln w="9525">
            <a:noFill/>
            <a:miter lim="800000"/>
            <a:headEnd/>
            <a:tailEnd/>
          </a:ln>
        </p:spPr>
      </p:pic>
      <p:pic>
        <p:nvPicPr>
          <p:cNvPr id="2107" name="Picture 111" descr="12296939701790056732rg1024_Tree"/>
          <p:cNvPicPr>
            <a:picLocks noChangeAspect="1" noChangeArrowheads="1"/>
          </p:cNvPicPr>
          <p:nvPr/>
        </p:nvPicPr>
        <p:blipFill>
          <a:blip r:embed="rId7"/>
          <a:srcRect/>
          <a:stretch>
            <a:fillRect/>
          </a:stretch>
        </p:blipFill>
        <p:spPr bwMode="auto">
          <a:xfrm>
            <a:off x="7261412" y="5351318"/>
            <a:ext cx="168088" cy="207818"/>
          </a:xfrm>
          <a:prstGeom prst="rect">
            <a:avLst/>
          </a:prstGeom>
          <a:noFill/>
          <a:ln w="9525">
            <a:noFill/>
            <a:miter lim="800000"/>
            <a:headEnd/>
            <a:tailEnd/>
          </a:ln>
        </p:spPr>
      </p:pic>
      <p:sp>
        <p:nvSpPr>
          <p:cNvPr id="2108" name="Text Box 114"/>
          <p:cNvSpPr txBox="1">
            <a:spLocks noChangeArrowheads="1"/>
          </p:cNvSpPr>
          <p:nvPr/>
        </p:nvSpPr>
        <p:spPr bwMode="auto">
          <a:xfrm>
            <a:off x="7642412" y="1981850"/>
            <a:ext cx="1479176" cy="365485"/>
          </a:xfrm>
          <a:prstGeom prst="rect">
            <a:avLst/>
          </a:prstGeom>
          <a:noFill/>
          <a:ln w="9525">
            <a:noFill/>
            <a:miter lim="800000"/>
            <a:headEnd/>
            <a:tailEnd/>
          </a:ln>
        </p:spPr>
        <p:txBody>
          <a:bodyPr wrap="square" lIns="57150" tIns="28575" rIns="57150" bIns="28575">
            <a:spAutoFit/>
          </a:bodyPr>
          <a:lstStyle/>
          <a:p>
            <a:pPr algn="ctr" defTabSz="914797">
              <a:spcBef>
                <a:spcPct val="50000"/>
              </a:spcBef>
            </a:pPr>
            <a:r>
              <a:rPr lang="en-US" sz="1000" b="1" u="sng" dirty="0">
                <a:solidFill>
                  <a:srgbClr val="0000FF"/>
                </a:solidFill>
              </a:rPr>
              <a:t>Freeway Travel Time to Downtown</a:t>
            </a:r>
          </a:p>
        </p:txBody>
      </p:sp>
      <p:sp>
        <p:nvSpPr>
          <p:cNvPr id="2109" name="Rectangle 115"/>
          <p:cNvSpPr>
            <a:spLocks noChangeArrowheads="1"/>
          </p:cNvSpPr>
          <p:nvPr/>
        </p:nvSpPr>
        <p:spPr bwMode="auto">
          <a:xfrm>
            <a:off x="7709647" y="1974273"/>
            <a:ext cx="1389529" cy="623455"/>
          </a:xfrm>
          <a:prstGeom prst="rect">
            <a:avLst/>
          </a:prstGeom>
          <a:noFill/>
          <a:ln w="9525">
            <a:solidFill>
              <a:srgbClr val="0000FF"/>
            </a:solidFill>
            <a:miter lim="800000"/>
            <a:headEnd/>
            <a:tailEnd/>
          </a:ln>
        </p:spPr>
        <p:txBody>
          <a:bodyPr wrap="none" lIns="57150" tIns="28575" rIns="57150" bIns="28575" anchor="ctr"/>
          <a:lstStyle/>
          <a:p>
            <a:endParaRPr lang="en-US"/>
          </a:p>
        </p:txBody>
      </p:sp>
      <p:sp>
        <p:nvSpPr>
          <p:cNvPr id="2110" name="Text Box 116"/>
          <p:cNvSpPr txBox="1">
            <a:spLocks noChangeArrowheads="1"/>
          </p:cNvSpPr>
          <p:nvPr/>
        </p:nvSpPr>
        <p:spPr bwMode="auto">
          <a:xfrm>
            <a:off x="7799294" y="2389909"/>
            <a:ext cx="1299882" cy="396262"/>
          </a:xfrm>
          <a:prstGeom prst="rect">
            <a:avLst/>
          </a:prstGeom>
          <a:noFill/>
          <a:ln w="9525">
            <a:noFill/>
            <a:miter lim="800000"/>
            <a:headEnd/>
            <a:tailEnd/>
          </a:ln>
        </p:spPr>
        <p:txBody>
          <a:bodyPr lIns="57150" tIns="28575" rIns="57150" bIns="28575">
            <a:spAutoFit/>
          </a:bodyPr>
          <a:lstStyle/>
          <a:p>
            <a:pPr defTabSz="914797">
              <a:lnSpc>
                <a:spcPct val="70000"/>
              </a:lnSpc>
              <a:spcBef>
                <a:spcPct val="50000"/>
              </a:spcBef>
            </a:pPr>
            <a:r>
              <a:rPr lang="en-US" sz="1000" dirty="0">
                <a:solidFill>
                  <a:srgbClr val="0000FF"/>
                </a:solidFill>
              </a:rPr>
              <a:t>GPL Peak: 20-30 min</a:t>
            </a:r>
          </a:p>
          <a:p>
            <a:pPr defTabSz="914797">
              <a:spcBef>
                <a:spcPct val="50000"/>
              </a:spcBef>
            </a:pPr>
            <a:endParaRPr lang="en-US" sz="1000" dirty="0">
              <a:solidFill>
                <a:srgbClr val="0000FF"/>
              </a:solidFill>
            </a:endParaRPr>
          </a:p>
        </p:txBody>
      </p:sp>
      <p:sp>
        <p:nvSpPr>
          <p:cNvPr id="2111" name="Rectangle 121"/>
          <p:cNvSpPr>
            <a:spLocks noChangeArrowheads="1"/>
          </p:cNvSpPr>
          <p:nvPr/>
        </p:nvSpPr>
        <p:spPr bwMode="auto">
          <a:xfrm>
            <a:off x="5871883" y="5715000"/>
            <a:ext cx="3137647" cy="987137"/>
          </a:xfrm>
          <a:prstGeom prst="rect">
            <a:avLst/>
          </a:prstGeom>
          <a:noFill/>
          <a:ln w="63500">
            <a:solidFill>
              <a:srgbClr val="00CC00"/>
            </a:solidFill>
            <a:miter lim="800000"/>
            <a:headEnd/>
            <a:tailEnd/>
          </a:ln>
        </p:spPr>
        <p:txBody>
          <a:bodyPr wrap="none" lIns="57150" tIns="28575" rIns="57150" bIns="28575" anchor="ct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idx="1"/>
          </p:nvPr>
        </p:nvSpPr>
        <p:spPr>
          <a:xfrm>
            <a:off x="457200" y="2046045"/>
            <a:ext cx="7943850" cy="4075356"/>
          </a:xfrm>
        </p:spPr>
        <p:txBody>
          <a:bodyPr>
            <a:normAutofit fontScale="92500" lnSpcReduction="20000"/>
          </a:bodyPr>
          <a:lstStyle/>
          <a:p>
            <a:r>
              <a:rPr lang="en-US" dirty="0" smtClean="0"/>
              <a:t>Corridor History </a:t>
            </a:r>
          </a:p>
          <a:p>
            <a:pPr lvl="1"/>
            <a:r>
              <a:rPr lang="en-US" dirty="0" smtClean="0"/>
              <a:t>Congestion worsening</a:t>
            </a:r>
          </a:p>
          <a:p>
            <a:pPr lvl="1"/>
            <a:r>
              <a:rPr lang="en-US" dirty="0" smtClean="0"/>
              <a:t>Downtown businesses seeking alternatives to bring more commuters downtown </a:t>
            </a:r>
          </a:p>
          <a:p>
            <a:pPr lvl="1"/>
            <a:r>
              <a:rPr lang="en-US" dirty="0" smtClean="0"/>
              <a:t>Opposition to capacity improvements on adjacent radial corridor from environmental interests</a:t>
            </a:r>
          </a:p>
          <a:p>
            <a:r>
              <a:rPr lang="en-US" dirty="0" smtClean="0"/>
              <a:t>Corridor demographics</a:t>
            </a:r>
          </a:p>
          <a:p>
            <a:pPr lvl="1"/>
            <a:r>
              <a:rPr lang="en-US" dirty="0" smtClean="0"/>
              <a:t>Varies by sub-area</a:t>
            </a:r>
          </a:p>
          <a:p>
            <a:pPr lvl="1"/>
            <a:r>
              <a:rPr lang="en-US" dirty="0" smtClean="0"/>
              <a:t>Total </a:t>
            </a:r>
            <a:r>
              <a:rPr lang="en-US" dirty="0" err="1" smtClean="0"/>
              <a:t>travelshed</a:t>
            </a:r>
            <a:r>
              <a:rPr lang="en-US" dirty="0" smtClean="0"/>
              <a:t> population = 200,000</a:t>
            </a:r>
          </a:p>
          <a:p>
            <a:pPr lvl="1"/>
            <a:r>
              <a:rPr lang="en-US" dirty="0" smtClean="0"/>
              <a:t>$50,000 median income</a:t>
            </a:r>
          </a:p>
          <a:p>
            <a:pPr lvl="1"/>
            <a:r>
              <a:rPr lang="en-US" dirty="0" smtClean="0"/>
              <a:t>30% minorities</a:t>
            </a:r>
          </a:p>
          <a:p>
            <a:pPr lvl="1"/>
            <a:r>
              <a:rPr lang="en-US" dirty="0" smtClean="0"/>
              <a:t>1.5 autos per household</a:t>
            </a:r>
          </a:p>
          <a:p>
            <a:pPr defTabSz="1463675">
              <a:lnSpc>
                <a:spcPct val="50000"/>
              </a:lnSpc>
              <a:spcBef>
                <a:spcPct val="50000"/>
              </a:spcBef>
              <a:buNone/>
            </a:pPr>
            <a:endParaRPr lang="en-US" sz="1800" b="1" dirty="0" smtClean="0">
              <a:solidFill>
                <a:srgbClr val="00CC00"/>
              </a:solidFill>
            </a:endParaRPr>
          </a:p>
          <a:p>
            <a:pPr lvl="1"/>
            <a:endParaRPr lang="en-US" dirty="0" smtClean="0"/>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type="body" sz="quarter" idx="13"/>
          </p:nvPr>
        </p:nvSpPr>
        <p:spPr>
          <a:xfrm>
            <a:off x="457200" y="2146300"/>
            <a:ext cx="2768321" cy="3860800"/>
          </a:xfrm>
        </p:spPr>
        <p:txBody>
          <a:bodyPr/>
          <a:lstStyle/>
          <a:p>
            <a:pPr>
              <a:buNone/>
            </a:pPr>
            <a:r>
              <a:rPr lang="en-US" dirty="0" smtClean="0"/>
              <a:t>General Purpose Lanes</a:t>
            </a:r>
          </a:p>
          <a:p>
            <a:r>
              <a:rPr lang="en-US" dirty="0" smtClean="0"/>
              <a:t>6 lanes with 10’ shoulders</a:t>
            </a:r>
          </a:p>
          <a:p>
            <a:r>
              <a:rPr lang="en-US" dirty="0" smtClean="0"/>
              <a:t>165,000 AADT and growing</a:t>
            </a:r>
          </a:p>
        </p:txBody>
      </p:sp>
      <p:graphicFrame>
        <p:nvGraphicFramePr>
          <p:cNvPr id="5122" name="Object 31"/>
          <p:cNvGraphicFramePr>
            <a:graphicFrameLocks noChangeAspect="1"/>
          </p:cNvGraphicFramePr>
          <p:nvPr/>
        </p:nvGraphicFramePr>
        <p:xfrm>
          <a:off x="3370477" y="1965325"/>
          <a:ext cx="5619870" cy="3591413"/>
        </p:xfrm>
        <a:graphic>
          <a:graphicData uri="http://schemas.openxmlformats.org/presentationml/2006/ole">
            <p:oleObj spid="_x0000_s5122" name="Chart" r:id="rId4" imgW="5352930" imgH="3505119" progId="Excel.Sheet.8">
              <p:embed/>
            </p:oleObj>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Characteristics</a:t>
            </a:r>
            <a:endParaRPr lang="en-US" dirty="0"/>
          </a:p>
        </p:txBody>
      </p:sp>
      <p:sp>
        <p:nvSpPr>
          <p:cNvPr id="3" name="Text Placeholder 2"/>
          <p:cNvSpPr>
            <a:spLocks noGrp="1"/>
          </p:cNvSpPr>
          <p:nvPr>
            <p:ph idx="1"/>
          </p:nvPr>
        </p:nvSpPr>
        <p:spPr>
          <a:xfrm>
            <a:off x="457200" y="2046045"/>
            <a:ext cx="6929438" cy="4075356"/>
          </a:xfrm>
        </p:spPr>
        <p:txBody>
          <a:bodyPr>
            <a:normAutofit fontScale="92500" lnSpcReduction="20000"/>
          </a:bodyPr>
          <a:lstStyle/>
          <a:p>
            <a:pPr>
              <a:buNone/>
            </a:pPr>
            <a:r>
              <a:rPr lang="en-US" sz="3400" dirty="0" smtClean="0"/>
              <a:t>Project Partners </a:t>
            </a:r>
          </a:p>
          <a:p>
            <a:r>
              <a:rPr lang="en-US" dirty="0" smtClean="0"/>
              <a:t>State DOT </a:t>
            </a:r>
          </a:p>
          <a:p>
            <a:pPr lvl="1"/>
            <a:r>
              <a:rPr lang="en-US" dirty="0" smtClean="0"/>
              <a:t>Owner of lanes and ROW</a:t>
            </a:r>
          </a:p>
          <a:p>
            <a:pPr lvl="1"/>
            <a:r>
              <a:rPr lang="en-US" dirty="0" smtClean="0"/>
              <a:t>Operator of freeway</a:t>
            </a:r>
          </a:p>
          <a:p>
            <a:r>
              <a:rPr lang="en-US" dirty="0" smtClean="0"/>
              <a:t>Transit authority </a:t>
            </a:r>
          </a:p>
          <a:p>
            <a:pPr lvl="1"/>
            <a:r>
              <a:rPr lang="en-US" dirty="0" smtClean="0"/>
              <a:t>Operator of express bus service and park-and-ride facilities</a:t>
            </a:r>
          </a:p>
          <a:p>
            <a:r>
              <a:rPr lang="en-US" dirty="0" smtClean="0"/>
              <a:t>Regional toll authority</a:t>
            </a:r>
          </a:p>
          <a:p>
            <a:pPr lvl="1"/>
            <a:r>
              <a:rPr lang="en-US" dirty="0" smtClean="0"/>
              <a:t>Operates one toll road in region </a:t>
            </a:r>
          </a:p>
          <a:p>
            <a:pPr lvl="2"/>
            <a:r>
              <a:rPr lang="en-US" dirty="0" smtClean="0"/>
              <a:t>Cash and transponder-based electronic tolling</a:t>
            </a:r>
          </a:p>
          <a:p>
            <a:r>
              <a:rPr lang="en-US" dirty="0" smtClean="0"/>
              <a:t>Metropolitan Planning Organization</a:t>
            </a:r>
          </a:p>
          <a:p>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HWA Congestion Pricing">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FHWA Congestion Pricing.thmx</Template>
  <TotalTime>3212</TotalTime>
  <Words>2286</Words>
  <Application>Microsoft Office PowerPoint</Application>
  <PresentationFormat>On-screen Show (4:3)</PresentationFormat>
  <Paragraphs>374</Paragraphs>
  <Slides>23</Slides>
  <Notes>23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FHWA Congestion Pricing</vt:lpstr>
      <vt:lpstr>Chart</vt:lpstr>
      <vt:lpstr>Added Capacity -   HOT Lane Workshop</vt:lpstr>
      <vt:lpstr>Workshop Purpose</vt:lpstr>
      <vt:lpstr>Workshop Agenda</vt:lpstr>
      <vt:lpstr>Subject Areas</vt:lpstr>
      <vt:lpstr>Our Project</vt:lpstr>
      <vt:lpstr>Slide 6</vt:lpstr>
      <vt:lpstr>Project Characteristics</vt:lpstr>
      <vt:lpstr>Project Characteristics</vt:lpstr>
      <vt:lpstr>Project Characteristics</vt:lpstr>
      <vt:lpstr>Project Characteristics</vt:lpstr>
      <vt:lpstr>Project Characteristics</vt:lpstr>
      <vt:lpstr>Project Characteristics</vt:lpstr>
      <vt:lpstr>Planning</vt:lpstr>
      <vt:lpstr>Planning Exercise</vt:lpstr>
      <vt:lpstr>Operations</vt:lpstr>
      <vt:lpstr>Operations Exercise</vt:lpstr>
      <vt:lpstr>Design</vt:lpstr>
      <vt:lpstr>Design Exercise</vt:lpstr>
      <vt:lpstr>Funding and Finance</vt:lpstr>
      <vt:lpstr>Finance Exercise</vt:lpstr>
      <vt:lpstr>Outreach</vt:lpstr>
      <vt:lpstr>Outreach Exercise</vt:lpstr>
      <vt:lpstr>Breakout Group Reports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Debbie Murillo</dc:creator>
  <cp:lastModifiedBy>C-Dusza</cp:lastModifiedBy>
  <cp:revision>77</cp:revision>
  <dcterms:created xsi:type="dcterms:W3CDTF">2010-04-14T14:16:36Z</dcterms:created>
  <dcterms:modified xsi:type="dcterms:W3CDTF">2010-10-12T13:34:34Z</dcterms:modified>
</cp:coreProperties>
</file>