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4" r:id="rId1"/>
  </p:sldMasterIdLst>
  <p:notesMasterIdLst>
    <p:notesMasterId r:id="rId50"/>
  </p:notesMasterIdLst>
  <p:sldIdLst>
    <p:sldId id="256" r:id="rId2"/>
    <p:sldId id="302" r:id="rId3"/>
    <p:sldId id="258" r:id="rId4"/>
    <p:sldId id="272" r:id="rId5"/>
    <p:sldId id="312" r:id="rId6"/>
    <p:sldId id="313" r:id="rId7"/>
    <p:sldId id="276" r:id="rId8"/>
    <p:sldId id="274" r:id="rId9"/>
    <p:sldId id="293" r:id="rId10"/>
    <p:sldId id="314" r:id="rId11"/>
    <p:sldId id="315" r:id="rId12"/>
    <p:sldId id="275" r:id="rId13"/>
    <p:sldId id="291" r:id="rId14"/>
    <p:sldId id="270" r:id="rId15"/>
    <p:sldId id="273" r:id="rId16"/>
    <p:sldId id="260" r:id="rId17"/>
    <p:sldId id="294" r:id="rId18"/>
    <p:sldId id="300" r:id="rId19"/>
    <p:sldId id="286" r:id="rId20"/>
    <p:sldId id="284" r:id="rId21"/>
    <p:sldId id="328" r:id="rId22"/>
    <p:sldId id="295" r:id="rId23"/>
    <p:sldId id="288" r:id="rId24"/>
    <p:sldId id="296" r:id="rId25"/>
    <p:sldId id="289" r:id="rId26"/>
    <p:sldId id="297" r:id="rId27"/>
    <p:sldId id="283" r:id="rId28"/>
    <p:sldId id="298" r:id="rId29"/>
    <p:sldId id="301" r:id="rId30"/>
    <p:sldId id="278" r:id="rId31"/>
    <p:sldId id="309" r:id="rId32"/>
    <p:sldId id="310" r:id="rId33"/>
    <p:sldId id="304" r:id="rId34"/>
    <p:sldId id="316" r:id="rId35"/>
    <p:sldId id="307" r:id="rId36"/>
    <p:sldId id="285" r:id="rId37"/>
    <p:sldId id="299" r:id="rId38"/>
    <p:sldId id="292" r:id="rId39"/>
    <p:sldId id="280" r:id="rId40"/>
    <p:sldId id="317" r:id="rId41"/>
    <p:sldId id="318" r:id="rId42"/>
    <p:sldId id="319" r:id="rId43"/>
    <p:sldId id="320" r:id="rId44"/>
    <p:sldId id="321" r:id="rId45"/>
    <p:sldId id="322" r:id="rId46"/>
    <p:sldId id="287" r:id="rId47"/>
    <p:sldId id="325" r:id="rId48"/>
    <p:sldId id="327" r:id="rId4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140A"/>
    <a:srgbClr val="583B1C"/>
    <a:srgbClr val="561D1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83" autoAdjust="0"/>
    <p:restoredTop sz="86454" autoAdjust="0"/>
  </p:normalViewPr>
  <p:slideViewPr>
    <p:cSldViewPr snapToGrid="0">
      <p:cViewPr varScale="1">
        <p:scale>
          <a:sx n="77" d="100"/>
          <a:sy n="77" d="100"/>
        </p:scale>
        <p:origin x="1243" y="6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83" d="100"/>
          <a:sy n="83" d="100"/>
        </p:scale>
        <p:origin x="1932"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2971479" cy="464152"/>
          </a:xfrm>
          <a:prstGeom prst="rect">
            <a:avLst/>
          </a:prstGeom>
        </p:spPr>
        <p:txBody>
          <a:bodyPr vert="horz" lIns="94650" tIns="47325" rIns="94650" bIns="47325" rtlCol="0"/>
          <a:lstStyle>
            <a:lvl1pPr algn="l">
              <a:defRPr sz="1200"/>
            </a:lvl1pPr>
          </a:lstStyle>
          <a:p>
            <a:endParaRPr lang="en-US"/>
          </a:p>
        </p:txBody>
      </p:sp>
      <p:sp>
        <p:nvSpPr>
          <p:cNvPr id="3" name="Date Placeholder 2"/>
          <p:cNvSpPr>
            <a:spLocks noGrp="1"/>
          </p:cNvSpPr>
          <p:nvPr>
            <p:ph type="dt" idx="1"/>
          </p:nvPr>
        </p:nvSpPr>
        <p:spPr>
          <a:xfrm>
            <a:off x="3884918" y="1"/>
            <a:ext cx="2971479" cy="464152"/>
          </a:xfrm>
          <a:prstGeom prst="rect">
            <a:avLst/>
          </a:prstGeom>
        </p:spPr>
        <p:txBody>
          <a:bodyPr vert="horz" lIns="94650" tIns="47325" rIns="94650" bIns="47325" rtlCol="0"/>
          <a:lstStyle>
            <a:lvl1pPr algn="r">
              <a:defRPr sz="1200"/>
            </a:lvl1pPr>
          </a:lstStyle>
          <a:p>
            <a:fld id="{296657AC-253F-41B3-B1D6-7B90BB3E1CDA}" type="datetimeFigureOut">
              <a:rPr lang="en-US" smtClean="0"/>
              <a:t>6/16/2015</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4650" tIns="47325" rIns="94650" bIns="47325" rtlCol="0" anchor="ctr"/>
          <a:lstStyle/>
          <a:p>
            <a:endParaRPr lang="en-US"/>
          </a:p>
        </p:txBody>
      </p:sp>
      <p:sp>
        <p:nvSpPr>
          <p:cNvPr id="5" name="Notes Placeholder 4"/>
          <p:cNvSpPr>
            <a:spLocks noGrp="1"/>
          </p:cNvSpPr>
          <p:nvPr>
            <p:ph type="body" sz="quarter" idx="3"/>
          </p:nvPr>
        </p:nvSpPr>
        <p:spPr>
          <a:xfrm>
            <a:off x="685480" y="4416125"/>
            <a:ext cx="5487042" cy="4182378"/>
          </a:xfrm>
          <a:prstGeom prst="rect">
            <a:avLst/>
          </a:prstGeom>
        </p:spPr>
        <p:txBody>
          <a:bodyPr vert="horz" lIns="94650" tIns="47325" rIns="94650" bIns="47325"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2" y="8830580"/>
            <a:ext cx="2971479" cy="464152"/>
          </a:xfrm>
          <a:prstGeom prst="rect">
            <a:avLst/>
          </a:prstGeom>
        </p:spPr>
        <p:txBody>
          <a:bodyPr vert="horz" lIns="94650" tIns="47325" rIns="94650" bIns="47325" rtlCol="0" anchor="b"/>
          <a:lstStyle>
            <a:lvl1pPr algn="l">
              <a:defRPr sz="1200"/>
            </a:lvl1pPr>
          </a:lstStyle>
          <a:p>
            <a:endParaRPr lang="en-US"/>
          </a:p>
        </p:txBody>
      </p:sp>
      <p:sp>
        <p:nvSpPr>
          <p:cNvPr id="7" name="Slide Number Placeholder 6"/>
          <p:cNvSpPr>
            <a:spLocks noGrp="1"/>
          </p:cNvSpPr>
          <p:nvPr>
            <p:ph type="sldNum" sz="quarter" idx="5"/>
          </p:nvPr>
        </p:nvSpPr>
        <p:spPr>
          <a:xfrm>
            <a:off x="3884918" y="8830580"/>
            <a:ext cx="2971479" cy="464152"/>
          </a:xfrm>
          <a:prstGeom prst="rect">
            <a:avLst/>
          </a:prstGeom>
        </p:spPr>
        <p:txBody>
          <a:bodyPr vert="horz" lIns="94650" tIns="47325" rIns="94650" bIns="47325" rtlCol="0" anchor="b"/>
          <a:lstStyle>
            <a:lvl1pPr algn="r">
              <a:defRPr sz="1200"/>
            </a:lvl1pPr>
          </a:lstStyle>
          <a:p>
            <a:fld id="{0E111BBE-A695-4E89-89C3-ED531DE62B5A}" type="slidenum">
              <a:rPr lang="en-US" smtClean="0"/>
              <a:t>‹#›</a:t>
            </a:fld>
            <a:endParaRPr lang="en-US"/>
          </a:p>
        </p:txBody>
      </p:sp>
    </p:spTree>
    <p:extLst>
      <p:ext uri="{BB962C8B-B14F-4D97-AF65-F5344CB8AC3E}">
        <p14:creationId xmlns:p14="http://schemas.microsoft.com/office/powerpoint/2010/main" val="27998764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Make introductory remarks about:</a:t>
            </a:r>
          </a:p>
          <a:p>
            <a:pPr marL="628650" lvl="1" indent="-171450">
              <a:buFont typeface="Arial" panose="020B0604020202020204" pitchFamily="34" charset="0"/>
              <a:buChar char="•"/>
            </a:pPr>
            <a:r>
              <a:rPr lang="en-US" dirty="0"/>
              <a:t>The presentation format.</a:t>
            </a:r>
          </a:p>
          <a:p>
            <a:pPr marL="628650" lvl="1" indent="-171450">
              <a:buFont typeface="Arial" panose="020B0604020202020204" pitchFamily="34" charset="0"/>
              <a:buChar char="•"/>
            </a:pPr>
            <a:r>
              <a:rPr lang="en-US" dirty="0" smtClean="0"/>
              <a:t>The project – to identify gaps in the current national state of the practice and recommend actions for addressing those gaps.</a:t>
            </a:r>
          </a:p>
          <a:p>
            <a:pPr marL="628650" lvl="1" indent="-171450">
              <a:buFont typeface="Arial" panose="020B0604020202020204" pitchFamily="34" charset="0"/>
              <a:buChar char="•"/>
            </a:pPr>
            <a:r>
              <a:rPr lang="en-US" dirty="0" smtClean="0"/>
              <a:t>The fact that this presentation is directed at TIM Program Managers. Program managers need to understand the importance and benefits of TIM as their understanding of TIM is essential to an effective TIM program.</a:t>
            </a:r>
          </a:p>
          <a:p>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1</a:t>
            </a:fld>
            <a:endParaRPr lang="en-US"/>
          </a:p>
        </p:txBody>
      </p:sp>
    </p:spTree>
    <p:extLst>
      <p:ext uri="{BB962C8B-B14F-4D97-AF65-F5344CB8AC3E}">
        <p14:creationId xmlns:p14="http://schemas.microsoft.com/office/powerpoint/2010/main" val="39618381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Indicate the following issues of incident safety and delay.</a:t>
            </a:r>
            <a:endParaRPr lang="en-US" dirty="0" smtClean="0"/>
          </a:p>
          <a:p>
            <a:endParaRPr lang="en-US" dirty="0" smtClean="0"/>
          </a:p>
          <a:p>
            <a:pPr marL="171450" indent="-171450">
              <a:buFont typeface="Arial" panose="020B0604020202020204" pitchFamily="34" charset="0"/>
              <a:buChar char="•"/>
            </a:pPr>
            <a:r>
              <a:rPr lang="en-US" dirty="0" smtClean="0"/>
              <a:t>Incidents are estimated to cause more than 50 percent of total delay experienced by motorists in all urban areas.</a:t>
            </a:r>
          </a:p>
          <a:p>
            <a:pPr marL="171450" indent="-171450">
              <a:buFont typeface="Arial" panose="020B0604020202020204" pitchFamily="34" charset="0"/>
              <a:buChar char="•"/>
            </a:pPr>
            <a:r>
              <a:rPr lang="en-US" dirty="0" smtClean="0"/>
              <a:t>Many incidents are caused by traffic incidents such as crashes, stalled vehicles, roadway debris, and spilled cargo.</a:t>
            </a:r>
          </a:p>
        </p:txBody>
      </p:sp>
      <p:sp>
        <p:nvSpPr>
          <p:cNvPr id="4" name="Slide Number Placeholder 3"/>
          <p:cNvSpPr>
            <a:spLocks noGrp="1"/>
          </p:cNvSpPr>
          <p:nvPr>
            <p:ph type="sldNum" sz="quarter" idx="10"/>
          </p:nvPr>
        </p:nvSpPr>
        <p:spPr/>
        <p:txBody>
          <a:bodyPr/>
          <a:lstStyle/>
          <a:p>
            <a:fld id="{0E111BBE-A695-4E89-89C3-ED531DE62B5A}" type="slidenum">
              <a:rPr lang="en-US" smtClean="0"/>
              <a:t>10</a:t>
            </a:fld>
            <a:endParaRPr lang="en-US"/>
          </a:p>
        </p:txBody>
      </p:sp>
    </p:spTree>
    <p:extLst>
      <p:ext uri="{BB962C8B-B14F-4D97-AF65-F5344CB8AC3E}">
        <p14:creationId xmlns:p14="http://schemas.microsoft.com/office/powerpoint/2010/main" val="1253613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95">
              <a:defRPr/>
            </a:pPr>
            <a:r>
              <a:rPr lang="en-US" dirty="0"/>
              <a:t>Of equal importance is to reduce clearance time (the time required for the incident to be removed from the roadway</a:t>
            </a:r>
            <a:r>
              <a:rPr lang="en-US" dirty="0" smtClean="0"/>
              <a:t>)</a:t>
            </a:r>
          </a:p>
          <a:p>
            <a:pPr defTabSz="946495">
              <a:defRPr/>
            </a:pPr>
            <a:endParaRPr lang="en-US" dirty="0" smtClean="0"/>
          </a:p>
          <a:p>
            <a:pPr defTabSz="946495">
              <a:defRPr/>
            </a:pPr>
            <a:r>
              <a:rPr lang="en-US" dirty="0" smtClean="0"/>
              <a:t>Indicate the following issues related to incident</a:t>
            </a:r>
            <a:r>
              <a:rPr lang="en-US" baseline="0" dirty="0" smtClean="0"/>
              <a:t> on-scene safety:</a:t>
            </a:r>
            <a:endParaRPr lang="en-US" dirty="0" smtClean="0"/>
          </a:p>
          <a:p>
            <a:pPr defTabSz="946495">
              <a:defRPr/>
            </a:pPr>
            <a:endParaRPr lang="en-US" dirty="0"/>
          </a:p>
          <a:p>
            <a:pPr marL="171450" indent="-171450">
              <a:buFont typeface="Arial" panose="020B0604020202020204" pitchFamily="34" charset="0"/>
              <a:buChar char="•"/>
            </a:pPr>
            <a:r>
              <a:rPr lang="en-US" dirty="0" smtClean="0"/>
              <a:t>Many police, Emergency Medical Services (EMS) personnel, and firefighter fatalities occurred as a result of transportation incidents (either accidental or “struck-by” incidents or crashes in pursuit or other line-of-duty activities).</a:t>
            </a:r>
          </a:p>
        </p:txBody>
      </p:sp>
      <p:sp>
        <p:nvSpPr>
          <p:cNvPr id="4" name="Slide Number Placeholder 3"/>
          <p:cNvSpPr>
            <a:spLocks noGrp="1"/>
          </p:cNvSpPr>
          <p:nvPr>
            <p:ph type="sldNum" sz="quarter" idx="10"/>
          </p:nvPr>
        </p:nvSpPr>
        <p:spPr/>
        <p:txBody>
          <a:bodyPr/>
          <a:lstStyle/>
          <a:p>
            <a:fld id="{0E111BBE-A695-4E89-89C3-ED531DE62B5A}" type="slidenum">
              <a:rPr lang="en-US" smtClean="0"/>
              <a:t>11</a:t>
            </a:fld>
            <a:endParaRPr lang="en-US"/>
          </a:p>
        </p:txBody>
      </p:sp>
    </p:spTree>
    <p:extLst>
      <p:ext uri="{BB962C8B-B14F-4D97-AF65-F5344CB8AC3E}">
        <p14:creationId xmlns:p14="http://schemas.microsoft.com/office/powerpoint/2010/main" val="2368721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slides shows the range of stakeholders that need to be engaged to make a well-organized, multi-discipline TIM program successful.  </a:t>
            </a:r>
          </a:p>
          <a:p>
            <a:pPr marL="171450" indent="-171450">
              <a:buFont typeface="Arial" panose="020B0604020202020204" pitchFamily="34" charset="0"/>
              <a:buChar char="•"/>
            </a:pPr>
            <a:r>
              <a:rPr lang="en-US" dirty="0"/>
              <a:t>As decision makers, your support and proactive leadership is critical in the engaging of the various stakeholders.</a:t>
            </a:r>
          </a:p>
          <a:p>
            <a:pPr marL="171450" indent="-171450">
              <a:buFont typeface="Arial" panose="020B0604020202020204" pitchFamily="34" charset="0"/>
              <a:buChar char="•"/>
            </a:pPr>
            <a:r>
              <a:rPr lang="en-US" dirty="0"/>
              <a:t>It has been shown that the most effective TIM programs put a significant effort into the development, signing and maintenance of </a:t>
            </a:r>
            <a:r>
              <a:rPr lang="en-US" dirty="0" err="1"/>
              <a:t>MOUs</a:t>
            </a:r>
            <a:r>
              <a:rPr lang="en-US" dirty="0"/>
              <a:t>. Management support of this activity is critical. </a:t>
            </a:r>
          </a:p>
        </p:txBody>
      </p:sp>
      <p:sp>
        <p:nvSpPr>
          <p:cNvPr id="4" name="Slide Number Placeholder 3"/>
          <p:cNvSpPr>
            <a:spLocks noGrp="1"/>
          </p:cNvSpPr>
          <p:nvPr>
            <p:ph type="sldNum" sz="quarter" idx="10"/>
          </p:nvPr>
        </p:nvSpPr>
        <p:spPr/>
        <p:txBody>
          <a:bodyPr/>
          <a:lstStyle/>
          <a:p>
            <a:fld id="{0E111BBE-A695-4E89-89C3-ED531DE62B5A}" type="slidenum">
              <a:rPr lang="en-US" smtClean="0"/>
              <a:t>12</a:t>
            </a:fld>
            <a:endParaRPr lang="en-US"/>
          </a:p>
        </p:txBody>
      </p:sp>
    </p:spTree>
    <p:extLst>
      <p:ext uri="{BB962C8B-B14F-4D97-AF65-F5344CB8AC3E}">
        <p14:creationId xmlns:p14="http://schemas.microsoft.com/office/powerpoint/2010/main" val="39997116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transition slide.  You may wish to say “next we will discuss the objectives of the primer and outline its content”.</a:t>
            </a:r>
          </a:p>
        </p:txBody>
      </p:sp>
      <p:sp>
        <p:nvSpPr>
          <p:cNvPr id="4" name="Slide Number Placeholder 3"/>
          <p:cNvSpPr>
            <a:spLocks noGrp="1"/>
          </p:cNvSpPr>
          <p:nvPr>
            <p:ph type="sldNum" sz="quarter" idx="10"/>
          </p:nvPr>
        </p:nvSpPr>
        <p:spPr/>
        <p:txBody>
          <a:bodyPr/>
          <a:lstStyle/>
          <a:p>
            <a:fld id="{0E111BBE-A695-4E89-89C3-ED531DE62B5A}" type="slidenum">
              <a:rPr lang="en-US" smtClean="0"/>
              <a:t>13</a:t>
            </a:fld>
            <a:endParaRPr lang="en-US"/>
          </a:p>
        </p:txBody>
      </p:sp>
    </p:spTree>
    <p:extLst>
      <p:ext uri="{BB962C8B-B14F-4D97-AF65-F5344CB8AC3E}">
        <p14:creationId xmlns:p14="http://schemas.microsoft.com/office/powerpoint/2010/main" val="30831010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problem:</a:t>
            </a:r>
          </a:p>
          <a:p>
            <a:pPr marL="171450" indent="-171450">
              <a:buFont typeface="Arial" panose="020B0604020202020204" pitchFamily="34" charset="0"/>
              <a:buChar char="•"/>
            </a:pPr>
            <a:r>
              <a:rPr lang="en-US" dirty="0"/>
              <a:t>Many of the nation’s TIM programs lack a robust, full-scale, comprehensive approach that includes all aspects of incident management with long-term vision and objectives.</a:t>
            </a:r>
          </a:p>
          <a:p>
            <a:pPr marL="171450" indent="-171450">
              <a:buFont typeface="Arial" panose="020B0604020202020204" pitchFamily="34" charset="0"/>
              <a:buChar char="•"/>
            </a:pPr>
            <a:r>
              <a:rPr lang="en-US" dirty="0"/>
              <a:t>While there are a number of very comprehensive and successful TIM programs across the country, their lessons learned and best practices need to be extended to create more consistent incident management on a wider scale.</a:t>
            </a:r>
          </a:p>
        </p:txBody>
      </p:sp>
      <p:sp>
        <p:nvSpPr>
          <p:cNvPr id="4" name="Slide Number Placeholder 3"/>
          <p:cNvSpPr>
            <a:spLocks noGrp="1"/>
          </p:cNvSpPr>
          <p:nvPr>
            <p:ph type="sldNum" sz="quarter" idx="10"/>
          </p:nvPr>
        </p:nvSpPr>
        <p:spPr/>
        <p:txBody>
          <a:bodyPr/>
          <a:lstStyle/>
          <a:p>
            <a:fld id="{0E111BBE-A695-4E89-89C3-ED531DE62B5A}" type="slidenum">
              <a:rPr lang="en-US" smtClean="0"/>
              <a:t>14</a:t>
            </a:fld>
            <a:endParaRPr lang="en-US"/>
          </a:p>
        </p:txBody>
      </p:sp>
    </p:spTree>
    <p:extLst>
      <p:ext uri="{BB962C8B-B14F-4D97-AF65-F5344CB8AC3E}">
        <p14:creationId xmlns:p14="http://schemas.microsoft.com/office/powerpoint/2010/main" val="1621417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21"/>
              </a:spcBef>
            </a:pPr>
            <a:r>
              <a:rPr lang="en-US" dirty="0" smtClean="0"/>
              <a:t>In addition to thes</a:t>
            </a:r>
            <a:r>
              <a:rPr lang="en-US" baseline="0" dirty="0" smtClean="0"/>
              <a:t>e two, the other objectives are to</a:t>
            </a:r>
          </a:p>
          <a:p>
            <a:pPr marL="171450" indent="-171450">
              <a:spcBef>
                <a:spcPts val="621"/>
              </a:spcBef>
              <a:buFont typeface="Arial" panose="020B0604020202020204" pitchFamily="34" charset="0"/>
              <a:buChar char="•"/>
            </a:pPr>
            <a:r>
              <a:rPr lang="en-US" dirty="0" smtClean="0"/>
              <a:t>Identify and outline a framework for achieving a complete TIM program utilizing national guidelines,</a:t>
            </a:r>
            <a:r>
              <a:rPr lang="en-US" baseline="0" dirty="0" smtClean="0"/>
              <a:t> and</a:t>
            </a:r>
          </a:p>
          <a:p>
            <a:pPr marL="171450" indent="-171450">
              <a:spcBef>
                <a:spcPts val="621"/>
              </a:spcBef>
              <a:buFont typeface="Arial" panose="020B0604020202020204" pitchFamily="34" charset="0"/>
              <a:buChar char="•"/>
            </a:pPr>
            <a:r>
              <a:rPr lang="en-US" baseline="0" dirty="0" smtClean="0"/>
              <a:t>O</a:t>
            </a:r>
            <a:r>
              <a:rPr lang="en-US" dirty="0" smtClean="0"/>
              <a:t>utline the key elements that are contained in successful TIM programs</a:t>
            </a:r>
          </a:p>
        </p:txBody>
      </p:sp>
      <p:sp>
        <p:nvSpPr>
          <p:cNvPr id="4" name="Slide Number Placeholder 3"/>
          <p:cNvSpPr>
            <a:spLocks noGrp="1"/>
          </p:cNvSpPr>
          <p:nvPr>
            <p:ph type="sldNum" sz="quarter" idx="10"/>
          </p:nvPr>
        </p:nvSpPr>
        <p:spPr/>
        <p:txBody>
          <a:bodyPr/>
          <a:lstStyle/>
          <a:p>
            <a:fld id="{0E111BBE-A695-4E89-89C3-ED531DE62B5A}" type="slidenum">
              <a:rPr lang="en-US" smtClean="0"/>
              <a:t>15</a:t>
            </a:fld>
            <a:endParaRPr lang="en-US"/>
          </a:p>
        </p:txBody>
      </p:sp>
    </p:spTree>
    <p:extLst>
      <p:ext uri="{BB962C8B-B14F-4D97-AF65-F5344CB8AC3E}">
        <p14:creationId xmlns:p14="http://schemas.microsoft.com/office/powerpoint/2010/main" val="9274492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can “read” the bullets as a summary of </a:t>
            </a:r>
            <a:r>
              <a:rPr lang="en-US" dirty="0"/>
              <a:t>t</a:t>
            </a:r>
            <a:r>
              <a:rPr lang="en-US" dirty="0" smtClean="0"/>
              <a:t>he organization of the primer – and indicate that the roles of decision makers will be discussed in the content.</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16</a:t>
            </a:fld>
            <a:endParaRPr lang="en-US"/>
          </a:p>
        </p:txBody>
      </p:sp>
    </p:spTree>
    <p:extLst>
      <p:ext uri="{BB962C8B-B14F-4D97-AF65-F5344CB8AC3E}">
        <p14:creationId xmlns:p14="http://schemas.microsoft.com/office/powerpoint/2010/main" val="41232713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a:t>R</a:t>
            </a:r>
            <a:r>
              <a:rPr lang="en-US" dirty="0" smtClean="0"/>
              <a:t>ead” the bullets as a summary of he organization of the primer – and indicate that the roles of decision makers will be discussed in the content of the presentation.</a:t>
            </a:r>
          </a:p>
        </p:txBody>
      </p:sp>
      <p:sp>
        <p:nvSpPr>
          <p:cNvPr id="4" name="Slide Number Placeholder 3"/>
          <p:cNvSpPr>
            <a:spLocks noGrp="1"/>
          </p:cNvSpPr>
          <p:nvPr>
            <p:ph type="sldNum" sz="quarter" idx="10"/>
          </p:nvPr>
        </p:nvSpPr>
        <p:spPr/>
        <p:txBody>
          <a:bodyPr/>
          <a:lstStyle/>
          <a:p>
            <a:fld id="{0E111BBE-A695-4E89-89C3-ED531DE62B5A}" type="slidenum">
              <a:rPr lang="en-US" smtClean="0"/>
              <a:t>17</a:t>
            </a:fld>
            <a:endParaRPr lang="en-US"/>
          </a:p>
        </p:txBody>
      </p:sp>
    </p:spTree>
    <p:extLst>
      <p:ext uri="{BB962C8B-B14F-4D97-AF65-F5344CB8AC3E}">
        <p14:creationId xmlns:p14="http://schemas.microsoft.com/office/powerpoint/2010/main" val="12960919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this is a transition slide,  may wish to say “and now we will discuss the gaps that were identified in the national TIM program analysis” and then quickly advance to the detailed slides.</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18</a:t>
            </a:fld>
            <a:endParaRPr lang="en-US"/>
          </a:p>
        </p:txBody>
      </p:sp>
    </p:spTree>
    <p:extLst>
      <p:ext uri="{BB962C8B-B14F-4D97-AF65-F5344CB8AC3E}">
        <p14:creationId xmlns:p14="http://schemas.microsoft.com/office/powerpoint/2010/main" val="22615877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0263" y="4416125"/>
            <a:ext cx="5974080" cy="4182378"/>
          </a:xfrm>
        </p:spPr>
        <p:txBody>
          <a:bodyPr/>
          <a:lstStyle/>
          <a:p>
            <a:pPr defTabSz="946495">
              <a:defRPr/>
            </a:pPr>
            <a:r>
              <a:rPr lang="en-US" dirty="0"/>
              <a:t>The speaker can discuss the two tiers:</a:t>
            </a:r>
          </a:p>
          <a:p>
            <a:pPr defTabSz="946495">
              <a:defRPr/>
            </a:pPr>
            <a:endParaRPr lang="en-US" dirty="0"/>
          </a:p>
          <a:p>
            <a:pPr marL="171450" indent="-171450">
              <a:buFont typeface="Arial" panose="020B0604020202020204" pitchFamily="34" charset="0"/>
              <a:buChar char="•"/>
            </a:pPr>
            <a:r>
              <a:rPr lang="en-US" dirty="0"/>
              <a:t>The success of the TIM practice at any of the state/local level programs depends mainly on the active involvement and coordination between the different TIM partners. </a:t>
            </a:r>
          </a:p>
          <a:p>
            <a:pPr marL="171450" indent="-171450">
              <a:buFont typeface="Arial" panose="020B0604020202020204" pitchFamily="34" charset="0"/>
              <a:buChar char="•"/>
            </a:pPr>
            <a:r>
              <a:rPr lang="en-US" dirty="0"/>
              <a:t>Slide #8 identified key agencies involved including Law Enforcement, Fire and Rescue. EMS, Towing and Recovery and Transportation Agencies. Examples of the state/local level TIM activities include conducting TIM committee meetings, multidisciplinary trainings, tracking of targeted performance goals, developing and promoting TIM procedures and policies, coordinating the available TIM resources including equipment and data, and successful incident scene interagency collaboration. </a:t>
            </a:r>
          </a:p>
          <a:p>
            <a:pPr marL="171450" indent="-171450">
              <a:buFont typeface="Arial" panose="020B0604020202020204" pitchFamily="34" charset="0"/>
              <a:buChar char="•"/>
            </a:pPr>
            <a:r>
              <a:rPr lang="en-US" dirty="0"/>
              <a:t>On the national level, government and non-governmental agencies and coalitions contribute to the development and success of the TIM practice at both the policy and operations levels. A key role of the national TIM agencies is to provide support to the state/local level TIM programs to enhance and advance their TIM practices. Examples of the national TIM-involved agencies include FHWA Office of Operations’ Traffic Incident &amp; Events Management (</a:t>
            </a:r>
            <a:r>
              <a:rPr lang="en-US" dirty="0" err="1"/>
              <a:t>TI&amp;EM</a:t>
            </a:r>
            <a:r>
              <a:rPr lang="en-US" dirty="0"/>
              <a:t>) team, International Association of Chiefs of Police (</a:t>
            </a:r>
            <a:r>
              <a:rPr lang="en-US" dirty="0" err="1"/>
              <a:t>IACP</a:t>
            </a:r>
            <a:r>
              <a:rPr lang="en-US" dirty="0"/>
              <a:t>), International Association of Fire Chiefs (</a:t>
            </a:r>
            <a:r>
              <a:rPr lang="en-US" dirty="0" err="1"/>
              <a:t>IACF</a:t>
            </a:r>
            <a:r>
              <a:rPr lang="en-US" dirty="0"/>
              <a:t>), Towing and Recovery Association of America (</a:t>
            </a:r>
            <a:r>
              <a:rPr lang="en-US" dirty="0" err="1"/>
              <a:t>TRAA</a:t>
            </a:r>
            <a:r>
              <a:rPr lang="en-US" dirty="0"/>
              <a:t>), and the U.S. Fire Administration (</a:t>
            </a:r>
            <a:r>
              <a:rPr lang="en-US" dirty="0" err="1"/>
              <a:t>USFA</a:t>
            </a:r>
            <a:r>
              <a:rPr lang="en-US" dirty="0"/>
              <a:t>).</a:t>
            </a:r>
          </a:p>
          <a:p>
            <a:pPr marL="171450" indent="-171450">
              <a:buFont typeface="Arial" panose="020B0604020202020204" pitchFamily="34" charset="0"/>
              <a:buChar char="•"/>
            </a:pPr>
            <a:r>
              <a:rPr lang="en-US" dirty="0"/>
              <a:t>This approach provides agencies at all levels with insight into their gaps and actions needed to address the gaps.</a:t>
            </a:r>
          </a:p>
        </p:txBody>
      </p:sp>
      <p:sp>
        <p:nvSpPr>
          <p:cNvPr id="4" name="Slide Number Placeholder 3"/>
          <p:cNvSpPr>
            <a:spLocks noGrp="1"/>
          </p:cNvSpPr>
          <p:nvPr>
            <p:ph type="sldNum" sz="quarter" idx="10"/>
          </p:nvPr>
        </p:nvSpPr>
        <p:spPr/>
        <p:txBody>
          <a:bodyPr/>
          <a:lstStyle/>
          <a:p>
            <a:fld id="{0E111BBE-A695-4E89-89C3-ED531DE62B5A}" type="slidenum">
              <a:rPr lang="en-US" smtClean="0"/>
              <a:t>19</a:t>
            </a:fld>
            <a:endParaRPr lang="en-US"/>
          </a:p>
        </p:txBody>
      </p:sp>
    </p:spTree>
    <p:extLst>
      <p:ext uri="{BB962C8B-B14F-4D97-AF65-F5344CB8AC3E}">
        <p14:creationId xmlns:p14="http://schemas.microsoft.com/office/powerpoint/2010/main" val="3416845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95">
              <a:defRPr/>
            </a:pPr>
            <a:r>
              <a:rPr lang="en-US" dirty="0" smtClean="0"/>
              <a:t>This slide outlines the format for today’s presentation:</a:t>
            </a:r>
          </a:p>
          <a:p>
            <a:pPr defTabSz="946495">
              <a:defRPr/>
            </a:pPr>
            <a:endParaRPr lang="en-US" dirty="0" smtClean="0"/>
          </a:p>
          <a:p>
            <a:pPr marL="171450" indent="-171450" defTabSz="946495">
              <a:buFont typeface="Arial" panose="020B0604020202020204" pitchFamily="34" charset="0"/>
              <a:buChar char="•"/>
              <a:defRPr/>
            </a:pPr>
            <a:r>
              <a:rPr lang="en-US" dirty="0" smtClean="0"/>
              <a:t>Briefing Objective and Overview</a:t>
            </a:r>
          </a:p>
          <a:p>
            <a:pPr marL="171450" indent="-171450" defTabSz="946495">
              <a:buFont typeface="Arial" panose="020B0604020202020204" pitchFamily="34" charset="0"/>
              <a:buChar char="•"/>
              <a:defRPr/>
            </a:pPr>
            <a:r>
              <a:rPr lang="en-US" dirty="0" smtClean="0"/>
              <a:t>Primer Objectives and Outline</a:t>
            </a:r>
          </a:p>
          <a:p>
            <a:pPr marL="171450" indent="-171450" defTabSz="946495">
              <a:buFont typeface="Arial" panose="020B0604020202020204" pitchFamily="34" charset="0"/>
              <a:buChar char="•"/>
              <a:defRPr/>
            </a:pPr>
            <a:r>
              <a:rPr lang="en-US" dirty="0" smtClean="0"/>
              <a:t>TIM Gap Analysis</a:t>
            </a:r>
          </a:p>
          <a:p>
            <a:pPr marL="171450" indent="-171450" defTabSz="946495">
              <a:buFont typeface="Arial" panose="020B0604020202020204" pitchFamily="34" charset="0"/>
              <a:buChar char="•"/>
              <a:defRPr/>
            </a:pPr>
            <a:r>
              <a:rPr lang="en-US" dirty="0" smtClean="0"/>
              <a:t>Successful TIM Program</a:t>
            </a:r>
          </a:p>
          <a:p>
            <a:pPr marL="171450" indent="-171450" defTabSz="946495">
              <a:buFont typeface="Arial" panose="020B0604020202020204" pitchFamily="34" charset="0"/>
              <a:buChar char="•"/>
              <a:defRPr/>
            </a:pPr>
            <a:r>
              <a:rPr lang="en-US" dirty="0" smtClean="0"/>
              <a:t>Steps to Establish a TIM Program and Action Plan</a:t>
            </a:r>
          </a:p>
          <a:p>
            <a:pPr defTabSz="946495">
              <a:defRPr/>
            </a:pPr>
            <a:endParaRPr lang="en-US" dirty="0" smtClean="0"/>
          </a:p>
          <a:p>
            <a:pPr defTabSz="946495">
              <a:defRPr/>
            </a:pPr>
            <a:r>
              <a:rPr lang="en-US" dirty="0" smtClean="0"/>
              <a:t>Each item will be addressed in detail during the presentation</a:t>
            </a:r>
          </a:p>
          <a:p>
            <a:pPr defTabSz="946495">
              <a:defRPr/>
            </a:pPr>
            <a:endParaRPr lang="en-US" dirty="0" smtClean="0"/>
          </a:p>
          <a:p>
            <a:pPr defTabSz="946495">
              <a:defRPr/>
            </a:pPr>
            <a:r>
              <a:rPr lang="en-US" dirty="0" smtClean="0"/>
              <a:t>Indicate that at </a:t>
            </a:r>
            <a:r>
              <a:rPr lang="en-US" dirty="0"/>
              <a:t>the end of the presentation and at the end of the document, the goal is that you have </a:t>
            </a:r>
            <a:r>
              <a:rPr lang="en-US" dirty="0" smtClean="0"/>
              <a:t>very targeted information </a:t>
            </a:r>
            <a:r>
              <a:rPr lang="en-US" dirty="0"/>
              <a:t>to help you as you seek to establish a TIM Program and Action </a:t>
            </a:r>
            <a:r>
              <a:rPr lang="en-US" dirty="0" smtClean="0"/>
              <a:t>Plan.</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2</a:t>
            </a:fld>
            <a:endParaRPr lang="en-US"/>
          </a:p>
        </p:txBody>
      </p:sp>
    </p:spTree>
    <p:extLst>
      <p:ext uri="{BB962C8B-B14F-4D97-AF65-F5344CB8AC3E}">
        <p14:creationId xmlns:p14="http://schemas.microsoft.com/office/powerpoint/2010/main" val="26875644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87383" y="4380411"/>
            <a:ext cx="5885139" cy="4218092"/>
          </a:xfrm>
        </p:spPr>
        <p:txBody>
          <a:bodyPr/>
          <a:lstStyle/>
          <a:p>
            <a:pPr marL="0" lvl="1" indent="3175">
              <a:spcBef>
                <a:spcPts val="311"/>
              </a:spcBef>
            </a:pPr>
            <a:r>
              <a:rPr lang="en-US" dirty="0"/>
              <a:t>Indicate that the Program/Institutional gaps are some of the most critical to executive managers as they relate to matters of policy, organization and inter-agency coordination. Executive management support is often required for these issues to be addressed.</a:t>
            </a:r>
          </a:p>
          <a:p>
            <a:pPr marL="174625" lvl="1" indent="-171450">
              <a:spcBef>
                <a:spcPts val="311"/>
              </a:spcBef>
            </a:pPr>
            <a:endParaRPr lang="en-US" dirty="0" smtClean="0"/>
          </a:p>
          <a:p>
            <a:pPr marL="174625" lvl="1" indent="-171450">
              <a:spcBef>
                <a:spcPts val="311"/>
              </a:spcBef>
            </a:pPr>
            <a:r>
              <a:rPr lang="en-US" dirty="0" smtClean="0"/>
              <a:t>Other examples of Program/Institutional Gaps include</a:t>
            </a:r>
          </a:p>
          <a:p>
            <a:pPr marL="174625" lvl="1" indent="-171450">
              <a:spcBef>
                <a:spcPts val="311"/>
              </a:spcBef>
              <a:buFont typeface="Arial" panose="020B0604020202020204" pitchFamily="34" charset="0"/>
              <a:buChar char="•"/>
            </a:pPr>
            <a:r>
              <a:rPr lang="en-US" dirty="0" smtClean="0"/>
              <a:t>PM </a:t>
            </a:r>
            <a:r>
              <a:rPr lang="en-US" dirty="0"/>
              <a:t>and goals </a:t>
            </a:r>
            <a:r>
              <a:rPr lang="en-US" dirty="0" smtClean="0"/>
              <a:t>tracking</a:t>
            </a:r>
          </a:p>
          <a:p>
            <a:pPr marL="174625" lvl="1" indent="-171450">
              <a:spcBef>
                <a:spcPts val="311"/>
              </a:spcBef>
              <a:buFont typeface="Arial" panose="020B0604020202020204" pitchFamily="34" charset="0"/>
              <a:buChar char="•"/>
            </a:pPr>
            <a:r>
              <a:rPr lang="en-US" dirty="0" smtClean="0"/>
              <a:t>Road </a:t>
            </a:r>
            <a:r>
              <a:rPr lang="en-US" dirty="0"/>
              <a:t>clearance laws and </a:t>
            </a:r>
            <a:r>
              <a:rPr lang="en-US" dirty="0" smtClean="0"/>
              <a:t>legislations</a:t>
            </a:r>
          </a:p>
          <a:p>
            <a:pPr marL="174625" lvl="1" indent="-171450">
              <a:spcBef>
                <a:spcPts val="311"/>
              </a:spcBef>
              <a:buFont typeface="Arial" panose="020B0604020202020204" pitchFamily="34" charset="0"/>
              <a:buChar char="•"/>
            </a:pPr>
            <a:r>
              <a:rPr lang="en-US" dirty="0" smtClean="0"/>
              <a:t>Public </a:t>
            </a:r>
            <a:r>
              <a:rPr lang="en-US" dirty="0"/>
              <a:t>awareness and </a:t>
            </a:r>
            <a:r>
              <a:rPr lang="en-US" dirty="0" smtClean="0"/>
              <a:t>outreach</a:t>
            </a:r>
          </a:p>
          <a:p>
            <a:pPr marL="174625" lvl="1" indent="-171450">
              <a:spcBef>
                <a:spcPts val="311"/>
              </a:spcBef>
            </a:pPr>
            <a:endParaRPr lang="en-US" dirty="0" smtClean="0"/>
          </a:p>
          <a:p>
            <a:pPr marL="0" lvl="1" indent="3175">
              <a:spcBef>
                <a:spcPts val="311"/>
              </a:spcBef>
            </a:pPr>
            <a:r>
              <a:rPr lang="en-US" dirty="0" smtClean="0"/>
              <a:t>The Traffic Incident Management Self-Assessment (TIM SA) was developed by the Federal Highway Administration (FHWA) as a benchmarking tool to evaluate TIM program components and overall TIM program success. The 2011 Self-assessment had more than 90 responses and included a comparison to a baseline derived from previous self-assessments.</a:t>
            </a:r>
          </a:p>
          <a:p>
            <a:pPr marL="174625" lvl="1" indent="-171450">
              <a:spcBef>
                <a:spcPts val="311"/>
              </a:spcBef>
              <a:buFontTx/>
              <a:buNone/>
            </a:pPr>
            <a:endParaRPr lang="en-US" dirty="0" smtClean="0"/>
          </a:p>
          <a:p>
            <a:pPr marL="174625" lvl="1" indent="-171450">
              <a:spcBef>
                <a:spcPts val="311"/>
              </a:spcBef>
              <a:buFontTx/>
              <a:buNone/>
            </a:pPr>
            <a:r>
              <a:rPr lang="en-US" dirty="0" smtClean="0"/>
              <a:t>In their</a:t>
            </a:r>
            <a:r>
              <a:rPr lang="en-US" baseline="0" dirty="0" smtClean="0"/>
              <a:t> 2011 Incident Management National Analysis Report, USDOT found that:</a:t>
            </a:r>
          </a:p>
          <a:p>
            <a:pPr marL="174625" lvl="1" indent="-171450">
              <a:spcBef>
                <a:spcPts val="311"/>
              </a:spcBef>
              <a:buFont typeface="Arial" panose="020B0604020202020204" pitchFamily="34" charset="0"/>
              <a:buChar char="•"/>
            </a:pPr>
            <a:r>
              <a:rPr lang="en-US" baseline="0" dirty="0" smtClean="0"/>
              <a:t>The establishment and use of TIM performance measures consistently ranked low. The ability to track reduction in secondary accidents was ranked lowest, almost half of respondents indicated no activity in this area.</a:t>
            </a:r>
          </a:p>
          <a:p>
            <a:pPr marL="174625" lvl="1" indent="-171450">
              <a:spcBef>
                <a:spcPts val="311"/>
              </a:spcBef>
              <a:buFont typeface="Arial" panose="020B0604020202020204" pitchFamily="34" charset="0"/>
              <a:buChar char="•"/>
            </a:pPr>
            <a:r>
              <a:rPr lang="en-US" baseline="0" dirty="0" smtClean="0"/>
              <a:t>Another area with low scores was multi-agency coordination – in particular defining agency roles for planning and funding TIM as well as regularly updating TIM related agreements.</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20</a:t>
            </a:fld>
            <a:endParaRPr lang="en-US"/>
          </a:p>
        </p:txBody>
      </p:sp>
    </p:spTree>
    <p:extLst>
      <p:ext uri="{BB962C8B-B14F-4D97-AF65-F5344CB8AC3E}">
        <p14:creationId xmlns:p14="http://schemas.microsoft.com/office/powerpoint/2010/main" val="3096688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interesting results</a:t>
            </a:r>
            <a:r>
              <a:rPr lang="en-US" baseline="0" dirty="0" smtClean="0"/>
              <a:t> from the 2011 </a:t>
            </a:r>
            <a:r>
              <a:rPr lang="en-US" dirty="0" smtClean="0"/>
              <a:t>Traffic Incident Management Self-Assessment include:</a:t>
            </a:r>
          </a:p>
          <a:p>
            <a:endParaRPr lang="en-US" dirty="0" smtClean="0"/>
          </a:p>
          <a:p>
            <a:r>
              <a:rPr lang="en-US" dirty="0" smtClean="0"/>
              <a:t>Operational Gaps</a:t>
            </a:r>
          </a:p>
          <a:p>
            <a:pPr marL="171450" indent="-171450">
              <a:buFont typeface="Arial" panose="020B0604020202020204" pitchFamily="34" charset="0"/>
              <a:buChar char="•"/>
            </a:pPr>
            <a:r>
              <a:rPr lang="en-US" dirty="0" smtClean="0"/>
              <a:t>Activities</a:t>
            </a:r>
            <a:r>
              <a:rPr lang="en-US" baseline="0" dirty="0" smtClean="0"/>
              <a:t> related to the existence of safe, quick clearance laws scored high</a:t>
            </a:r>
          </a:p>
          <a:p>
            <a:pPr marL="171450" indent="-171450">
              <a:buFont typeface="Arial" panose="020B0604020202020204" pitchFamily="34" charset="0"/>
              <a:buChar char="•"/>
            </a:pPr>
            <a:r>
              <a:rPr lang="en-US" dirty="0" smtClean="0"/>
              <a:t>The lowest scores pertained to the existence od mutually understood</a:t>
            </a:r>
            <a:r>
              <a:rPr lang="en-US" baseline="0" dirty="0" smtClean="0"/>
              <a:t> equipment staging and lighting</a:t>
            </a:r>
          </a:p>
          <a:p>
            <a:pPr marL="171450" indent="-171450">
              <a:buFont typeface="Arial" panose="020B0604020202020204" pitchFamily="34" charset="0"/>
              <a:buChar char="•"/>
            </a:pPr>
            <a:r>
              <a:rPr lang="en-US" baseline="0" dirty="0" smtClean="0"/>
              <a:t>There was little improvement in the use of </a:t>
            </a:r>
            <a:r>
              <a:rPr lang="en-US" baseline="0" dirty="0" err="1" smtClean="0"/>
              <a:t>SSP</a:t>
            </a:r>
            <a:r>
              <a:rPr lang="en-US" baseline="0" dirty="0" smtClean="0"/>
              <a:t> for incident response</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21</a:t>
            </a:fld>
            <a:endParaRPr lang="en-US"/>
          </a:p>
        </p:txBody>
      </p:sp>
    </p:spTree>
    <p:extLst>
      <p:ext uri="{BB962C8B-B14F-4D97-AF65-F5344CB8AC3E}">
        <p14:creationId xmlns:p14="http://schemas.microsoft.com/office/powerpoint/2010/main" val="39393863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interesting results</a:t>
            </a:r>
            <a:r>
              <a:rPr lang="en-US" baseline="0" dirty="0" smtClean="0"/>
              <a:t> from the 2011 </a:t>
            </a:r>
            <a:r>
              <a:rPr lang="en-US" dirty="0" smtClean="0"/>
              <a:t>Traffic Incident Management Self-Assessment include:</a:t>
            </a:r>
          </a:p>
          <a:p>
            <a:endParaRPr lang="en-US" dirty="0" smtClean="0"/>
          </a:p>
          <a:p>
            <a:pPr marL="0" indent="0">
              <a:buFont typeface="Arial" panose="020B0604020202020204" pitchFamily="34" charset="0"/>
              <a:buNone/>
            </a:pPr>
            <a:r>
              <a:rPr lang="en-US" baseline="0" dirty="0" smtClean="0"/>
              <a:t>Technology Gaps</a:t>
            </a:r>
          </a:p>
          <a:p>
            <a:pPr marL="171450" indent="-171450">
              <a:buFont typeface="Arial" panose="020B0604020202020204" pitchFamily="34" charset="0"/>
              <a:buChar char="•"/>
            </a:pPr>
            <a:r>
              <a:rPr lang="en-US" dirty="0" smtClean="0"/>
              <a:t>The use of TMCs to coordinate incident detection, response,</a:t>
            </a:r>
            <a:r>
              <a:rPr lang="en-US" baseline="0" dirty="0" smtClean="0"/>
              <a:t> etc. scored very high; sharing of incident related data also scored high</a:t>
            </a:r>
          </a:p>
          <a:p>
            <a:pPr marL="171450" indent="-171450">
              <a:buFont typeface="Arial" panose="020B0604020202020204" pitchFamily="34" charset="0"/>
              <a:buChar char="•"/>
            </a:pPr>
            <a:r>
              <a:rPr lang="en-US" baseline="0" dirty="0" smtClean="0"/>
              <a:t>The availability of interoperable interchangeable interagency communications scored low</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22</a:t>
            </a:fld>
            <a:endParaRPr lang="en-US"/>
          </a:p>
        </p:txBody>
      </p:sp>
    </p:spTree>
    <p:extLst>
      <p:ext uri="{BB962C8B-B14F-4D97-AF65-F5344CB8AC3E}">
        <p14:creationId xmlns:p14="http://schemas.microsoft.com/office/powerpoint/2010/main" val="421461485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Indicate that the role of TIM agencies and efforts at the national level is at a policy level aimed at supporting the implementation of effective TIM training and practices at the state/local level.</a:t>
            </a:r>
          </a:p>
        </p:txBody>
      </p:sp>
      <p:sp>
        <p:nvSpPr>
          <p:cNvPr id="4" name="Slide Number Placeholder 3"/>
          <p:cNvSpPr>
            <a:spLocks noGrp="1"/>
          </p:cNvSpPr>
          <p:nvPr>
            <p:ph type="sldNum" sz="quarter" idx="10"/>
          </p:nvPr>
        </p:nvSpPr>
        <p:spPr/>
        <p:txBody>
          <a:bodyPr/>
          <a:lstStyle/>
          <a:p>
            <a:fld id="{0E111BBE-A695-4E89-89C3-ED531DE62B5A}" type="slidenum">
              <a:rPr lang="en-US" smtClean="0"/>
              <a:t>23</a:t>
            </a:fld>
            <a:endParaRPr lang="en-US"/>
          </a:p>
        </p:txBody>
      </p:sp>
    </p:spTree>
    <p:extLst>
      <p:ext uri="{BB962C8B-B14F-4D97-AF65-F5344CB8AC3E}">
        <p14:creationId xmlns:p14="http://schemas.microsoft.com/office/powerpoint/2010/main" val="13736278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explains what the NUG is and what it means for a TIM program.  As a decision maker, it’s more than likely that he/she has never heard of the NUG.</a:t>
            </a:r>
          </a:p>
          <a:p>
            <a:endParaRPr lang="en-US" dirty="0"/>
          </a:p>
          <a:p>
            <a:r>
              <a:rPr lang="en-US" dirty="0"/>
              <a:t>The National Unified Goal (NUG) for Traffic Incident Management is a unified national policy developed by major national organizations representing traffic incident responders, under the leadership of the </a:t>
            </a:r>
            <a:r>
              <a:rPr lang="en-US" dirty="0" err="1"/>
              <a:t>NTIMC</a:t>
            </a:r>
            <a:r>
              <a:rPr lang="en-US" dirty="0"/>
              <a:t>.</a:t>
            </a:r>
          </a:p>
          <a:p>
            <a:endParaRPr lang="en-US" dirty="0"/>
          </a:p>
          <a:p>
            <a:r>
              <a:rPr lang="en-US" dirty="0"/>
              <a:t>The Traffic Incident Management National Unified Goal is directed at improving:</a:t>
            </a:r>
          </a:p>
          <a:p>
            <a:r>
              <a:rPr lang="en-US" dirty="0"/>
              <a:t>• Responder safety;</a:t>
            </a:r>
          </a:p>
          <a:p>
            <a:r>
              <a:rPr lang="en-US" dirty="0"/>
              <a:t>• Safe, quick clearance; and</a:t>
            </a:r>
          </a:p>
          <a:p>
            <a:r>
              <a:rPr lang="en-US" dirty="0"/>
              <a:t>• Prompt, reliable, interoperable communications</a:t>
            </a:r>
          </a:p>
          <a:p>
            <a:endParaRPr lang="en-US" dirty="0"/>
          </a:p>
          <a:p>
            <a:r>
              <a:rPr lang="en-US" dirty="0"/>
              <a:t>The three major objectives of the National Unified Goal will be achieved through 18 strategies including recommended practices for multidisciplinary TIM operations and communications; multidisciplinary TIM training; goals for performance and progress; promotion of beneficial technologies; and partnerships to promote driver awareness</a:t>
            </a:r>
            <a:r>
              <a:rPr lang="en-US" dirty="0" smtClean="0"/>
              <a:t>.</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24</a:t>
            </a:fld>
            <a:endParaRPr lang="en-US"/>
          </a:p>
        </p:txBody>
      </p:sp>
    </p:spTree>
    <p:extLst>
      <p:ext uri="{BB962C8B-B14F-4D97-AF65-F5344CB8AC3E}">
        <p14:creationId xmlns:p14="http://schemas.microsoft.com/office/powerpoint/2010/main" val="19768524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Gap Analysis was accomplished via a comprehensive literature search directed at determining the current state of the practice as well as best practices.  </a:t>
            </a:r>
          </a:p>
          <a:p>
            <a:endParaRPr lang="en-US" dirty="0"/>
          </a:p>
          <a:p>
            <a:r>
              <a:rPr lang="en-US" dirty="0"/>
              <a:t>A framework was then created based on the National Unified Goal to document the elements of current TIM programs, identify gaps and barriers and recommend strategies to address the gaps/barriers</a:t>
            </a:r>
            <a:r>
              <a:rPr lang="en-US" dirty="0" smtClean="0"/>
              <a:t>.</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25</a:t>
            </a:fld>
            <a:endParaRPr lang="en-US"/>
          </a:p>
        </p:txBody>
      </p:sp>
    </p:spTree>
    <p:extLst>
      <p:ext uri="{BB962C8B-B14F-4D97-AF65-F5344CB8AC3E}">
        <p14:creationId xmlns:p14="http://schemas.microsoft.com/office/powerpoint/2010/main" val="27795623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a:t>
            </a:r>
            <a:r>
              <a:rPr lang="en-US" b="1" baseline="0" dirty="0" smtClean="0"/>
              <a:t> table can be accessed in the main primer document in pages 12-16.</a:t>
            </a:r>
            <a:endParaRPr lang="en-US" b="1" dirty="0" smtClean="0"/>
          </a:p>
          <a:p>
            <a:endParaRPr lang="en-US" dirty="0" smtClean="0"/>
          </a:p>
          <a:p>
            <a:r>
              <a:rPr lang="en-US" dirty="0" smtClean="0"/>
              <a:t>Briefly discuss the overall content and approach at a high level and then discuss one key row and an example:</a:t>
            </a:r>
          </a:p>
          <a:p>
            <a:endParaRPr lang="en-US" dirty="0" smtClean="0"/>
          </a:p>
          <a:p>
            <a:r>
              <a:rPr lang="en-US" dirty="0" smtClean="0"/>
              <a:t>For example – this is an example in which program management support is important</a:t>
            </a:r>
          </a:p>
          <a:p>
            <a:endParaRPr lang="en-US" dirty="0" smtClean="0"/>
          </a:p>
          <a:p>
            <a:r>
              <a:rPr lang="en-US" b="1" dirty="0" smtClean="0"/>
              <a:t>NUG Strategy</a:t>
            </a:r>
            <a:r>
              <a:rPr lang="en-US" dirty="0" smtClean="0"/>
              <a:t>: Effective TIM Policies</a:t>
            </a:r>
          </a:p>
          <a:p>
            <a:r>
              <a:rPr lang="en-US" b="1" dirty="0" smtClean="0"/>
              <a:t>Key Elements</a:t>
            </a:r>
            <a:r>
              <a:rPr lang="en-US" dirty="0" smtClean="0"/>
              <a:t>: Formal strategic plans and written interagency operational policies.</a:t>
            </a:r>
          </a:p>
          <a:p>
            <a:r>
              <a:rPr lang="en-US" b="1" dirty="0" smtClean="0"/>
              <a:t>Challenges &amp; Barriers</a:t>
            </a:r>
            <a:r>
              <a:rPr lang="en-US" dirty="0" smtClean="0"/>
              <a:t>: Lack of interagency coordination at all levels including the senior executive level.</a:t>
            </a:r>
          </a:p>
          <a:p>
            <a:r>
              <a:rPr lang="en-US" b="1" dirty="0" smtClean="0"/>
              <a:t>Strategies to Overcome Challenges &amp; Barriers</a:t>
            </a:r>
            <a:r>
              <a:rPr lang="en-US" dirty="0" smtClean="0"/>
              <a:t>: TIM Task Force representatives with information to educate their agencies, senior leaders.</a:t>
            </a:r>
          </a:p>
        </p:txBody>
      </p:sp>
      <p:sp>
        <p:nvSpPr>
          <p:cNvPr id="4" name="Slide Number Placeholder 3"/>
          <p:cNvSpPr>
            <a:spLocks noGrp="1"/>
          </p:cNvSpPr>
          <p:nvPr>
            <p:ph type="sldNum" sz="quarter" idx="10"/>
          </p:nvPr>
        </p:nvSpPr>
        <p:spPr/>
        <p:txBody>
          <a:bodyPr/>
          <a:lstStyle/>
          <a:p>
            <a:fld id="{0E111BBE-A695-4E89-89C3-ED531DE62B5A}" type="slidenum">
              <a:rPr lang="en-US" smtClean="0"/>
              <a:t>26</a:t>
            </a:fld>
            <a:endParaRPr lang="en-US"/>
          </a:p>
        </p:txBody>
      </p:sp>
    </p:spTree>
    <p:extLst>
      <p:ext uri="{BB962C8B-B14F-4D97-AF65-F5344CB8AC3E}">
        <p14:creationId xmlns:p14="http://schemas.microsoft.com/office/powerpoint/2010/main" val="385642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a:t>
            </a:r>
            <a:r>
              <a:rPr lang="en-US" b="1" baseline="0" dirty="0" smtClean="0"/>
              <a:t> table can be accessed in the main primer document in pages 12-16.</a:t>
            </a:r>
            <a:endParaRPr lang="en-US" b="1" dirty="0" smtClean="0"/>
          </a:p>
          <a:p>
            <a:endParaRPr lang="en-US" dirty="0" smtClean="0"/>
          </a:p>
          <a:p>
            <a:r>
              <a:rPr lang="en-US" dirty="0" smtClean="0"/>
              <a:t>Briefly discuss the overall content and approach at a high level and then discuss one key row and an example:</a:t>
            </a:r>
          </a:p>
          <a:p>
            <a:endParaRPr lang="en-US" dirty="0" smtClean="0"/>
          </a:p>
          <a:p>
            <a:r>
              <a:rPr lang="en-US" dirty="0" smtClean="0"/>
              <a:t>For example – this is an example in which outreach is necessary</a:t>
            </a:r>
          </a:p>
          <a:p>
            <a:endParaRPr lang="en-US" dirty="0" smtClean="0"/>
          </a:p>
          <a:p>
            <a:r>
              <a:rPr lang="en-US" b="1" dirty="0" smtClean="0"/>
              <a:t>NUG Strategy: </a:t>
            </a:r>
            <a:r>
              <a:rPr lang="en-US" dirty="0" smtClean="0"/>
              <a:t>Move Over/Slow Down Laws</a:t>
            </a:r>
          </a:p>
          <a:p>
            <a:r>
              <a:rPr lang="en-US" b="1" dirty="0" smtClean="0"/>
              <a:t>Key Elements: </a:t>
            </a:r>
            <a:r>
              <a:rPr lang="en-US" dirty="0" smtClean="0"/>
              <a:t>Ensure that motorists provide a safety buffer for responders when possible.</a:t>
            </a:r>
          </a:p>
          <a:p>
            <a:r>
              <a:rPr lang="en-US" b="1" dirty="0" smtClean="0"/>
              <a:t>Challenges &amp; Barriers: </a:t>
            </a:r>
            <a:r>
              <a:rPr lang="en-US" dirty="0" smtClean="0"/>
              <a:t>Lack of and challenges related to legislation and enforcement.</a:t>
            </a:r>
          </a:p>
          <a:p>
            <a:r>
              <a:rPr lang="en-US" b="1" dirty="0" smtClean="0"/>
              <a:t>Strategies to Overcome Challenges &amp; Barriers: </a:t>
            </a:r>
            <a:r>
              <a:rPr lang="en-US" dirty="0" smtClean="0"/>
              <a:t>Coordination with the advancement of legislation with multi-organization support.</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27</a:t>
            </a:fld>
            <a:endParaRPr lang="en-US"/>
          </a:p>
        </p:txBody>
      </p:sp>
    </p:spTree>
    <p:extLst>
      <p:ext uri="{BB962C8B-B14F-4D97-AF65-F5344CB8AC3E}">
        <p14:creationId xmlns:p14="http://schemas.microsoft.com/office/powerpoint/2010/main" val="3392002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a:t>
            </a:r>
            <a:r>
              <a:rPr lang="en-US" b="1" baseline="0" dirty="0" smtClean="0"/>
              <a:t> table can be accessed in the main primer document in pages 12-16.</a:t>
            </a:r>
            <a:endParaRPr lang="en-US" b="1" dirty="0" smtClean="0"/>
          </a:p>
          <a:p>
            <a:endParaRPr lang="en-US" dirty="0" smtClean="0"/>
          </a:p>
          <a:p>
            <a:r>
              <a:rPr lang="en-US" dirty="0" smtClean="0"/>
              <a:t>Briefly </a:t>
            </a:r>
            <a:r>
              <a:rPr lang="en-US" dirty="0"/>
              <a:t>discuss the overall content and approach at a high level and then discuss one key row and an example:</a:t>
            </a:r>
          </a:p>
          <a:p>
            <a:endParaRPr lang="en-US" dirty="0" smtClean="0"/>
          </a:p>
          <a:p>
            <a:r>
              <a:rPr lang="en-US" dirty="0" smtClean="0"/>
              <a:t>For example – this is an example that shows the need for prompt, reliable, interoperable communications</a:t>
            </a:r>
          </a:p>
          <a:p>
            <a:endParaRPr lang="en-US" dirty="0" smtClean="0"/>
          </a:p>
          <a:p>
            <a:r>
              <a:rPr lang="en-US" b="1" dirty="0" smtClean="0"/>
              <a:t>NUG Strategy: </a:t>
            </a:r>
            <a:r>
              <a:rPr lang="en-US" dirty="0" smtClean="0"/>
              <a:t>Prompt, Reliable Traveler Information Systems</a:t>
            </a:r>
          </a:p>
          <a:p>
            <a:r>
              <a:rPr lang="en-US" b="1" dirty="0" smtClean="0"/>
              <a:t>Key Elements: </a:t>
            </a:r>
            <a:r>
              <a:rPr lang="en-US" dirty="0" smtClean="0"/>
              <a:t>Encourage the development and deployment of traveler information systems to deliver real-time traveler information. </a:t>
            </a:r>
          </a:p>
          <a:p>
            <a:r>
              <a:rPr lang="en-US" b="1" dirty="0" smtClean="0"/>
              <a:t>Challenges &amp; Barriers: </a:t>
            </a:r>
            <a:r>
              <a:rPr lang="en-US" dirty="0" smtClean="0"/>
              <a:t>Timely and relevant information to the motorists to avoid additional incidents.</a:t>
            </a:r>
          </a:p>
          <a:p>
            <a:r>
              <a:rPr lang="en-US" b="1" dirty="0" smtClean="0"/>
              <a:t>Strategies to Overcome Challenges &amp; Barriers: </a:t>
            </a:r>
            <a:r>
              <a:rPr lang="en-US" dirty="0" smtClean="0"/>
              <a:t>Examine additional outlet mechanisms for traveler information.</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28</a:t>
            </a:fld>
            <a:endParaRPr lang="en-US"/>
          </a:p>
        </p:txBody>
      </p:sp>
    </p:spTree>
    <p:extLst>
      <p:ext uri="{BB962C8B-B14F-4D97-AF65-F5344CB8AC3E}">
        <p14:creationId xmlns:p14="http://schemas.microsoft.com/office/powerpoint/2010/main" val="28464322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this is a transition slide, may wish to say “now we will identify the individual elements of a comprehensive TIM program ” and then advance to the detailed slides.</a:t>
            </a:r>
          </a:p>
        </p:txBody>
      </p:sp>
      <p:sp>
        <p:nvSpPr>
          <p:cNvPr id="4" name="Slide Number Placeholder 3"/>
          <p:cNvSpPr>
            <a:spLocks noGrp="1"/>
          </p:cNvSpPr>
          <p:nvPr>
            <p:ph type="sldNum" sz="quarter" idx="10"/>
          </p:nvPr>
        </p:nvSpPr>
        <p:spPr/>
        <p:txBody>
          <a:bodyPr/>
          <a:lstStyle/>
          <a:p>
            <a:fld id="{0E111BBE-A695-4E89-89C3-ED531DE62B5A}" type="slidenum">
              <a:rPr lang="en-US" smtClean="0"/>
              <a:t>29</a:t>
            </a:fld>
            <a:endParaRPr lang="en-US"/>
          </a:p>
        </p:txBody>
      </p:sp>
    </p:spTree>
    <p:extLst>
      <p:ext uri="{BB962C8B-B14F-4D97-AF65-F5344CB8AC3E}">
        <p14:creationId xmlns:p14="http://schemas.microsoft.com/office/powerpoint/2010/main" val="2146143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this is a transition slide, you may wish to say “the first element is the objective of the briefing and an overview” and then quickly advance to the detailed slides.</a:t>
            </a:r>
          </a:p>
          <a:p>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3</a:t>
            </a:fld>
            <a:endParaRPr lang="en-US"/>
          </a:p>
        </p:txBody>
      </p:sp>
    </p:spTree>
    <p:extLst>
      <p:ext uri="{BB962C8B-B14F-4D97-AF65-F5344CB8AC3E}">
        <p14:creationId xmlns:p14="http://schemas.microsoft.com/office/powerpoint/2010/main" val="1696540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Emphasize the importance of these three areas - strategic, tactical and support – for TIM, especially for a multidiscipline program.</a:t>
            </a:r>
          </a:p>
          <a:p>
            <a:endParaRPr lang="en-US" dirty="0" smtClean="0"/>
          </a:p>
          <a:p>
            <a:r>
              <a:rPr lang="en-US" dirty="0" smtClean="0"/>
              <a:t>Activities associated with a TIM program can be classified into three different categories:</a:t>
            </a:r>
          </a:p>
          <a:p>
            <a:pPr marL="171450" indent="-171450">
              <a:buFont typeface="Arial" panose="020B0604020202020204" pitchFamily="34" charset="0"/>
              <a:buChar char="•"/>
            </a:pPr>
            <a:r>
              <a:rPr lang="en-US" dirty="0" smtClean="0"/>
              <a:t>Strategic activities provide the underlying basis for organizing and sustaining a program.  </a:t>
            </a:r>
          </a:p>
          <a:p>
            <a:pPr marL="171450" indent="-171450">
              <a:buFont typeface="Arial" panose="020B0604020202020204" pitchFamily="34" charset="0"/>
              <a:buChar char="•"/>
            </a:pPr>
            <a:r>
              <a:rPr lang="en-US" dirty="0" smtClean="0"/>
              <a:t>Tactical activities are completed at the scene of a crash and can also include the policies in place to guide on-scene activities.</a:t>
            </a:r>
          </a:p>
          <a:p>
            <a:pPr marL="171450" indent="-171450">
              <a:buFont typeface="Arial" panose="020B0604020202020204" pitchFamily="34" charset="0"/>
              <a:buChar char="•"/>
            </a:pPr>
            <a:r>
              <a:rPr lang="en-US" dirty="0" smtClean="0"/>
              <a:t>Support activities include tools and technologies that are implemented to improve incident detection, response and clearance. </a:t>
            </a:r>
          </a:p>
          <a:p>
            <a:endParaRPr lang="en-US" dirty="0" smtClean="0"/>
          </a:p>
          <a:p>
            <a:r>
              <a:rPr lang="en-US" dirty="0" smtClean="0"/>
              <a:t>Program management leadership and support is needed for all three areas.</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30</a:t>
            </a:fld>
            <a:endParaRPr lang="en-US"/>
          </a:p>
        </p:txBody>
      </p:sp>
    </p:spTree>
    <p:extLst>
      <p:ext uri="{BB962C8B-B14F-4D97-AF65-F5344CB8AC3E}">
        <p14:creationId xmlns:p14="http://schemas.microsoft.com/office/powerpoint/2010/main" val="2162011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a:t>
            </a:r>
            <a:r>
              <a:rPr lang="en-US" b="1" baseline="0" dirty="0" smtClean="0"/>
              <a:t> list can be accessed in the main primer document in pages 33-35.</a:t>
            </a:r>
            <a:endParaRPr lang="en-US" b="1" dirty="0" smtClean="0"/>
          </a:p>
          <a:p>
            <a:endParaRPr lang="en-US" dirty="0" smtClean="0"/>
          </a:p>
          <a:p>
            <a:pPr defTabSz="946495">
              <a:defRPr/>
            </a:pPr>
            <a:r>
              <a:rPr lang="en-US" dirty="0" smtClean="0"/>
              <a:t>Mention </a:t>
            </a:r>
            <a:r>
              <a:rPr lang="en-US" dirty="0"/>
              <a:t>each of the </a:t>
            </a:r>
            <a:r>
              <a:rPr lang="en-US" dirty="0" smtClean="0"/>
              <a:t>major </a:t>
            </a:r>
            <a:r>
              <a:rPr lang="en-US" dirty="0"/>
              <a:t>“bullets” and then talk in more detail about one </a:t>
            </a:r>
            <a:r>
              <a:rPr lang="en-US" dirty="0" smtClean="0"/>
              <a:t>or two of them – </a:t>
            </a:r>
            <a:r>
              <a:rPr lang="en-US" dirty="0"/>
              <a:t>such as </a:t>
            </a:r>
            <a:r>
              <a:rPr lang="en-US" dirty="0" smtClean="0"/>
              <a:t>training and </a:t>
            </a:r>
            <a:r>
              <a:rPr lang="en-US" dirty="0" err="1" smtClean="0"/>
              <a:t>MOUs</a:t>
            </a:r>
            <a:r>
              <a:rPr lang="en-US" dirty="0" smtClean="0"/>
              <a:t>.</a:t>
            </a:r>
            <a:endParaRPr lang="en-US" dirty="0"/>
          </a:p>
          <a:p>
            <a:endParaRPr lang="en-US" dirty="0"/>
          </a:p>
          <a:p>
            <a:r>
              <a:rPr lang="en-US" dirty="0"/>
              <a:t>Conduct multiagency training held at least once a year on TIM-specific topics:</a:t>
            </a:r>
          </a:p>
          <a:p>
            <a:pPr marL="171450" indent="-171450">
              <a:buFont typeface="Arial" panose="020B0604020202020204" pitchFamily="34" charset="0"/>
              <a:buChar char="•"/>
            </a:pPr>
            <a:r>
              <a:rPr lang="en-US" dirty="0" err="1"/>
              <a:t>NIMS</a:t>
            </a:r>
            <a:r>
              <a:rPr lang="en-US" dirty="0"/>
              <a:t>/ICS 100</a:t>
            </a:r>
          </a:p>
          <a:p>
            <a:pPr marL="171450" indent="-171450">
              <a:buFont typeface="Arial" panose="020B0604020202020204" pitchFamily="34" charset="0"/>
              <a:buChar char="•"/>
            </a:pPr>
            <a:r>
              <a:rPr lang="en-US" dirty="0"/>
              <a:t>TIM SHRP2  Training</a:t>
            </a:r>
          </a:p>
          <a:p>
            <a:pPr marL="171450" indent="-171450">
              <a:buFont typeface="Arial" panose="020B0604020202020204" pitchFamily="34" charset="0"/>
              <a:buChar char="•"/>
            </a:pPr>
            <a:r>
              <a:rPr lang="en-US" dirty="0"/>
              <a:t>Training of mid-level managers from primary agencies on the NUG</a:t>
            </a:r>
          </a:p>
          <a:p>
            <a:pPr marL="171450" indent="-171450">
              <a:buFont typeface="Arial" panose="020B0604020202020204" pitchFamily="34" charset="0"/>
              <a:buChar char="•"/>
            </a:pPr>
            <a:r>
              <a:rPr lang="en-US" dirty="0"/>
              <a:t>Traffic control</a:t>
            </a:r>
          </a:p>
          <a:p>
            <a:pPr marL="171450" indent="-171450">
              <a:buFont typeface="Arial" panose="020B0604020202020204" pitchFamily="34" charset="0"/>
              <a:buChar char="•"/>
            </a:pPr>
            <a:r>
              <a:rPr lang="en-US" dirty="0"/>
              <a:t>Work zone safety</a:t>
            </a:r>
          </a:p>
          <a:p>
            <a:pPr marL="171450" indent="-171450">
              <a:buFont typeface="Arial" panose="020B0604020202020204" pitchFamily="34" charset="0"/>
              <a:buChar char="•"/>
            </a:pPr>
            <a:r>
              <a:rPr lang="en-US" dirty="0"/>
              <a:t>Safe on-scene </a:t>
            </a:r>
            <a:r>
              <a:rPr lang="en-US" dirty="0" smtClean="0"/>
              <a:t>parking</a:t>
            </a:r>
          </a:p>
          <a:p>
            <a:endParaRPr lang="en-US" dirty="0"/>
          </a:p>
          <a:p>
            <a:r>
              <a:rPr lang="en-US" dirty="0" err="1"/>
              <a:t>MOUs</a:t>
            </a:r>
            <a:r>
              <a:rPr lang="en-US" dirty="0"/>
              <a:t>  is one that has already been noted that needs strong support from program </a:t>
            </a:r>
            <a:r>
              <a:rPr lang="en-US" dirty="0" smtClean="0"/>
              <a:t>managers.</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31</a:t>
            </a:fld>
            <a:endParaRPr lang="en-US"/>
          </a:p>
        </p:txBody>
      </p:sp>
    </p:spTree>
    <p:extLst>
      <p:ext uri="{BB962C8B-B14F-4D97-AF65-F5344CB8AC3E}">
        <p14:creationId xmlns:p14="http://schemas.microsoft.com/office/powerpoint/2010/main" val="422655521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a:t>
            </a:r>
            <a:r>
              <a:rPr lang="en-US" b="1" baseline="0" dirty="0" smtClean="0"/>
              <a:t> list can be accessed in the main primer document in pages 33-35.</a:t>
            </a:r>
            <a:endParaRPr lang="en-US" b="1" dirty="0" smtClean="0"/>
          </a:p>
          <a:p>
            <a:endParaRPr lang="en-US" dirty="0" smtClean="0"/>
          </a:p>
          <a:p>
            <a:r>
              <a:rPr lang="en-US" dirty="0" smtClean="0"/>
              <a:t>Mention each of the major “bullets” and then talk in more detail about one of them – such as data collection.</a:t>
            </a:r>
          </a:p>
          <a:p>
            <a:endParaRPr lang="en-US" dirty="0" smtClean="0"/>
          </a:p>
          <a:p>
            <a:r>
              <a:rPr lang="en-US" dirty="0" smtClean="0"/>
              <a:t>Have established methods to collect and analyze the data necessary to measure performance in reduced roadway clearance time and reduced incident clearance time.</a:t>
            </a:r>
          </a:p>
          <a:p>
            <a:pPr marL="171450" indent="-171450">
              <a:buFont typeface="Arial" panose="020B0604020202020204" pitchFamily="34" charset="0"/>
              <a:buChar char="•"/>
            </a:pPr>
            <a:r>
              <a:rPr lang="en-US" dirty="0" smtClean="0"/>
              <a:t>Note that it is difficult implement and sustain a complex program without adequate</a:t>
            </a:r>
            <a:r>
              <a:rPr lang="en-US" baseline="0" dirty="0" smtClean="0"/>
              <a:t> performance measures that can be used to show program benefit.</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32</a:t>
            </a:fld>
            <a:endParaRPr lang="en-US"/>
          </a:p>
        </p:txBody>
      </p:sp>
    </p:spTree>
    <p:extLst>
      <p:ext uri="{BB962C8B-B14F-4D97-AF65-F5344CB8AC3E}">
        <p14:creationId xmlns:p14="http://schemas.microsoft.com/office/powerpoint/2010/main" val="17163999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a:t>
            </a:r>
            <a:r>
              <a:rPr lang="en-US" b="1" baseline="0" dirty="0" smtClean="0"/>
              <a:t> list can be accessed in the main primer document in pages 33-36.</a:t>
            </a:r>
            <a:endParaRPr lang="en-US" b="1" dirty="0" smtClean="0"/>
          </a:p>
          <a:p>
            <a:endParaRPr lang="en-US" dirty="0" smtClean="0"/>
          </a:p>
          <a:p>
            <a:r>
              <a:rPr lang="en-US" dirty="0" smtClean="0"/>
              <a:t>Mention each/key of the major “bullets” and then talk in more detail about one of the ones that has sub-bullets – such as removal laws. </a:t>
            </a:r>
          </a:p>
          <a:p>
            <a:endParaRPr lang="en-US" dirty="0" smtClean="0"/>
          </a:p>
          <a:p>
            <a:r>
              <a:rPr lang="en-US" dirty="0" smtClean="0"/>
              <a:t>Have "authority removal" laws allowing pre-designated responders to remove disabled or wrecked vehicles and spilled cargo:</a:t>
            </a:r>
          </a:p>
          <a:p>
            <a:pPr marL="171450" indent="-171450">
              <a:buFont typeface="Arial" panose="020B0604020202020204" pitchFamily="34" charset="0"/>
              <a:buChar char="•"/>
            </a:pPr>
            <a:r>
              <a:rPr lang="en-US" dirty="0" smtClean="0"/>
              <a:t>"Authority removal" law in place</a:t>
            </a:r>
          </a:p>
          <a:p>
            <a:pPr marL="171450" indent="-171450">
              <a:buFont typeface="Arial" panose="020B0604020202020204" pitchFamily="34" charset="0"/>
              <a:buChar char="•"/>
            </a:pPr>
            <a:r>
              <a:rPr lang="en-US" dirty="0" smtClean="0"/>
              <a:t>Understood and utilized by responders</a:t>
            </a:r>
          </a:p>
          <a:p>
            <a:endParaRPr lang="en-US" dirty="0" smtClean="0"/>
          </a:p>
          <a:p>
            <a:r>
              <a:rPr lang="en-US" dirty="0" smtClean="0"/>
              <a:t>You should note that in some cases it has been found that removal laws/authority is in place</a:t>
            </a:r>
            <a:r>
              <a:rPr lang="en-US" baseline="0" dirty="0" smtClean="0"/>
              <a:t> but has not been adequately conveyed to field personnel. As a result, field personnel are reluctant to take action.</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33</a:t>
            </a:fld>
            <a:endParaRPr lang="en-US"/>
          </a:p>
        </p:txBody>
      </p:sp>
    </p:spTree>
    <p:extLst>
      <p:ext uri="{BB962C8B-B14F-4D97-AF65-F5344CB8AC3E}">
        <p14:creationId xmlns:p14="http://schemas.microsoft.com/office/powerpoint/2010/main" val="16586186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a:t>
            </a:r>
            <a:r>
              <a:rPr lang="en-US" b="1" baseline="0" dirty="0" smtClean="0"/>
              <a:t> list can be accessed in the main primer document in pages 33-36.</a:t>
            </a:r>
            <a:endParaRPr lang="en-US" b="1" dirty="0" smtClean="0"/>
          </a:p>
          <a:p>
            <a:endParaRPr lang="en-US" dirty="0" smtClean="0"/>
          </a:p>
          <a:p>
            <a:r>
              <a:rPr lang="en-US" dirty="0" smtClean="0"/>
              <a:t>Mention each/key of the major “bullets” and then talk in more detail about one of the ones that has sub-bullets – such as equipment staging and lighting procedures</a:t>
            </a:r>
          </a:p>
          <a:p>
            <a:endParaRPr lang="en-US" dirty="0" smtClean="0"/>
          </a:p>
          <a:p>
            <a:r>
              <a:rPr lang="en-US" dirty="0" smtClean="0"/>
              <a:t>Have mutually understood equipment staging and emergency lighting procedures onsite to maximize traffic flow past an incident while providing responder safety:</a:t>
            </a:r>
          </a:p>
          <a:p>
            <a:pPr marL="171450" indent="-171450">
              <a:buFont typeface="Arial" panose="020B0604020202020204" pitchFamily="34" charset="0"/>
              <a:buChar char="•"/>
            </a:pPr>
            <a:r>
              <a:rPr lang="en-US" dirty="0" smtClean="0"/>
              <a:t>Vehicle and equipment staging procedures</a:t>
            </a:r>
          </a:p>
          <a:p>
            <a:pPr marL="171450" indent="-171450">
              <a:buFont typeface="Arial" panose="020B0604020202020204" pitchFamily="34" charset="0"/>
              <a:buChar char="•"/>
            </a:pPr>
            <a:r>
              <a:rPr lang="en-US" dirty="0" smtClean="0"/>
              <a:t>Light-shedding procedures</a:t>
            </a:r>
          </a:p>
          <a:p>
            <a:pPr marL="171450" indent="-171450">
              <a:buFont typeface="Arial" panose="020B0604020202020204" pitchFamily="34" charset="0"/>
              <a:buChar char="•"/>
            </a:pPr>
            <a:r>
              <a:rPr lang="en-US" dirty="0" smtClean="0"/>
              <a:t>Personal protective equipment used by responders</a:t>
            </a:r>
          </a:p>
          <a:p>
            <a:pPr marL="171450" indent="-171450">
              <a:buFont typeface="Arial" panose="020B0604020202020204" pitchFamily="34" charset="0"/>
              <a:buChar char="•"/>
            </a:pPr>
            <a:r>
              <a:rPr lang="en-US" dirty="0" smtClean="0"/>
              <a:t>Pre-established, signed accident investigation sites</a:t>
            </a:r>
          </a:p>
          <a:p>
            <a:pPr marL="171450" indent="-171450">
              <a:buFont typeface="Arial" panose="020B0604020202020204" pitchFamily="34" charset="0"/>
              <a:buChar char="•"/>
            </a:pPr>
            <a:endParaRPr lang="en-US" dirty="0" smtClean="0"/>
          </a:p>
          <a:p>
            <a:r>
              <a:rPr lang="en-US" dirty="0" smtClean="0"/>
              <a:t>Note this is an area that received low scores in the recent USDOT TIM self-assessment survey.</a:t>
            </a:r>
          </a:p>
          <a:p>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34</a:t>
            </a:fld>
            <a:endParaRPr lang="en-US"/>
          </a:p>
        </p:txBody>
      </p:sp>
    </p:spTree>
    <p:extLst>
      <p:ext uri="{BB962C8B-B14F-4D97-AF65-F5344CB8AC3E}">
        <p14:creationId xmlns:p14="http://schemas.microsoft.com/office/powerpoint/2010/main" val="125042635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Full</a:t>
            </a:r>
            <a:r>
              <a:rPr lang="en-US" b="1" baseline="0" dirty="0" smtClean="0"/>
              <a:t> list can be accessed in the main primer document in page 37.</a:t>
            </a:r>
            <a:endParaRPr lang="en-US" b="1" dirty="0" smtClean="0"/>
          </a:p>
          <a:p>
            <a:endParaRPr lang="en-US" smtClean="0"/>
          </a:p>
          <a:p>
            <a:r>
              <a:rPr lang="en-US" smtClean="0"/>
              <a:t>Mention </a:t>
            </a:r>
            <a:r>
              <a:rPr lang="en-US" dirty="0" smtClean="0"/>
              <a:t>each/key of the major “bullets” and then talk in more detail about one of the ones that has sub-bullets – such as traveler information. </a:t>
            </a:r>
          </a:p>
          <a:p>
            <a:endParaRPr lang="en-US" dirty="0" smtClean="0"/>
          </a:p>
          <a:p>
            <a:r>
              <a:rPr lang="en-US" dirty="0" smtClean="0"/>
              <a:t>Have a real-time motorist information system providing incident-specific information:</a:t>
            </a:r>
          </a:p>
          <a:p>
            <a:pPr marL="171450" indent="-171450">
              <a:buFont typeface="Arial" panose="020B0604020202020204" pitchFamily="34" charset="0"/>
              <a:buChar char="•"/>
            </a:pPr>
            <a:r>
              <a:rPr lang="en-US" dirty="0" smtClean="0"/>
              <a:t>Traveler information delivered via 511/ website</a:t>
            </a:r>
          </a:p>
          <a:p>
            <a:pPr marL="171450" indent="-171450">
              <a:buFont typeface="Arial" panose="020B0604020202020204" pitchFamily="34" charset="0"/>
              <a:buChar char="•"/>
            </a:pPr>
            <a:r>
              <a:rPr lang="en-US" dirty="0" smtClean="0"/>
              <a:t>Traveler information delivered via mobile applications</a:t>
            </a:r>
          </a:p>
          <a:p>
            <a:pPr marL="171450" indent="-171450">
              <a:buFont typeface="Arial" panose="020B0604020202020204" pitchFamily="34" charset="0"/>
              <a:buChar char="•"/>
            </a:pPr>
            <a:r>
              <a:rPr lang="en-US" dirty="0" smtClean="0"/>
              <a:t>Traveler information delivered through traffic/news media partnerships/access to TMC/ TOC data/ information</a:t>
            </a:r>
          </a:p>
          <a:p>
            <a:pPr marL="171450" indent="-171450">
              <a:buFont typeface="Arial" panose="020B0604020202020204" pitchFamily="34" charset="0"/>
              <a:buChar char="•"/>
            </a:pPr>
            <a:endParaRPr lang="en-US" baseline="0" dirty="0" smtClean="0"/>
          </a:p>
          <a:p>
            <a:r>
              <a:rPr lang="en-US" baseline="0" dirty="0" smtClean="0"/>
              <a:t>Note that traveler information services scored very high in the most recent self-assessment with provision of information via alternate means such as web, mobile and media increasing.</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35</a:t>
            </a:fld>
            <a:endParaRPr lang="en-US"/>
          </a:p>
        </p:txBody>
      </p:sp>
    </p:spTree>
    <p:extLst>
      <p:ext uri="{BB962C8B-B14F-4D97-AF65-F5344CB8AC3E}">
        <p14:creationId xmlns:p14="http://schemas.microsoft.com/office/powerpoint/2010/main" val="78885895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this point we present some of the major elements of a successful TIM program using New York State as the example.</a:t>
            </a:r>
          </a:p>
          <a:p>
            <a:endParaRPr lang="en-US" dirty="0"/>
          </a:p>
          <a:p>
            <a:r>
              <a:rPr lang="en-US" dirty="0"/>
              <a:t>One of the key actions in the implementation of the program was the formation of an executive level steering committee. </a:t>
            </a:r>
          </a:p>
        </p:txBody>
      </p:sp>
      <p:sp>
        <p:nvSpPr>
          <p:cNvPr id="4" name="Slide Number Placeholder 3"/>
          <p:cNvSpPr>
            <a:spLocks noGrp="1"/>
          </p:cNvSpPr>
          <p:nvPr>
            <p:ph type="sldNum" sz="quarter" idx="10"/>
          </p:nvPr>
        </p:nvSpPr>
        <p:spPr/>
        <p:txBody>
          <a:bodyPr/>
          <a:lstStyle/>
          <a:p>
            <a:fld id="{0E111BBE-A695-4E89-89C3-ED531DE62B5A}" type="slidenum">
              <a:rPr lang="en-US" smtClean="0"/>
              <a:t>36</a:t>
            </a:fld>
            <a:endParaRPr lang="en-US"/>
          </a:p>
        </p:txBody>
      </p:sp>
    </p:spTree>
    <p:extLst>
      <p:ext uri="{BB962C8B-B14F-4D97-AF65-F5344CB8AC3E}">
        <p14:creationId xmlns:p14="http://schemas.microsoft.com/office/powerpoint/2010/main" val="17548817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summarizes more of the elements of the New York State statewide TIM program.</a:t>
            </a:r>
          </a:p>
          <a:p>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37</a:t>
            </a:fld>
            <a:endParaRPr lang="en-US"/>
          </a:p>
        </p:txBody>
      </p:sp>
    </p:spTree>
    <p:extLst>
      <p:ext uri="{BB962C8B-B14F-4D97-AF65-F5344CB8AC3E}">
        <p14:creationId xmlns:p14="http://schemas.microsoft.com/office/powerpoint/2010/main" val="195410009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transition slide, may wish to say “this section discusses desired the steps for establishing a TIM </a:t>
            </a:r>
            <a:r>
              <a:rPr lang="en-US" dirty="0" smtClean="0"/>
              <a:t>program and action plan” </a:t>
            </a:r>
            <a:r>
              <a:rPr lang="en-US" dirty="0"/>
              <a:t>and then advance to the detailed slides</a:t>
            </a:r>
            <a:r>
              <a:rPr lang="en-US" dirty="0" smtClean="0"/>
              <a:t>.</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38</a:t>
            </a:fld>
            <a:endParaRPr lang="en-US"/>
          </a:p>
        </p:txBody>
      </p:sp>
    </p:spTree>
    <p:extLst>
      <p:ext uri="{BB962C8B-B14F-4D97-AF65-F5344CB8AC3E}">
        <p14:creationId xmlns:p14="http://schemas.microsoft.com/office/powerpoint/2010/main" val="195621919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lists the essential steps needed to establish a TIM Program.</a:t>
            </a:r>
          </a:p>
          <a:p>
            <a:endParaRPr lang="en-US" dirty="0"/>
          </a:p>
          <a:p>
            <a:r>
              <a:rPr lang="en-US" dirty="0" smtClean="0"/>
              <a:t>Each step is discussed in detail in the following slides.</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39</a:t>
            </a:fld>
            <a:endParaRPr lang="en-US"/>
          </a:p>
        </p:txBody>
      </p:sp>
    </p:spTree>
    <p:extLst>
      <p:ext uri="{BB962C8B-B14F-4D97-AF65-F5344CB8AC3E}">
        <p14:creationId xmlns:p14="http://schemas.microsoft.com/office/powerpoint/2010/main" val="23823299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95">
              <a:defRPr/>
            </a:pPr>
            <a:r>
              <a:rPr lang="en-US" dirty="0"/>
              <a:t>Use this slide to e</a:t>
            </a:r>
            <a:r>
              <a:rPr lang="en-US" dirty="0" smtClean="0"/>
              <a:t>mphasize that a successful TIM program needs leadership and support from its program managers.  </a:t>
            </a:r>
          </a:p>
          <a:p>
            <a:pPr defTabSz="946495">
              <a:defRPr/>
            </a:pPr>
            <a:endParaRPr lang="en-US" dirty="0"/>
          </a:p>
          <a:p>
            <a:pPr defTabSz="946495">
              <a:defRPr/>
            </a:pPr>
            <a:r>
              <a:rPr lang="en-US" dirty="0" smtClean="0"/>
              <a:t>Key elements of this are:</a:t>
            </a:r>
          </a:p>
          <a:p>
            <a:pPr marL="171450" indent="-171450" defTabSz="946495">
              <a:buFont typeface="Arial" panose="020B0604020202020204" pitchFamily="34" charset="0"/>
              <a:buChar char="•"/>
              <a:defRPr/>
            </a:pPr>
            <a:r>
              <a:rPr lang="en-US" dirty="0" smtClean="0"/>
              <a:t>Leadership</a:t>
            </a:r>
          </a:p>
          <a:p>
            <a:pPr marL="171450" indent="-171450" defTabSz="946495">
              <a:buFont typeface="Arial" panose="020B0604020202020204" pitchFamily="34" charset="0"/>
              <a:buChar char="•"/>
              <a:defRPr/>
            </a:pPr>
            <a:r>
              <a:rPr lang="en-US" dirty="0" smtClean="0"/>
              <a:t>Policies</a:t>
            </a:r>
          </a:p>
          <a:p>
            <a:pPr marL="171450" indent="-171450" defTabSz="946495">
              <a:buFont typeface="Arial" panose="020B0604020202020204" pitchFamily="34" charset="0"/>
              <a:buChar char="•"/>
              <a:defRPr/>
            </a:pPr>
            <a:r>
              <a:rPr lang="en-US" dirty="0" smtClean="0"/>
              <a:t>Inter-agency coordination and cooperation</a:t>
            </a:r>
          </a:p>
          <a:p>
            <a:pPr marL="171450" indent="-171450" defTabSz="946495">
              <a:buFont typeface="Arial" panose="020B0604020202020204" pitchFamily="34" charset="0"/>
              <a:buChar char="•"/>
              <a:defRPr/>
            </a:pPr>
            <a:r>
              <a:rPr lang="en-US" dirty="0" smtClean="0"/>
              <a:t>Operations procedures</a:t>
            </a:r>
          </a:p>
          <a:p>
            <a:pPr marL="171450" indent="-171450" defTabSz="946495">
              <a:buFont typeface="Arial" panose="020B0604020202020204" pitchFamily="34" charset="0"/>
              <a:buChar char="•"/>
              <a:defRPr/>
            </a:pPr>
            <a:r>
              <a:rPr lang="en-US" dirty="0" smtClean="0"/>
              <a:t>Resources</a:t>
            </a:r>
          </a:p>
          <a:p>
            <a:pPr defTabSz="946495">
              <a:defRPr/>
            </a:pPr>
            <a:endParaRPr lang="en-US" dirty="0" smtClean="0"/>
          </a:p>
          <a:p>
            <a:pPr defTabSz="946495">
              <a:defRPr/>
            </a:pPr>
            <a:r>
              <a:rPr lang="en-US" dirty="0" smtClean="0"/>
              <a:t>At</a:t>
            </a:r>
            <a:r>
              <a:rPr lang="en-US" baseline="0" dirty="0" smtClean="0"/>
              <a:t> the end of the presentation – and more importantly, in the document – you will have a better idea of how best to</a:t>
            </a:r>
            <a:r>
              <a:rPr lang="en-US" dirty="0" smtClean="0"/>
              <a:t> design, operate, and maintain a sustainable traffic incident management program.</a:t>
            </a:r>
          </a:p>
          <a:p>
            <a:endParaRPr lang="en-US" dirty="0" smtClean="0"/>
          </a:p>
        </p:txBody>
      </p:sp>
      <p:sp>
        <p:nvSpPr>
          <p:cNvPr id="4" name="Slide Number Placeholder 3"/>
          <p:cNvSpPr>
            <a:spLocks noGrp="1"/>
          </p:cNvSpPr>
          <p:nvPr>
            <p:ph type="sldNum" sz="quarter" idx="10"/>
          </p:nvPr>
        </p:nvSpPr>
        <p:spPr/>
        <p:txBody>
          <a:bodyPr/>
          <a:lstStyle/>
          <a:p>
            <a:fld id="{0E111BBE-A695-4E89-89C3-ED531DE62B5A}" type="slidenum">
              <a:rPr lang="en-US" smtClean="0"/>
              <a:t>4</a:t>
            </a:fld>
            <a:endParaRPr lang="en-US"/>
          </a:p>
        </p:txBody>
      </p:sp>
    </p:spTree>
    <p:extLst>
      <p:ext uri="{BB962C8B-B14F-4D97-AF65-F5344CB8AC3E}">
        <p14:creationId xmlns:p14="http://schemas.microsoft.com/office/powerpoint/2010/main" val="191110811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ability to d</a:t>
            </a:r>
            <a:r>
              <a:rPr lang="en-US" dirty="0" smtClean="0"/>
              <a:t>evelop a cooperative spirit and consensus among the various stakeholders early on is quite essential to success.</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40</a:t>
            </a:fld>
            <a:endParaRPr lang="en-US"/>
          </a:p>
        </p:txBody>
      </p:sp>
    </p:spTree>
    <p:extLst>
      <p:ext uri="{BB962C8B-B14F-4D97-AF65-F5344CB8AC3E}">
        <p14:creationId xmlns:p14="http://schemas.microsoft.com/office/powerpoint/2010/main" val="246335106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clear understanding of the severity, impacts, and locations of incident-related problems is imperative before even attempting to identify or determine a solution. This can often be accomplished using commonly</a:t>
            </a:r>
            <a:r>
              <a:rPr lang="en-US" baseline="0" dirty="0" smtClean="0"/>
              <a:t> available data such as accident, geometric and volume data.</a:t>
            </a:r>
            <a:endParaRPr lang="en-US" dirty="0" smtClean="0"/>
          </a:p>
        </p:txBody>
      </p:sp>
      <p:sp>
        <p:nvSpPr>
          <p:cNvPr id="4" name="Slide Number Placeholder 3"/>
          <p:cNvSpPr>
            <a:spLocks noGrp="1"/>
          </p:cNvSpPr>
          <p:nvPr>
            <p:ph type="sldNum" sz="quarter" idx="10"/>
          </p:nvPr>
        </p:nvSpPr>
        <p:spPr/>
        <p:txBody>
          <a:bodyPr/>
          <a:lstStyle/>
          <a:p>
            <a:fld id="{0E111BBE-A695-4E89-89C3-ED531DE62B5A}" type="slidenum">
              <a:rPr lang="en-US" smtClean="0"/>
              <a:t>41</a:t>
            </a:fld>
            <a:endParaRPr lang="en-US"/>
          </a:p>
        </p:txBody>
      </p:sp>
    </p:spTree>
    <p:extLst>
      <p:ext uri="{BB962C8B-B14F-4D97-AF65-F5344CB8AC3E}">
        <p14:creationId xmlns:p14="http://schemas.microsoft.com/office/powerpoint/2010/main" val="108391058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46495">
              <a:defRPr/>
            </a:pPr>
            <a:r>
              <a:rPr lang="en-US" dirty="0" smtClean="0"/>
              <a:t>Guiding principles for the program development should be established by the TIM Task Force.  It is important that</a:t>
            </a:r>
          </a:p>
          <a:p>
            <a:pPr marL="171450" lvl="1" indent="-171450" defTabSz="946495">
              <a:buFont typeface="Arial" panose="020B0604020202020204" pitchFamily="34" charset="0"/>
              <a:buChar char="•"/>
              <a:defRPr/>
            </a:pPr>
            <a:r>
              <a:rPr lang="en-US" dirty="0" smtClean="0"/>
              <a:t>This be a collaborative effort</a:t>
            </a:r>
          </a:p>
          <a:p>
            <a:pPr marL="171450" lvl="1" indent="-171450" defTabSz="946495">
              <a:buFont typeface="Arial" panose="020B0604020202020204" pitchFamily="34" charset="0"/>
              <a:buChar char="•"/>
              <a:defRPr/>
            </a:pPr>
            <a:r>
              <a:rPr lang="en-US" dirty="0" smtClean="0"/>
              <a:t>The correct, responsible</a:t>
            </a:r>
            <a:r>
              <a:rPr lang="en-US" baseline="0" dirty="0" smtClean="0"/>
              <a:t> agency representatives be involved</a:t>
            </a:r>
          </a:p>
          <a:p>
            <a:pPr marL="171450" lvl="1" indent="-171450" defTabSz="946495">
              <a:buFont typeface="Arial" panose="020B0604020202020204" pitchFamily="34" charset="0"/>
              <a:buChar char="•"/>
              <a:defRPr/>
            </a:pPr>
            <a:r>
              <a:rPr lang="en-US" dirty="0" smtClean="0"/>
              <a:t>As TIM got underway, champions were encouraged.  We think it is now time to move to institutionalize these programs, </a:t>
            </a:r>
            <a:r>
              <a:rPr lang="en-US" baseline="0" dirty="0" smtClean="0"/>
              <a:t>and as</a:t>
            </a:r>
          </a:p>
          <a:p>
            <a:pPr marL="171450" lvl="1" indent="-171450" defTabSz="946495">
              <a:buFont typeface="Arial" panose="020B0604020202020204" pitchFamily="34" charset="0"/>
              <a:buChar char="•"/>
              <a:defRPr/>
            </a:pPr>
            <a:r>
              <a:rPr lang="en-US" baseline="0" dirty="0" smtClean="0"/>
              <a:t>Regular meetings be held and minutes/follow up action reports issued</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42</a:t>
            </a:fld>
            <a:endParaRPr lang="en-US"/>
          </a:p>
        </p:txBody>
      </p:sp>
    </p:spTree>
    <p:extLst>
      <p:ext uri="{BB962C8B-B14F-4D97-AF65-F5344CB8AC3E}">
        <p14:creationId xmlns:p14="http://schemas.microsoft.com/office/powerpoint/2010/main" val="765086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number of alternatives will surface in the development of a TIM</a:t>
            </a:r>
            <a:r>
              <a:rPr lang="en-US" baseline="0" dirty="0" smtClean="0"/>
              <a:t> program. Alternatives can involve </a:t>
            </a:r>
          </a:p>
          <a:p>
            <a:pPr marL="171450" indent="-171450">
              <a:buFont typeface="Arial" panose="020B0604020202020204" pitchFamily="34" charset="0"/>
              <a:buChar char="•"/>
            </a:pPr>
            <a:r>
              <a:rPr lang="en-US" baseline="0" dirty="0" smtClean="0"/>
              <a:t>Strategies </a:t>
            </a:r>
          </a:p>
          <a:p>
            <a:pPr marL="171450" indent="-171450">
              <a:buFont typeface="Arial" panose="020B0604020202020204" pitchFamily="34" charset="0"/>
              <a:buChar char="•"/>
            </a:pPr>
            <a:r>
              <a:rPr lang="en-US" baseline="0" dirty="0" smtClean="0"/>
              <a:t>Deployment locations</a:t>
            </a:r>
          </a:p>
          <a:p>
            <a:pPr marL="171450" indent="-171450">
              <a:buFont typeface="Arial" panose="020B0604020202020204" pitchFamily="34" charset="0"/>
              <a:buChar char="•"/>
            </a:pPr>
            <a:r>
              <a:rPr lang="en-US" baseline="0" dirty="0" smtClean="0"/>
              <a:t>Deployment systems</a:t>
            </a:r>
          </a:p>
          <a:p>
            <a:pPr marL="171450" indent="-171450">
              <a:buFont typeface="Arial" panose="020B0604020202020204" pitchFamily="34" charset="0"/>
              <a:buChar char="•"/>
            </a:pPr>
            <a:r>
              <a:rPr lang="en-US" baseline="0" dirty="0" smtClean="0"/>
              <a:t>Deployment phasing, etc.</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43</a:t>
            </a:fld>
            <a:endParaRPr lang="en-US"/>
          </a:p>
        </p:txBody>
      </p:sp>
    </p:spTree>
    <p:extLst>
      <p:ext uri="{BB962C8B-B14F-4D97-AF65-F5344CB8AC3E}">
        <p14:creationId xmlns:p14="http://schemas.microsoft.com/office/powerpoint/2010/main" val="18200943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always, it comes down to finding the balance between priority and availability of resources and funding.</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44</a:t>
            </a:fld>
            <a:endParaRPr lang="en-US"/>
          </a:p>
        </p:txBody>
      </p:sp>
    </p:spTree>
    <p:extLst>
      <p:ext uri="{BB962C8B-B14F-4D97-AF65-F5344CB8AC3E}">
        <p14:creationId xmlns:p14="http://schemas.microsoft.com/office/powerpoint/2010/main" val="144013679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Other alternatives besides those on the page include </a:t>
            </a:r>
          </a:p>
          <a:p>
            <a:pPr marL="171450" indent="-171450">
              <a:buFont typeface="Arial" panose="020B0604020202020204" pitchFamily="34" charset="0"/>
              <a:buChar char="•"/>
            </a:pPr>
            <a:r>
              <a:rPr lang="en-US" dirty="0" smtClean="0"/>
              <a:t>Joint training</a:t>
            </a:r>
          </a:p>
          <a:p>
            <a:pPr marL="171450" indent="-171450">
              <a:buFont typeface="Arial" panose="020B0604020202020204" pitchFamily="34" charset="0"/>
              <a:buChar char="•"/>
            </a:pPr>
            <a:r>
              <a:rPr lang="en-US" dirty="0" smtClean="0"/>
              <a:t>Field communications</a:t>
            </a:r>
          </a:p>
          <a:p>
            <a:pPr marL="171450" indent="-171450">
              <a:buFont typeface="Arial" panose="020B0604020202020204" pitchFamily="34" charset="0"/>
              <a:buChar char="•"/>
            </a:pPr>
            <a:r>
              <a:rPr lang="en-US" dirty="0" smtClean="0"/>
              <a:t>Onsite command</a:t>
            </a:r>
          </a:p>
          <a:p>
            <a:pPr marL="171450" indent="-171450">
              <a:buFont typeface="Arial" panose="020B0604020202020204" pitchFamily="34" charset="0"/>
              <a:buChar char="•"/>
            </a:pPr>
            <a:r>
              <a:rPr lang="en-US" dirty="0" smtClean="0"/>
              <a:t>Approval of alternate routes</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45</a:t>
            </a:fld>
            <a:endParaRPr lang="en-US"/>
          </a:p>
        </p:txBody>
      </p:sp>
    </p:spTree>
    <p:extLst>
      <p:ext uri="{BB962C8B-B14F-4D97-AF65-F5344CB8AC3E}">
        <p14:creationId xmlns:p14="http://schemas.microsoft.com/office/powerpoint/2010/main" val="35675291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components of the action plan include:</a:t>
            </a:r>
          </a:p>
          <a:p>
            <a:pPr marL="171450" indent="-171450" defTabSz="946495">
              <a:buFont typeface="Arial" panose="020B0604020202020204" pitchFamily="34" charset="0"/>
              <a:buChar char="•"/>
              <a:defRPr/>
            </a:pPr>
            <a:r>
              <a:rPr lang="en-US" dirty="0" smtClean="0"/>
              <a:t>Identify champions who </a:t>
            </a:r>
            <a:r>
              <a:rPr lang="en-US" dirty="0"/>
              <a:t>can encourage the institutionalization of TIM throughout the various disciplines.</a:t>
            </a:r>
          </a:p>
          <a:p>
            <a:pPr marL="644698" lvl="1" indent="-171450" defTabSz="946495">
              <a:buFont typeface="Arial" panose="020B0604020202020204" pitchFamily="34" charset="0"/>
              <a:buChar char="•"/>
              <a:defRPr/>
            </a:pPr>
            <a:r>
              <a:rPr lang="en-US" dirty="0"/>
              <a:t>Select/recruit 1-2 to lead the overall </a:t>
            </a:r>
            <a:r>
              <a:rPr lang="en-US" dirty="0" smtClean="0"/>
              <a:t>effort</a:t>
            </a:r>
          </a:p>
          <a:p>
            <a:pPr marL="187498" marR="0" lvl="0" indent="-171450" algn="l" defTabSz="946495"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t>Identify roles and responsibilities</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46</a:t>
            </a:fld>
            <a:endParaRPr lang="en-US"/>
          </a:p>
        </p:txBody>
      </p:sp>
    </p:spTree>
    <p:extLst>
      <p:ext uri="{BB962C8B-B14F-4D97-AF65-F5344CB8AC3E}">
        <p14:creationId xmlns:p14="http://schemas.microsoft.com/office/powerpoint/2010/main" val="36678406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components of the action plan include:</a:t>
            </a:r>
          </a:p>
          <a:p>
            <a:pPr marL="171450" indent="-171450">
              <a:buFont typeface="Arial" panose="020B0604020202020204" pitchFamily="34" charset="0"/>
              <a:buChar char="•"/>
            </a:pPr>
            <a:r>
              <a:rPr lang="en-US" sz="1200" dirty="0" smtClean="0"/>
              <a:t>Enable interagency communications and information  exchange regional/corridor-wide</a:t>
            </a:r>
          </a:p>
          <a:p>
            <a:pPr marL="171450" indent="-171450">
              <a:buFont typeface="Arial" panose="020B0604020202020204" pitchFamily="34" charset="0"/>
              <a:buChar char="•"/>
            </a:pPr>
            <a:r>
              <a:rPr lang="en-US" sz="1200" dirty="0" smtClean="0"/>
              <a:t>Implement a training and certification program, including interdisciplinary training for all TIM responders</a:t>
            </a:r>
          </a:p>
          <a:p>
            <a:pPr marL="171450" indent="-171450">
              <a:buFont typeface="Arial" panose="020B0604020202020204" pitchFamily="34" charset="0"/>
              <a:buChar char="•"/>
            </a:pPr>
            <a:r>
              <a:rPr lang="en-US" sz="1200" dirty="0" smtClean="0"/>
              <a:t>Implement multidisciplinary TIM teams and associated field  procedures</a:t>
            </a:r>
            <a:endParaRPr lang="en-US" sz="1200" dirty="0"/>
          </a:p>
        </p:txBody>
      </p:sp>
      <p:sp>
        <p:nvSpPr>
          <p:cNvPr id="4" name="Slide Number Placeholder 3"/>
          <p:cNvSpPr>
            <a:spLocks noGrp="1"/>
          </p:cNvSpPr>
          <p:nvPr>
            <p:ph type="sldNum" sz="quarter" idx="10"/>
          </p:nvPr>
        </p:nvSpPr>
        <p:spPr/>
        <p:txBody>
          <a:bodyPr/>
          <a:lstStyle/>
          <a:p>
            <a:fld id="{0E111BBE-A695-4E89-89C3-ED531DE62B5A}" type="slidenum">
              <a:rPr lang="en-US" smtClean="0"/>
              <a:t>47</a:t>
            </a:fld>
            <a:endParaRPr lang="en-US"/>
          </a:p>
        </p:txBody>
      </p:sp>
    </p:spTree>
    <p:extLst>
      <p:ext uri="{BB962C8B-B14F-4D97-AF65-F5344CB8AC3E}">
        <p14:creationId xmlns:p14="http://schemas.microsoft.com/office/powerpoint/2010/main" val="42680559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48</a:t>
            </a:fld>
            <a:endParaRPr lang="en-US"/>
          </a:p>
        </p:txBody>
      </p:sp>
    </p:spTree>
    <p:extLst>
      <p:ext uri="{BB962C8B-B14F-4D97-AF65-F5344CB8AC3E}">
        <p14:creationId xmlns:p14="http://schemas.microsoft.com/office/powerpoint/2010/main" val="3511720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Traffic incidents encompass</a:t>
            </a:r>
            <a:r>
              <a:rPr lang="en-US" baseline="0" dirty="0" smtClean="0"/>
              <a:t> a wide variety of occurrences and TIM programs must be developed to address the full spectrum. </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5</a:t>
            </a:fld>
            <a:endParaRPr lang="en-US"/>
          </a:p>
        </p:txBody>
      </p:sp>
    </p:spTree>
    <p:extLst>
      <p:ext uri="{BB962C8B-B14F-4D97-AF65-F5344CB8AC3E}">
        <p14:creationId xmlns:p14="http://schemas.microsoft.com/office/powerpoint/2010/main" val="166813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Traffic incidents, including crashes, disabled vehicles and debris on the road, create unsafe situations; put motorists, and responders’ lives at risk; and account for approximately 25 percent of all traffic delays. </a:t>
            </a:r>
          </a:p>
          <a:p>
            <a:endParaRPr lang="en-US" dirty="0" smtClean="0"/>
          </a:p>
          <a:p>
            <a:r>
              <a:rPr lang="en-US" dirty="0" smtClean="0"/>
              <a:t>For each minute that a freeway travel lane is blocked during peak use, an estimated 4 minutes of delay result after the incident is cleared. </a:t>
            </a:r>
          </a:p>
          <a:p>
            <a:endParaRPr lang="en-US" dirty="0" smtClean="0"/>
          </a:p>
          <a:p>
            <a:r>
              <a:rPr lang="en-US" dirty="0" smtClean="0"/>
              <a:t>This estimate accounts for 4.2 billion hours per year in delays. Additionally, the U.S. Department of Transportation Strategic Plan Fiscal Year (FY) 2010 – FY2015 reports that Americans burn more than 2.8 billion gallons of gasoline every year while stuck in incident-related traffic.</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6</a:t>
            </a:fld>
            <a:endParaRPr lang="en-US"/>
          </a:p>
        </p:txBody>
      </p:sp>
    </p:spTree>
    <p:extLst>
      <p:ext uri="{BB962C8B-B14F-4D97-AF65-F5344CB8AC3E}">
        <p14:creationId xmlns:p14="http://schemas.microsoft.com/office/powerpoint/2010/main" val="2245359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57349" y="4267200"/>
            <a:ext cx="5615173" cy="4331303"/>
          </a:xfrm>
        </p:spPr>
        <p:txBody>
          <a:bodyPr/>
          <a:lstStyle/>
          <a:p>
            <a:pPr defTabSz="946495">
              <a:defRPr/>
            </a:pPr>
            <a:r>
              <a:rPr lang="en-US" dirty="0" smtClean="0"/>
              <a:t>Benefits of TIM – you can choose to highlight a few as desired:</a:t>
            </a:r>
          </a:p>
          <a:p>
            <a:pPr marL="171450" indent="-171450" defTabSz="946495">
              <a:buFont typeface="Arial" panose="020B0604020202020204" pitchFamily="34" charset="0"/>
              <a:buChar char="•"/>
              <a:defRPr/>
            </a:pPr>
            <a:r>
              <a:rPr lang="en-US" dirty="0" smtClean="0"/>
              <a:t>160+ law enforcement officers struck and killed by a vehicle since 2000 (and this number is higher by 2012).  Source: National law enforcement database, 2010</a:t>
            </a:r>
          </a:p>
          <a:p>
            <a:pPr marL="171450" indent="-171450" defTabSz="946495">
              <a:buFont typeface="Arial" panose="020B0604020202020204" pitchFamily="34" charset="0"/>
              <a:buChar char="•"/>
              <a:defRPr/>
            </a:pPr>
            <a:r>
              <a:rPr lang="en-US" dirty="0" smtClean="0"/>
              <a:t>2.8 billion gallons of fuel wasted annually by Americans idling…Source: Cambridge Systematics, Inc. 2011.  Crashes vs. Congestion: What’s the Cost to Society? Bethesda, MD: AAA Foundation.   </a:t>
            </a:r>
          </a:p>
          <a:p>
            <a:pPr marL="171450" indent="-171450" defTabSz="946495">
              <a:buFont typeface="Arial" panose="020B0604020202020204" pitchFamily="34" charset="0"/>
              <a:buChar char="•"/>
              <a:defRPr/>
            </a:pPr>
            <a:r>
              <a:rPr lang="en-US" dirty="0" smtClean="0"/>
              <a:t>4 minutes added to traffic delay for every minute a lane is blocked.  Source:  Oregon DOT, 2012 (and they estimate 4-6, so this is conservative!)</a:t>
            </a:r>
          </a:p>
          <a:p>
            <a:pPr marL="171450" indent="-171450" defTabSz="946495">
              <a:buFont typeface="Arial" panose="020B0604020202020204" pitchFamily="34" charset="0"/>
              <a:buChar char="•"/>
              <a:defRPr/>
            </a:pPr>
            <a:r>
              <a:rPr lang="en-US" dirty="0" smtClean="0"/>
              <a:t>36 hours are wasted every year sitting in traffic queues by the average American.  Source: U.S. DOT Strategic Plan FY 2010 – FY2015; April 15, 2010</a:t>
            </a:r>
          </a:p>
          <a:p>
            <a:pPr marL="171450" indent="-171450" defTabSz="946495">
              <a:buFont typeface="Arial" panose="020B0604020202020204" pitchFamily="34" charset="0"/>
              <a:buChar char="•"/>
              <a:defRPr/>
            </a:pPr>
            <a:r>
              <a:rPr lang="en-US" dirty="0" smtClean="0"/>
              <a:t>85% jump in incident related costs… Source: AAA, 2012</a:t>
            </a:r>
          </a:p>
          <a:p>
            <a:pPr marL="171450" indent="-171450" defTabSz="946495">
              <a:buFont typeface="Arial" panose="020B0604020202020204" pitchFamily="34" charset="0"/>
              <a:buChar char="•"/>
              <a:defRPr/>
            </a:pPr>
            <a:r>
              <a:rPr lang="en-US" dirty="0" smtClean="0"/>
              <a:t>38,000 responders are in harm’s way…. Source:  Emergency Responder Institute.  Estimate based on number of injury crashes per minute; and typical number of emergency responders to injury crashes.  This number is conservative and actually much higher as non-injury crashes also require response, as do fatal crashes</a:t>
            </a:r>
          </a:p>
          <a:p>
            <a:pPr marL="171450" indent="-171450" defTabSz="946495">
              <a:buFont typeface="Arial" panose="020B0604020202020204" pitchFamily="34" charset="0"/>
              <a:buChar char="•"/>
              <a:defRPr/>
            </a:pPr>
            <a:r>
              <a:rPr lang="en-US" dirty="0" smtClean="0"/>
              <a:t>An estimated three injury crashes occur every minute. This translates to 1,620 responders working in or near moving traffic every hour or 38,880 responders potentially in harm’s way in a 24-hour period based on a typical response.  A typical response might include: two law enforcement responders, four fire department responders, two EMS responders, and one tow truck operator, for a total of nine responders.</a:t>
            </a:r>
          </a:p>
        </p:txBody>
      </p:sp>
      <p:sp>
        <p:nvSpPr>
          <p:cNvPr id="4" name="Slide Number Placeholder 3"/>
          <p:cNvSpPr>
            <a:spLocks noGrp="1"/>
          </p:cNvSpPr>
          <p:nvPr>
            <p:ph type="sldNum" sz="quarter" idx="10"/>
          </p:nvPr>
        </p:nvSpPr>
        <p:spPr/>
        <p:txBody>
          <a:bodyPr/>
          <a:lstStyle/>
          <a:p>
            <a:fld id="{0E111BBE-A695-4E89-89C3-ED531DE62B5A}" type="slidenum">
              <a:rPr lang="en-US" smtClean="0"/>
              <a:t>7</a:t>
            </a:fld>
            <a:endParaRPr lang="en-US"/>
          </a:p>
        </p:txBody>
      </p:sp>
    </p:spTree>
    <p:extLst>
      <p:ext uri="{BB962C8B-B14F-4D97-AF65-F5344CB8AC3E}">
        <p14:creationId xmlns:p14="http://schemas.microsoft.com/office/powerpoint/2010/main" val="9208652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95">
              <a:defRPr/>
            </a:pPr>
            <a:r>
              <a:rPr lang="en-US" dirty="0"/>
              <a:t>This timeline shows the timeline and on the right, the national averages.  If you know, note where your TIM program fits with regard to this timeline. </a:t>
            </a:r>
          </a:p>
          <a:p>
            <a:pPr defTabSz="946495">
              <a:defRPr/>
            </a:pPr>
            <a:endParaRPr lang="en-US" dirty="0" smtClean="0"/>
          </a:p>
          <a:p>
            <a:pPr marL="171450" indent="-171450" defTabSz="946495">
              <a:buFont typeface="Arial" panose="020B0604020202020204" pitchFamily="34" charset="0"/>
              <a:buChar char="•"/>
              <a:defRPr/>
            </a:pPr>
            <a:r>
              <a:rPr lang="en-US" dirty="0" smtClean="0"/>
              <a:t>This </a:t>
            </a:r>
            <a:r>
              <a:rPr lang="en-US" dirty="0"/>
              <a:t>slide shows the various stages of an incident. </a:t>
            </a:r>
          </a:p>
          <a:p>
            <a:pPr marL="171450" indent="-171450" defTabSz="946495">
              <a:buFont typeface="Arial" panose="020B0604020202020204" pitchFamily="34" charset="0"/>
              <a:buChar char="•"/>
              <a:defRPr/>
            </a:pPr>
            <a:r>
              <a:rPr lang="en-US" dirty="0"/>
              <a:t>It is important for executive managers to understand at this high level the complexities of incident response and the manner in which their agency can support the response.</a:t>
            </a:r>
          </a:p>
          <a:p>
            <a:pPr marL="171450" indent="-171450">
              <a:buFont typeface="Arial" panose="020B0604020202020204" pitchFamily="34" charset="0"/>
              <a:buChar char="•"/>
              <a:defRPr/>
            </a:pPr>
            <a:r>
              <a:rPr lang="en-US" dirty="0"/>
              <a:t>Incident duration varies by a number of factors including severity and response time and capabilities. </a:t>
            </a:r>
          </a:p>
          <a:p>
            <a:pPr marL="171450" indent="-171450">
              <a:buFont typeface="Arial" panose="020B0604020202020204" pitchFamily="34" charset="0"/>
              <a:buChar char="•"/>
              <a:defRPr/>
            </a:pPr>
            <a:r>
              <a:rPr lang="en-US" dirty="0"/>
              <a:t>In the annual evaluation of its Coordinated Highways Action Response Team (CHART) program, the State of Maryland estimated that the CHART-directed incident management resulted in average incident duration of 22 minutes, as compared to 29 minutes for other agencies</a:t>
            </a:r>
            <a:r>
              <a:rPr lang="en-US" dirty="0" smtClean="0"/>
              <a:t>.</a:t>
            </a:r>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8</a:t>
            </a:fld>
            <a:endParaRPr lang="en-US"/>
          </a:p>
        </p:txBody>
      </p:sp>
    </p:spTree>
    <p:extLst>
      <p:ext uri="{BB962C8B-B14F-4D97-AF65-F5344CB8AC3E}">
        <p14:creationId xmlns:p14="http://schemas.microsoft.com/office/powerpoint/2010/main" val="1476599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defTabSz="946495">
              <a:buFont typeface="Arial" panose="020B0604020202020204" pitchFamily="34" charset="0"/>
              <a:buChar char="•"/>
              <a:defRPr/>
            </a:pPr>
            <a:r>
              <a:rPr lang="en-US" dirty="0" smtClean="0"/>
              <a:t>All effective programs include active involvement and coordination with multi-disciplinary stakeholder agencies, including the public and private sector</a:t>
            </a:r>
            <a:r>
              <a:rPr lang="en-US" b="1" dirty="0" smtClean="0">
                <a:solidFill>
                  <a:srgbClr val="FF0000"/>
                </a:solidFill>
              </a:rPr>
              <a:t>.</a:t>
            </a:r>
            <a:endParaRPr lang="en-US" b="1" dirty="0" smtClean="0"/>
          </a:p>
          <a:p>
            <a:endParaRPr lang="en-US" dirty="0" smtClean="0"/>
          </a:p>
          <a:p>
            <a:pPr marL="171450" indent="-171450">
              <a:buFont typeface="Arial" panose="020B0604020202020204" pitchFamily="34" charset="0"/>
              <a:buChar char="•"/>
            </a:pPr>
            <a:r>
              <a:rPr lang="en-US" dirty="0" smtClean="0"/>
              <a:t>No one agency can develop and implement a comprehensive TIM program alone. All effective programs include active involvement and coordination with multi-disciplinary stakeholder agencies, including the public and private sector.</a:t>
            </a:r>
          </a:p>
          <a:p>
            <a:endParaRPr lang="en-US" dirty="0" smtClean="0"/>
          </a:p>
          <a:p>
            <a:pPr marL="171450" indent="-171450">
              <a:buFont typeface="Arial" panose="020B0604020202020204" pitchFamily="34" charset="0"/>
              <a:buChar char="•"/>
            </a:pPr>
            <a:r>
              <a:rPr lang="en-US" dirty="0" smtClean="0"/>
              <a:t>Improved TIM has been shown to reduce both overall incident duration as well as secondary crashes. </a:t>
            </a:r>
          </a:p>
          <a:p>
            <a:pPr marL="628650" lvl="1" indent="-171450">
              <a:buFont typeface="Arial" panose="020B0604020202020204" pitchFamily="34" charset="0"/>
              <a:buChar char="•"/>
            </a:pPr>
            <a:r>
              <a:rPr lang="en-US" dirty="0" smtClean="0"/>
              <a:t>In the annual evaluation of its Coordinated Highways Action Response Team (CHART) program, the State of Maryland estimated that the CHART-directed incident management resulted in average incident duration of 22 minutes, as compared to 29 minutes for other agencies, and that this reduction in incident duration resulted in 290 fewer secondary incidents in 2005. </a:t>
            </a:r>
          </a:p>
          <a:p>
            <a:pPr marL="628650" lvl="1" indent="-171450">
              <a:buFont typeface="Arial" panose="020B0604020202020204" pitchFamily="34" charset="0"/>
              <a:buChar char="•"/>
            </a:pPr>
            <a:r>
              <a:rPr lang="en-US" dirty="0" smtClean="0"/>
              <a:t>The impact of this reduction incident duration is demonstrated by a study published in the ITS Journal that estimated that the likelihood of a secondary crash increases by 2.8 percent for every minute that the primary incident remains a hazard.</a:t>
            </a:r>
          </a:p>
          <a:p>
            <a:endParaRPr lang="en-US" dirty="0"/>
          </a:p>
        </p:txBody>
      </p:sp>
      <p:sp>
        <p:nvSpPr>
          <p:cNvPr id="4" name="Slide Number Placeholder 3"/>
          <p:cNvSpPr>
            <a:spLocks noGrp="1"/>
          </p:cNvSpPr>
          <p:nvPr>
            <p:ph type="sldNum" sz="quarter" idx="10"/>
          </p:nvPr>
        </p:nvSpPr>
        <p:spPr/>
        <p:txBody>
          <a:bodyPr/>
          <a:lstStyle/>
          <a:p>
            <a:fld id="{0E111BBE-A695-4E89-89C3-ED531DE62B5A}" type="slidenum">
              <a:rPr lang="en-US" smtClean="0"/>
              <a:t>9</a:t>
            </a:fld>
            <a:endParaRPr lang="en-US"/>
          </a:p>
        </p:txBody>
      </p:sp>
    </p:spTree>
    <p:extLst>
      <p:ext uri="{BB962C8B-B14F-4D97-AF65-F5344CB8AC3E}">
        <p14:creationId xmlns:p14="http://schemas.microsoft.com/office/powerpoint/2010/main" val="17722121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21.png"/><Relationship Id="rId18" Type="http://schemas.openxmlformats.org/officeDocument/2006/relationships/image" Target="../media/image11.png"/><Relationship Id="rId3" Type="http://schemas.openxmlformats.org/officeDocument/2006/relationships/image" Target="../media/image3.png"/><Relationship Id="rId21" Type="http://schemas.openxmlformats.org/officeDocument/2006/relationships/image" Target="../media/image14.png"/><Relationship Id="rId7" Type="http://schemas.openxmlformats.org/officeDocument/2006/relationships/image" Target="../media/image7.png"/><Relationship Id="rId12" Type="http://schemas.openxmlformats.org/officeDocument/2006/relationships/image" Target="../media/image20.png"/><Relationship Id="rId17" Type="http://schemas.openxmlformats.org/officeDocument/2006/relationships/image" Target="../media/image10.png"/><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9.png"/><Relationship Id="rId5" Type="http://schemas.openxmlformats.org/officeDocument/2006/relationships/image" Target="../media/image5.png"/><Relationship Id="rId15" Type="http://schemas.openxmlformats.org/officeDocument/2006/relationships/image" Target="../media/image23.png"/><Relationship Id="rId23" Type="http://schemas.openxmlformats.org/officeDocument/2006/relationships/image" Target="../media/image24.png"/><Relationship Id="rId10" Type="http://schemas.openxmlformats.org/officeDocument/2006/relationships/image" Target="../media/image18.png"/><Relationship Id="rId19"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7.png"/><Relationship Id="rId14" Type="http://schemas.openxmlformats.org/officeDocument/2006/relationships/image" Target="../media/image22.png"/><Relationship Id="rId22" Type="http://schemas.openxmlformats.org/officeDocument/2006/relationships/image" Target="../media/image1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2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814517" y="1005840"/>
            <a:ext cx="6863821" cy="1671284"/>
          </a:xfrm>
          <a:prstGeom prst="rect">
            <a:avLst/>
          </a:prstGeom>
        </p:spPr>
        <p:txBody>
          <a:bodyPr anchor="t" anchorCtr="0"/>
          <a:lstStyle>
            <a:lvl1pPr algn="l">
              <a:defRPr sz="450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814517" y="365760"/>
            <a:ext cx="6863821" cy="457200"/>
          </a:xfrm>
          <a:prstGeom prst="rect">
            <a:avLst/>
          </a:prstGeom>
        </p:spPr>
        <p:txBody>
          <a:bodyPr anchor="b" anchorCtr="0"/>
          <a:lstStyle>
            <a:lvl1pPr marL="0" indent="0" algn="l">
              <a:buNone/>
              <a:defRPr sz="1800">
                <a:solidFill>
                  <a:schemeClr val="accent1"/>
                </a:solidFill>
              </a:defRPr>
            </a:lvl1pPr>
            <a:lvl2pPr marL="342875" indent="0" algn="ctr">
              <a:buNone/>
              <a:defRPr sz="1500"/>
            </a:lvl2pPr>
            <a:lvl3pPr marL="685749" indent="0" algn="ctr">
              <a:buNone/>
              <a:defRPr sz="1350"/>
            </a:lvl3pPr>
            <a:lvl4pPr marL="1028624" indent="0" algn="ctr">
              <a:buNone/>
              <a:defRPr sz="1200"/>
            </a:lvl4pPr>
            <a:lvl5pPr marL="1371498" indent="0" algn="ctr">
              <a:buNone/>
              <a:defRPr sz="1200"/>
            </a:lvl5pPr>
            <a:lvl6pPr marL="1714373" indent="0" algn="ctr">
              <a:buNone/>
              <a:defRPr sz="1200"/>
            </a:lvl6pPr>
            <a:lvl7pPr marL="2057246" indent="0" algn="ctr">
              <a:buNone/>
              <a:defRPr sz="1200"/>
            </a:lvl7pPr>
            <a:lvl8pPr marL="2400120" indent="0" algn="ctr">
              <a:buNone/>
              <a:defRPr sz="1200"/>
            </a:lvl8pPr>
            <a:lvl9pPr marL="2742995" indent="0" algn="ctr">
              <a:buNone/>
              <a:defRPr sz="1200"/>
            </a:lvl9pPr>
          </a:lstStyle>
          <a:p>
            <a:r>
              <a:rPr lang="en-US" dirty="0" smtClean="0"/>
              <a:t>Click to edit Master subtitle style</a:t>
            </a:r>
            <a:endParaRPr lang="en-US" dirty="0"/>
          </a:p>
        </p:txBody>
      </p:sp>
      <p:sp>
        <p:nvSpPr>
          <p:cNvPr id="8" name="Picture Placeholder 7"/>
          <p:cNvSpPr>
            <a:spLocks noGrp="1"/>
          </p:cNvSpPr>
          <p:nvPr>
            <p:ph type="pic" sz="quarter" idx="10"/>
          </p:nvPr>
        </p:nvSpPr>
        <p:spPr>
          <a:xfrm>
            <a:off x="1814513" y="3291840"/>
            <a:ext cx="3305175" cy="2505075"/>
          </a:xfrm>
          <a:prstGeom prst="rect">
            <a:avLst/>
          </a:prstGeom>
        </p:spPr>
        <p:txBody>
          <a:bodyPr/>
          <a:lstStyle/>
          <a:p>
            <a:r>
              <a:rPr lang="en-US" dirty="0" smtClean="0"/>
              <a:t>Click icon to add picture</a:t>
            </a:r>
            <a:endParaRPr lang="en-US" dirty="0"/>
          </a:p>
        </p:txBody>
      </p:sp>
      <p:sp>
        <p:nvSpPr>
          <p:cNvPr id="9" name="Picture Placeholder 7"/>
          <p:cNvSpPr>
            <a:spLocks noGrp="1"/>
          </p:cNvSpPr>
          <p:nvPr>
            <p:ph type="pic" sz="quarter" idx="11"/>
          </p:nvPr>
        </p:nvSpPr>
        <p:spPr>
          <a:xfrm>
            <a:off x="5373158" y="3291840"/>
            <a:ext cx="3305175" cy="2505075"/>
          </a:xfrm>
          <a:prstGeom prst="rect">
            <a:avLst/>
          </a:prstGeom>
        </p:spPr>
        <p:txBody>
          <a:bodyPr/>
          <a:lstStyle/>
          <a:p>
            <a:r>
              <a:rPr lang="en-US" dirty="0" smtClean="0"/>
              <a:t>Click icon to add picture</a:t>
            </a:r>
            <a:endParaRPr lang="en-US" dirty="0"/>
          </a:p>
        </p:txBody>
      </p:sp>
      <p:sp>
        <p:nvSpPr>
          <p:cNvPr id="4" name="Rectangle 3"/>
          <p:cNvSpPr/>
          <p:nvPr/>
        </p:nvSpPr>
        <p:spPr>
          <a:xfrm>
            <a:off x="6" y="0"/>
            <a:ext cx="114097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9174" t="48351" r="5963" b="51"/>
          <a:stretch/>
        </p:blipFill>
        <p:spPr>
          <a:xfrm>
            <a:off x="0" y="12"/>
            <a:ext cx="1143000" cy="1075817"/>
          </a:xfrm>
          <a:prstGeom prst="rect">
            <a:avLst/>
          </a:prstGeo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11394" r="11671" b="25887"/>
          <a:stretch/>
        </p:blipFill>
        <p:spPr>
          <a:xfrm>
            <a:off x="-6177" y="1075829"/>
            <a:ext cx="1149179" cy="1214301"/>
          </a:xfrm>
          <a:prstGeom prst="rect">
            <a:avLst/>
          </a:prstGeom>
        </p:spPr>
      </p:pic>
      <p:pic>
        <p:nvPicPr>
          <p:cNvPr id="12" name="Picture 11"/>
          <p:cNvPicPr>
            <a:picLocks noChangeAspect="1"/>
          </p:cNvPicPr>
          <p:nvPr/>
        </p:nvPicPr>
        <p:blipFill rotWithShape="1">
          <a:blip r:embed="rId4" cstate="print">
            <a:extLst>
              <a:ext uri="{28A0092B-C50C-407E-A947-70E740481C1C}">
                <a14:useLocalDpi xmlns:a14="http://schemas.microsoft.com/office/drawing/2010/main" val="0"/>
              </a:ext>
            </a:extLst>
          </a:blip>
          <a:srcRect r="10145"/>
          <a:stretch/>
        </p:blipFill>
        <p:spPr>
          <a:xfrm>
            <a:off x="-6178" y="2161310"/>
            <a:ext cx="1149178" cy="695735"/>
          </a:xfrm>
          <a:prstGeom prst="rect">
            <a:avLst/>
          </a:prstGeom>
        </p:spPr>
      </p:pic>
      <p:pic>
        <p:nvPicPr>
          <p:cNvPr id="13"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3913" r="23779"/>
          <a:stretch/>
        </p:blipFill>
        <p:spPr>
          <a:xfrm>
            <a:off x="-6178" y="2731556"/>
            <a:ext cx="1143001" cy="1253357"/>
          </a:xfrm>
          <a:prstGeom prst="rect">
            <a:avLst/>
          </a:prstGeom>
        </p:spPr>
      </p:pic>
      <p:pic>
        <p:nvPicPr>
          <p:cNvPr id="14" name="Picture 13"/>
          <p:cNvPicPr>
            <a:picLocks noChangeAspect="1"/>
          </p:cNvPicPr>
          <p:nvPr/>
        </p:nvPicPr>
        <p:blipFill rotWithShape="1">
          <a:blip r:embed="rId6" cstate="print">
            <a:extLst>
              <a:ext uri="{28A0092B-C50C-407E-A947-70E740481C1C}">
                <a14:useLocalDpi xmlns:a14="http://schemas.microsoft.com/office/drawing/2010/main" val="0"/>
              </a:ext>
            </a:extLst>
          </a:blip>
          <a:srcRect b="34755"/>
          <a:stretch/>
        </p:blipFill>
        <p:spPr>
          <a:xfrm>
            <a:off x="-6178" y="3761090"/>
            <a:ext cx="1143001" cy="816680"/>
          </a:xfrm>
          <a:prstGeom prst="rect">
            <a:avLst/>
          </a:prstGeom>
        </p:spPr>
      </p:pic>
      <p:pic>
        <p:nvPicPr>
          <p:cNvPr id="15" name="Picture 14"/>
          <p:cNvPicPr>
            <a:picLocks noChangeAspect="1"/>
          </p:cNvPicPr>
          <p:nvPr/>
        </p:nvPicPr>
        <p:blipFill rotWithShape="1">
          <a:blip r:embed="rId7" cstate="print">
            <a:extLst>
              <a:ext uri="{28A0092B-C50C-407E-A947-70E740481C1C}">
                <a14:useLocalDpi xmlns:a14="http://schemas.microsoft.com/office/drawing/2010/main" val="0"/>
              </a:ext>
            </a:extLst>
          </a:blip>
          <a:srcRect l="1031" t="1" r="3092" b="-504"/>
          <a:stretch/>
        </p:blipFill>
        <p:spPr>
          <a:xfrm>
            <a:off x="-6177" y="4221443"/>
            <a:ext cx="1149179" cy="1604265"/>
          </a:xfrm>
          <a:prstGeom prst="rect">
            <a:avLst/>
          </a:prstGeom>
        </p:spPr>
      </p:pic>
      <p:pic>
        <p:nvPicPr>
          <p:cNvPr id="16" name="Picture 15"/>
          <p:cNvPicPr>
            <a:picLocks noChangeAspect="1"/>
          </p:cNvPicPr>
          <p:nvPr/>
        </p:nvPicPr>
        <p:blipFill rotWithShape="1">
          <a:blip r:embed="rId8" cstate="print">
            <a:extLst>
              <a:ext uri="{28A0092B-C50C-407E-A947-70E740481C1C}">
                <a14:useLocalDpi xmlns:a14="http://schemas.microsoft.com/office/drawing/2010/main" val="0"/>
              </a:ext>
            </a:extLst>
          </a:blip>
          <a:srcRect l="12992" t="-35" r="13779" b="53813"/>
          <a:stretch/>
        </p:blipFill>
        <p:spPr>
          <a:xfrm>
            <a:off x="-6177" y="5892144"/>
            <a:ext cx="1149179" cy="965867"/>
          </a:xfrm>
          <a:prstGeom prst="rect">
            <a:avLst/>
          </a:prstGeom>
        </p:spPr>
      </p:pic>
      <p:pic>
        <p:nvPicPr>
          <p:cNvPr id="6" name="Picture 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16702" y="5872936"/>
            <a:ext cx="688554" cy="914400"/>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6702" y="3954115"/>
            <a:ext cx="688554" cy="914400"/>
          </a:xfrm>
          <a:prstGeom prst="rect">
            <a:avLst/>
          </a:prstGeom>
        </p:spPr>
      </p:pic>
      <p:pic>
        <p:nvPicPr>
          <p:cNvPr id="17" name="Picture 16"/>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6702" y="2035293"/>
            <a:ext cx="688554" cy="914400"/>
          </a:xfrm>
          <a:prstGeom prst="rect">
            <a:avLst/>
          </a:prstGeom>
        </p:spPr>
      </p:pic>
      <p:pic>
        <p:nvPicPr>
          <p:cNvPr id="18" name="Picture 1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16702" y="1075882"/>
            <a:ext cx="688554" cy="914400"/>
          </a:xfrm>
          <a:prstGeom prst="rect">
            <a:avLst/>
          </a:prstGeom>
        </p:spPr>
      </p:pic>
      <p:pic>
        <p:nvPicPr>
          <p:cNvPr id="19" name="Picture 18"/>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16702" y="116471"/>
            <a:ext cx="688554" cy="914400"/>
          </a:xfrm>
          <a:prstGeom prst="rect">
            <a:avLst/>
          </a:prstGeom>
        </p:spPr>
      </p:pic>
      <p:pic>
        <p:nvPicPr>
          <p:cNvPr id="20" name="Picture 19"/>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216702" y="2994704"/>
            <a:ext cx="688554" cy="914400"/>
          </a:xfrm>
          <a:prstGeom prst="rect">
            <a:avLst/>
          </a:prstGeom>
        </p:spPr>
      </p:pic>
      <p:pic>
        <p:nvPicPr>
          <p:cNvPr id="21" name="Picture 20"/>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17623" y="4913526"/>
            <a:ext cx="686716" cy="914400"/>
          </a:xfrm>
          <a:prstGeom prst="rect">
            <a:avLst/>
          </a:prstGeom>
        </p:spPr>
      </p:pic>
      <p:sp>
        <p:nvSpPr>
          <p:cNvPr id="22" name="Rectangle 21"/>
          <p:cNvSpPr/>
          <p:nvPr userDrawn="1"/>
        </p:nvSpPr>
        <p:spPr>
          <a:xfrm>
            <a:off x="6" y="0"/>
            <a:ext cx="1140977"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23" name="Picture 22"/>
          <p:cNvPicPr>
            <a:picLocks noChangeAspect="1"/>
          </p:cNvPicPr>
          <p:nvPr userDrawn="1"/>
        </p:nvPicPr>
        <p:blipFill rotWithShape="1">
          <a:blip r:embed="rId2" cstate="print">
            <a:extLst>
              <a:ext uri="{28A0092B-C50C-407E-A947-70E740481C1C}">
                <a14:useLocalDpi xmlns:a14="http://schemas.microsoft.com/office/drawing/2010/main" val="0"/>
              </a:ext>
            </a:extLst>
          </a:blip>
          <a:srcRect l="9174" t="48351" r="5963" b="51"/>
          <a:stretch/>
        </p:blipFill>
        <p:spPr>
          <a:xfrm>
            <a:off x="0" y="12"/>
            <a:ext cx="1143000" cy="1075817"/>
          </a:xfrm>
          <a:prstGeom prst="rect">
            <a:avLst/>
          </a:prstGeom>
        </p:spPr>
      </p:pic>
      <p:pic>
        <p:nvPicPr>
          <p:cNvPr id="24" name="Picture 23"/>
          <p:cNvPicPr>
            <a:picLocks noChangeAspect="1"/>
          </p:cNvPicPr>
          <p:nvPr userDrawn="1"/>
        </p:nvPicPr>
        <p:blipFill rotWithShape="1">
          <a:blip r:embed="rId3" cstate="print">
            <a:extLst>
              <a:ext uri="{28A0092B-C50C-407E-A947-70E740481C1C}">
                <a14:useLocalDpi xmlns:a14="http://schemas.microsoft.com/office/drawing/2010/main" val="0"/>
              </a:ext>
            </a:extLst>
          </a:blip>
          <a:srcRect l="11394" r="11671" b="25887"/>
          <a:stretch/>
        </p:blipFill>
        <p:spPr>
          <a:xfrm>
            <a:off x="-6177" y="1075829"/>
            <a:ext cx="1149179" cy="1214301"/>
          </a:xfrm>
          <a:prstGeom prst="rect">
            <a:avLst/>
          </a:prstGeom>
        </p:spPr>
      </p:pic>
      <p:pic>
        <p:nvPicPr>
          <p:cNvPr id="25" name="Picture 24"/>
          <p:cNvPicPr>
            <a:picLocks noChangeAspect="1"/>
          </p:cNvPicPr>
          <p:nvPr userDrawn="1"/>
        </p:nvPicPr>
        <p:blipFill rotWithShape="1">
          <a:blip r:embed="rId4" cstate="print">
            <a:extLst>
              <a:ext uri="{28A0092B-C50C-407E-A947-70E740481C1C}">
                <a14:useLocalDpi xmlns:a14="http://schemas.microsoft.com/office/drawing/2010/main" val="0"/>
              </a:ext>
            </a:extLst>
          </a:blip>
          <a:srcRect r="10145"/>
          <a:stretch/>
        </p:blipFill>
        <p:spPr>
          <a:xfrm>
            <a:off x="-6178" y="2161310"/>
            <a:ext cx="1149178" cy="695735"/>
          </a:xfrm>
          <a:prstGeom prst="rect">
            <a:avLst/>
          </a:prstGeom>
        </p:spPr>
      </p:pic>
      <p:pic>
        <p:nvPicPr>
          <p:cNvPr id="26" name="Picture 25"/>
          <p:cNvPicPr>
            <a:picLocks noChangeAspect="1"/>
          </p:cNvPicPr>
          <p:nvPr userDrawn="1"/>
        </p:nvPicPr>
        <p:blipFill rotWithShape="1">
          <a:blip r:embed="rId5" cstate="print">
            <a:extLst>
              <a:ext uri="{28A0092B-C50C-407E-A947-70E740481C1C}">
                <a14:useLocalDpi xmlns:a14="http://schemas.microsoft.com/office/drawing/2010/main" val="0"/>
              </a:ext>
            </a:extLst>
          </a:blip>
          <a:srcRect l="3913" r="23779"/>
          <a:stretch/>
        </p:blipFill>
        <p:spPr>
          <a:xfrm>
            <a:off x="-6178" y="2731556"/>
            <a:ext cx="1143001" cy="1253357"/>
          </a:xfrm>
          <a:prstGeom prst="rect">
            <a:avLst/>
          </a:prstGeom>
        </p:spPr>
      </p:pic>
      <p:pic>
        <p:nvPicPr>
          <p:cNvPr id="27" name="Picture 26"/>
          <p:cNvPicPr>
            <a:picLocks noChangeAspect="1"/>
          </p:cNvPicPr>
          <p:nvPr userDrawn="1"/>
        </p:nvPicPr>
        <p:blipFill rotWithShape="1">
          <a:blip r:embed="rId6" cstate="print">
            <a:extLst>
              <a:ext uri="{28A0092B-C50C-407E-A947-70E740481C1C}">
                <a14:useLocalDpi xmlns:a14="http://schemas.microsoft.com/office/drawing/2010/main" val="0"/>
              </a:ext>
            </a:extLst>
          </a:blip>
          <a:srcRect b="34755"/>
          <a:stretch/>
        </p:blipFill>
        <p:spPr>
          <a:xfrm>
            <a:off x="-6178" y="3761090"/>
            <a:ext cx="1143001" cy="816680"/>
          </a:xfrm>
          <a:prstGeom prst="rect">
            <a:avLst/>
          </a:prstGeom>
        </p:spPr>
      </p:pic>
      <p:pic>
        <p:nvPicPr>
          <p:cNvPr id="28" name="Picture 27"/>
          <p:cNvPicPr>
            <a:picLocks noChangeAspect="1"/>
          </p:cNvPicPr>
          <p:nvPr userDrawn="1"/>
        </p:nvPicPr>
        <p:blipFill rotWithShape="1">
          <a:blip r:embed="rId7" cstate="print">
            <a:extLst>
              <a:ext uri="{28A0092B-C50C-407E-A947-70E740481C1C}">
                <a14:useLocalDpi xmlns:a14="http://schemas.microsoft.com/office/drawing/2010/main" val="0"/>
              </a:ext>
            </a:extLst>
          </a:blip>
          <a:srcRect l="1031" t="1" r="3092" b="-504"/>
          <a:stretch/>
        </p:blipFill>
        <p:spPr>
          <a:xfrm>
            <a:off x="-6177" y="4221443"/>
            <a:ext cx="1149179" cy="1604265"/>
          </a:xfrm>
          <a:prstGeom prst="rect">
            <a:avLst/>
          </a:prstGeom>
        </p:spPr>
      </p:pic>
      <p:pic>
        <p:nvPicPr>
          <p:cNvPr id="29" name="Picture 28"/>
          <p:cNvPicPr>
            <a:picLocks noChangeAspect="1"/>
          </p:cNvPicPr>
          <p:nvPr userDrawn="1"/>
        </p:nvPicPr>
        <p:blipFill rotWithShape="1">
          <a:blip r:embed="rId8" cstate="print">
            <a:extLst>
              <a:ext uri="{28A0092B-C50C-407E-A947-70E740481C1C}">
                <a14:useLocalDpi xmlns:a14="http://schemas.microsoft.com/office/drawing/2010/main" val="0"/>
              </a:ext>
            </a:extLst>
          </a:blip>
          <a:srcRect l="12992" t="-35" r="13779" b="53813"/>
          <a:stretch/>
        </p:blipFill>
        <p:spPr>
          <a:xfrm>
            <a:off x="-6177" y="5892144"/>
            <a:ext cx="1149179" cy="965867"/>
          </a:xfrm>
          <a:prstGeom prst="rect">
            <a:avLst/>
          </a:prstGeom>
        </p:spPr>
      </p:pic>
      <p:grpSp>
        <p:nvGrpSpPr>
          <p:cNvPr id="37" name="Group 36"/>
          <p:cNvGrpSpPr/>
          <p:nvPr userDrawn="1"/>
        </p:nvGrpSpPr>
        <p:grpSpPr>
          <a:xfrm>
            <a:off x="143390" y="116471"/>
            <a:ext cx="835178" cy="6670865"/>
            <a:chOff x="216702" y="116471"/>
            <a:chExt cx="688554" cy="6670865"/>
          </a:xfrm>
        </p:grpSpPr>
        <p:pic>
          <p:nvPicPr>
            <p:cNvPr id="38" name="Picture 3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216702" y="5872936"/>
              <a:ext cx="688554" cy="914400"/>
            </a:xfrm>
            <a:prstGeom prst="rect">
              <a:avLst/>
            </a:prstGeom>
          </p:spPr>
        </p:pic>
        <p:pic>
          <p:nvPicPr>
            <p:cNvPr id="39" name="Picture 38"/>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216702" y="3954115"/>
              <a:ext cx="688554" cy="914400"/>
            </a:xfrm>
            <a:prstGeom prst="rect">
              <a:avLst/>
            </a:prstGeom>
          </p:spPr>
        </p:pic>
        <p:pic>
          <p:nvPicPr>
            <p:cNvPr id="40" name="Picture 39"/>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216702" y="2035293"/>
              <a:ext cx="688554" cy="914400"/>
            </a:xfrm>
            <a:prstGeom prst="rect">
              <a:avLst/>
            </a:prstGeom>
          </p:spPr>
        </p:pic>
        <p:pic>
          <p:nvPicPr>
            <p:cNvPr id="41" name="Picture 40"/>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216702" y="1075882"/>
              <a:ext cx="688554" cy="914400"/>
            </a:xfrm>
            <a:prstGeom prst="rect">
              <a:avLst/>
            </a:prstGeom>
          </p:spPr>
        </p:pic>
        <p:pic>
          <p:nvPicPr>
            <p:cNvPr id="42" name="Picture 41"/>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216702" y="116471"/>
              <a:ext cx="688554" cy="914400"/>
            </a:xfrm>
            <a:prstGeom prst="rect">
              <a:avLst/>
            </a:prstGeom>
          </p:spPr>
        </p:pic>
        <p:pic>
          <p:nvPicPr>
            <p:cNvPr id="43" name="Picture 42"/>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216702" y="2994704"/>
              <a:ext cx="688554" cy="914400"/>
            </a:xfrm>
            <a:prstGeom prst="rect">
              <a:avLst/>
            </a:prstGeom>
          </p:spPr>
        </p:pic>
        <p:pic>
          <p:nvPicPr>
            <p:cNvPr id="44" name="Picture 43"/>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217623" y="4913526"/>
              <a:ext cx="686716" cy="914400"/>
            </a:xfrm>
            <a:prstGeom prst="rect">
              <a:avLst/>
            </a:prstGeom>
          </p:spPr>
        </p:pic>
      </p:grpSp>
      <p:pic>
        <p:nvPicPr>
          <p:cNvPr id="46" name="Picture 45"/>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812494" y="6094771"/>
            <a:ext cx="1428949" cy="560610"/>
          </a:xfrm>
          <a:prstGeom prst="rect">
            <a:avLst/>
          </a:prstGeom>
        </p:spPr>
      </p:pic>
    </p:spTree>
    <p:extLst>
      <p:ext uri="{BB962C8B-B14F-4D97-AF65-F5344CB8AC3E}">
        <p14:creationId xmlns:p14="http://schemas.microsoft.com/office/powerpoint/2010/main" val="2642992354"/>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ackground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857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Photo Only (1)">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1" y="0"/>
            <a:ext cx="9144000" cy="6858000"/>
          </a:xfrm>
          <a:prstGeom prst="rect">
            <a:avLst/>
          </a:prstGeom>
        </p:spPr>
        <p:txBody>
          <a:bodyPr/>
          <a:lstStyle/>
          <a:p>
            <a:r>
              <a:rPr lang="en-US" smtClean="0"/>
              <a:t>Click icon to add picture</a:t>
            </a:r>
            <a:endParaRPr lang="en-US" dirty="0"/>
          </a:p>
        </p:txBody>
      </p:sp>
    </p:spTree>
    <p:extLst>
      <p:ext uri="{BB962C8B-B14F-4D97-AF65-F5344CB8AC3E}">
        <p14:creationId xmlns:p14="http://schemas.microsoft.com/office/powerpoint/2010/main" val="3715086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hoto Only (2)">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2" y="0"/>
            <a:ext cx="4432299" cy="6858000"/>
          </a:xfrm>
          <a:prstGeom prst="rect">
            <a:avLst/>
          </a:prstGeom>
        </p:spPr>
        <p:txBody>
          <a:bodyPr/>
          <a:lstStyle/>
          <a:p>
            <a:r>
              <a:rPr lang="en-US" smtClean="0"/>
              <a:t>Click icon to add picture</a:t>
            </a:r>
            <a:endParaRPr lang="en-US" dirty="0"/>
          </a:p>
        </p:txBody>
      </p:sp>
      <p:sp>
        <p:nvSpPr>
          <p:cNvPr id="6" name="Picture Placeholder 4"/>
          <p:cNvSpPr>
            <a:spLocks noGrp="1"/>
          </p:cNvSpPr>
          <p:nvPr>
            <p:ph type="pic" sz="quarter" idx="13"/>
          </p:nvPr>
        </p:nvSpPr>
        <p:spPr>
          <a:xfrm>
            <a:off x="4724402" y="0"/>
            <a:ext cx="4432299" cy="6858000"/>
          </a:xfrm>
          <a:prstGeom prst="rect">
            <a:avLst/>
          </a:prstGeom>
        </p:spPr>
        <p:txBody>
          <a:bodyPr/>
          <a:lstStyle/>
          <a:p>
            <a:r>
              <a:rPr lang="en-US" smtClean="0"/>
              <a:t>Click icon to add picture</a:t>
            </a:r>
            <a:endParaRPr lang="en-US" dirty="0"/>
          </a:p>
        </p:txBody>
      </p:sp>
    </p:spTree>
    <p:extLst>
      <p:ext uri="{BB962C8B-B14F-4D97-AF65-F5344CB8AC3E}">
        <p14:creationId xmlns:p14="http://schemas.microsoft.com/office/powerpoint/2010/main" val="31035728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Photo Only (3)">
    <p:spTree>
      <p:nvGrpSpPr>
        <p:cNvPr id="1" name=""/>
        <p:cNvGrpSpPr/>
        <p:nvPr/>
      </p:nvGrpSpPr>
      <p:grpSpPr>
        <a:xfrm>
          <a:off x="0" y="0"/>
          <a:ext cx="0" cy="0"/>
          <a:chOff x="0" y="0"/>
          <a:chExt cx="0" cy="0"/>
        </a:xfrm>
      </p:grpSpPr>
      <p:sp>
        <p:nvSpPr>
          <p:cNvPr id="5" name="Picture Placeholder 4"/>
          <p:cNvSpPr>
            <a:spLocks noGrp="1"/>
          </p:cNvSpPr>
          <p:nvPr>
            <p:ph type="pic" sz="quarter" idx="12"/>
          </p:nvPr>
        </p:nvSpPr>
        <p:spPr>
          <a:xfrm>
            <a:off x="2" y="0"/>
            <a:ext cx="4432299" cy="6858000"/>
          </a:xfrm>
          <a:prstGeom prst="rect">
            <a:avLst/>
          </a:prstGeom>
        </p:spPr>
        <p:txBody>
          <a:bodyPr/>
          <a:lstStyle/>
          <a:p>
            <a:r>
              <a:rPr lang="en-US" smtClean="0"/>
              <a:t>Click icon to add picture</a:t>
            </a:r>
            <a:endParaRPr lang="en-US" dirty="0"/>
          </a:p>
        </p:txBody>
      </p:sp>
      <p:sp>
        <p:nvSpPr>
          <p:cNvPr id="3" name="Picture Placeholder 4"/>
          <p:cNvSpPr>
            <a:spLocks noGrp="1"/>
          </p:cNvSpPr>
          <p:nvPr>
            <p:ph type="pic" sz="quarter" idx="13"/>
          </p:nvPr>
        </p:nvSpPr>
        <p:spPr>
          <a:xfrm>
            <a:off x="4673603" y="0"/>
            <a:ext cx="4432299" cy="3302000"/>
          </a:xfrm>
          <a:prstGeom prst="rect">
            <a:avLst/>
          </a:prstGeom>
        </p:spPr>
        <p:txBody>
          <a:bodyPr/>
          <a:lstStyle/>
          <a:p>
            <a:r>
              <a:rPr lang="en-US" smtClean="0"/>
              <a:t>Click icon to add picture</a:t>
            </a:r>
            <a:endParaRPr lang="en-US" dirty="0"/>
          </a:p>
        </p:txBody>
      </p:sp>
      <p:sp>
        <p:nvSpPr>
          <p:cNvPr id="4" name="Picture Placeholder 4"/>
          <p:cNvSpPr>
            <a:spLocks noGrp="1"/>
          </p:cNvSpPr>
          <p:nvPr>
            <p:ph type="pic" sz="quarter" idx="14"/>
          </p:nvPr>
        </p:nvSpPr>
        <p:spPr>
          <a:xfrm>
            <a:off x="4673603" y="3556000"/>
            <a:ext cx="4432299" cy="3302000"/>
          </a:xfrm>
          <a:prstGeom prst="rect">
            <a:avLst/>
          </a:prstGeom>
        </p:spPr>
        <p:txBody>
          <a:bodyPr/>
          <a:lstStyle/>
          <a:p>
            <a:r>
              <a:rPr lang="en-US" smtClean="0"/>
              <a:t>Click icon to add picture</a:t>
            </a:r>
            <a:endParaRPr lang="en-US" dirty="0"/>
          </a:p>
        </p:txBody>
      </p:sp>
    </p:spTree>
    <p:extLst>
      <p:ext uri="{BB962C8B-B14F-4D97-AF65-F5344CB8AC3E}">
        <p14:creationId xmlns:p14="http://schemas.microsoft.com/office/powerpoint/2010/main" val="1606031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Photo Only (4)">
    <p:spTree>
      <p:nvGrpSpPr>
        <p:cNvPr id="1" name=""/>
        <p:cNvGrpSpPr/>
        <p:nvPr/>
      </p:nvGrpSpPr>
      <p:grpSpPr>
        <a:xfrm>
          <a:off x="0" y="0"/>
          <a:ext cx="0" cy="0"/>
          <a:chOff x="0" y="0"/>
          <a:chExt cx="0" cy="0"/>
        </a:xfrm>
      </p:grpSpPr>
      <p:sp>
        <p:nvSpPr>
          <p:cNvPr id="3" name="Picture Placeholder 4"/>
          <p:cNvSpPr>
            <a:spLocks noGrp="1"/>
          </p:cNvSpPr>
          <p:nvPr>
            <p:ph type="pic" sz="quarter" idx="13"/>
          </p:nvPr>
        </p:nvSpPr>
        <p:spPr>
          <a:xfrm>
            <a:off x="4673603" y="0"/>
            <a:ext cx="4432299" cy="3302000"/>
          </a:xfrm>
          <a:prstGeom prst="rect">
            <a:avLst/>
          </a:prstGeom>
        </p:spPr>
        <p:txBody>
          <a:bodyPr/>
          <a:lstStyle/>
          <a:p>
            <a:r>
              <a:rPr lang="en-US" smtClean="0"/>
              <a:t>Click icon to add picture</a:t>
            </a:r>
            <a:endParaRPr lang="en-US" dirty="0"/>
          </a:p>
        </p:txBody>
      </p:sp>
      <p:sp>
        <p:nvSpPr>
          <p:cNvPr id="4" name="Picture Placeholder 4"/>
          <p:cNvSpPr>
            <a:spLocks noGrp="1"/>
          </p:cNvSpPr>
          <p:nvPr>
            <p:ph type="pic" sz="quarter" idx="14"/>
          </p:nvPr>
        </p:nvSpPr>
        <p:spPr>
          <a:xfrm>
            <a:off x="4673603" y="3556000"/>
            <a:ext cx="4432299" cy="3302000"/>
          </a:xfrm>
          <a:prstGeom prst="rect">
            <a:avLst/>
          </a:prstGeom>
        </p:spPr>
        <p:txBody>
          <a:bodyPr/>
          <a:lstStyle/>
          <a:p>
            <a:r>
              <a:rPr lang="en-US" smtClean="0"/>
              <a:t>Click icon to add picture</a:t>
            </a:r>
            <a:endParaRPr lang="en-US" dirty="0"/>
          </a:p>
        </p:txBody>
      </p:sp>
      <p:sp>
        <p:nvSpPr>
          <p:cNvPr id="6" name="Picture Placeholder 4"/>
          <p:cNvSpPr>
            <a:spLocks noGrp="1"/>
          </p:cNvSpPr>
          <p:nvPr>
            <p:ph type="pic" sz="quarter" idx="15"/>
          </p:nvPr>
        </p:nvSpPr>
        <p:spPr>
          <a:xfrm>
            <a:off x="-12698" y="0"/>
            <a:ext cx="4432299" cy="3302000"/>
          </a:xfrm>
          <a:prstGeom prst="rect">
            <a:avLst/>
          </a:prstGeom>
        </p:spPr>
        <p:txBody>
          <a:bodyPr/>
          <a:lstStyle/>
          <a:p>
            <a:r>
              <a:rPr lang="en-US" smtClean="0"/>
              <a:t>Click icon to add picture</a:t>
            </a:r>
            <a:endParaRPr lang="en-US" dirty="0"/>
          </a:p>
        </p:txBody>
      </p:sp>
      <p:sp>
        <p:nvSpPr>
          <p:cNvPr id="7" name="Picture Placeholder 4"/>
          <p:cNvSpPr>
            <a:spLocks noGrp="1"/>
          </p:cNvSpPr>
          <p:nvPr>
            <p:ph type="pic" sz="quarter" idx="16"/>
          </p:nvPr>
        </p:nvSpPr>
        <p:spPr>
          <a:xfrm>
            <a:off x="-12698" y="3556000"/>
            <a:ext cx="4432299" cy="3302000"/>
          </a:xfrm>
          <a:prstGeom prst="rect">
            <a:avLst/>
          </a:prstGeom>
        </p:spPr>
        <p:txBody>
          <a:bodyPr/>
          <a:lstStyle/>
          <a:p>
            <a:r>
              <a:rPr lang="en-US" smtClean="0"/>
              <a:t>Click icon to add picture</a:t>
            </a:r>
            <a:endParaRPr lang="en-US" dirty="0"/>
          </a:p>
        </p:txBody>
      </p:sp>
    </p:spTree>
    <p:extLst>
      <p:ext uri="{BB962C8B-B14F-4D97-AF65-F5344CB8AC3E}">
        <p14:creationId xmlns:p14="http://schemas.microsoft.com/office/powerpoint/2010/main" val="2102804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1_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770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_Blank (black)">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77102" y="6279143"/>
            <a:ext cx="1428569" cy="560462"/>
          </a:xfrm>
          <a:prstGeom prst="rect">
            <a:avLst/>
          </a:prstGeom>
        </p:spPr>
      </p:pic>
    </p:spTree>
    <p:extLst>
      <p:ext uri="{BB962C8B-B14F-4D97-AF65-F5344CB8AC3E}">
        <p14:creationId xmlns:p14="http://schemas.microsoft.com/office/powerpoint/2010/main" val="1383719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90472" y="365127"/>
            <a:ext cx="7315200" cy="1188720"/>
          </a:xfrm>
          <a:prstGeom prst="rect">
            <a:avLst/>
          </a:prstGeom>
        </p:spPr>
        <p:txBody>
          <a:bodyPr/>
          <a:lstStyle>
            <a:lvl1pPr>
              <a:defRPr sz="4400"/>
            </a:lvl1pPr>
          </a:lstStyle>
          <a:p>
            <a:r>
              <a:rPr lang="en-US" dirty="0" smtClean="0"/>
              <a:t>Click to edit Master title style</a:t>
            </a:r>
            <a:endParaRPr lang="en-US" dirty="0"/>
          </a:p>
        </p:txBody>
      </p:sp>
      <p:sp>
        <p:nvSpPr>
          <p:cNvPr id="4" name="Text Placeholder 2"/>
          <p:cNvSpPr>
            <a:spLocks noGrp="1"/>
          </p:cNvSpPr>
          <p:nvPr>
            <p:ph idx="1"/>
          </p:nvPr>
        </p:nvSpPr>
        <p:spPr>
          <a:xfrm>
            <a:off x="1490472" y="1825625"/>
            <a:ext cx="7315200" cy="4389120"/>
          </a:xfrm>
          <a:prstGeom prst="rect">
            <a:avLst/>
          </a:prstGeom>
        </p:spPr>
        <p:txBody>
          <a:bodyPr vert="horz" lIns="0" tIns="0" rIns="0" bIns="0" rtlCol="0">
            <a:noAutofit/>
          </a:bodyPr>
          <a:lstStyle>
            <a:lvl1pPr>
              <a:lnSpc>
                <a:spcPct val="120000"/>
              </a:lnSpc>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654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lnSpc>
                <a:spcPct val="100000"/>
              </a:lnSpc>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66218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hoto (1)">
    <p:spTree>
      <p:nvGrpSpPr>
        <p:cNvPr id="1" name=""/>
        <p:cNvGrpSpPr/>
        <p:nvPr/>
      </p:nvGrpSpPr>
      <p:grpSpPr>
        <a:xfrm>
          <a:off x="0" y="0"/>
          <a:ext cx="0" cy="0"/>
          <a:chOff x="0" y="0"/>
          <a:chExt cx="0" cy="0"/>
        </a:xfrm>
      </p:grpSpPr>
      <p:sp>
        <p:nvSpPr>
          <p:cNvPr id="2" name="Title 1"/>
          <p:cNvSpPr>
            <a:spLocks noGrp="1"/>
          </p:cNvSpPr>
          <p:nvPr>
            <p:ph type="title"/>
          </p:nvPr>
        </p:nvSpPr>
        <p:spPr>
          <a:xfrm>
            <a:off x="1490472" y="365126"/>
            <a:ext cx="7315200" cy="1188720"/>
          </a:xfrm>
          <a:prstGeom prst="rect">
            <a:avLst/>
          </a:prstGeom>
        </p:spPr>
        <p:txBody>
          <a:bodyPr/>
          <a:lstStyle>
            <a:lvl1pPr>
              <a:defRPr sz="4400"/>
            </a:lvl1pPr>
          </a:lstStyle>
          <a:p>
            <a:r>
              <a:rPr lang="en-US" dirty="0" smtClean="0"/>
              <a:t>Click to edit Master title style</a:t>
            </a:r>
            <a:endParaRPr lang="en-US" dirty="0"/>
          </a:p>
        </p:txBody>
      </p:sp>
      <p:sp>
        <p:nvSpPr>
          <p:cNvPr id="3" name="Content Placeholder 2"/>
          <p:cNvSpPr>
            <a:spLocks noGrp="1"/>
          </p:cNvSpPr>
          <p:nvPr>
            <p:ph idx="1"/>
          </p:nvPr>
        </p:nvSpPr>
        <p:spPr>
          <a:xfrm>
            <a:off x="1150145" y="1825625"/>
            <a:ext cx="4107657" cy="4351338"/>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5422900" y="1811338"/>
            <a:ext cx="3721100" cy="4386262"/>
          </a:xfrm>
          <a:prstGeom prst="rect">
            <a:avLst/>
          </a:prstGeom>
        </p:spPr>
        <p:txBody>
          <a:bodyPr/>
          <a:lstStyle/>
          <a:p>
            <a:r>
              <a:rPr lang="en-US" dirty="0" smtClean="0"/>
              <a:t>Click icon to add picture</a:t>
            </a:r>
            <a:endParaRPr lang="en-US" dirty="0"/>
          </a:p>
        </p:txBody>
      </p:sp>
    </p:spTree>
    <p:extLst>
      <p:ext uri="{BB962C8B-B14F-4D97-AF65-F5344CB8AC3E}">
        <p14:creationId xmlns:p14="http://schemas.microsoft.com/office/powerpoint/2010/main" val="4003900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Content and Photo (2)">
    <p:spTree>
      <p:nvGrpSpPr>
        <p:cNvPr id="1" name=""/>
        <p:cNvGrpSpPr/>
        <p:nvPr/>
      </p:nvGrpSpPr>
      <p:grpSpPr>
        <a:xfrm>
          <a:off x="0" y="0"/>
          <a:ext cx="0" cy="0"/>
          <a:chOff x="0" y="0"/>
          <a:chExt cx="0" cy="0"/>
        </a:xfrm>
      </p:grpSpPr>
      <p:sp>
        <p:nvSpPr>
          <p:cNvPr id="3" name="Content Placeholder 2"/>
          <p:cNvSpPr>
            <a:spLocks noGrp="1"/>
          </p:cNvSpPr>
          <p:nvPr>
            <p:ph idx="1"/>
          </p:nvPr>
        </p:nvSpPr>
        <p:spPr>
          <a:xfrm>
            <a:off x="1150145" y="1825625"/>
            <a:ext cx="4107657" cy="4351338"/>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Picture Placeholder 4"/>
          <p:cNvSpPr>
            <a:spLocks noGrp="1"/>
          </p:cNvSpPr>
          <p:nvPr>
            <p:ph type="pic" sz="quarter" idx="10"/>
          </p:nvPr>
        </p:nvSpPr>
        <p:spPr>
          <a:xfrm>
            <a:off x="5422900" y="1828800"/>
            <a:ext cx="3263900" cy="2032529"/>
          </a:xfrm>
          <a:prstGeom prst="rect">
            <a:avLst/>
          </a:prstGeom>
        </p:spPr>
        <p:txBody>
          <a:bodyPr/>
          <a:lstStyle/>
          <a:p>
            <a:r>
              <a:rPr lang="en-US" dirty="0" smtClean="0"/>
              <a:t>Click icon to add picture</a:t>
            </a:r>
            <a:endParaRPr lang="en-US" dirty="0"/>
          </a:p>
        </p:txBody>
      </p:sp>
      <p:sp>
        <p:nvSpPr>
          <p:cNvPr id="7" name="Picture Placeholder 4"/>
          <p:cNvSpPr>
            <a:spLocks noGrp="1"/>
          </p:cNvSpPr>
          <p:nvPr>
            <p:ph type="pic" sz="quarter" idx="11"/>
          </p:nvPr>
        </p:nvSpPr>
        <p:spPr>
          <a:xfrm>
            <a:off x="5422900" y="4144434"/>
            <a:ext cx="3263900" cy="2032529"/>
          </a:xfrm>
          <a:prstGeom prst="rect">
            <a:avLst/>
          </a:prstGeom>
        </p:spPr>
        <p:txBody>
          <a:bodyPr/>
          <a:lstStyle/>
          <a:p>
            <a:r>
              <a:rPr lang="en-US" dirty="0" smtClean="0"/>
              <a:t>Click icon to add picture</a:t>
            </a:r>
            <a:endParaRPr lang="en-US" dirty="0"/>
          </a:p>
        </p:txBody>
      </p:sp>
      <p:sp>
        <p:nvSpPr>
          <p:cNvPr id="6" name="Title 1"/>
          <p:cNvSpPr>
            <a:spLocks noGrp="1"/>
          </p:cNvSpPr>
          <p:nvPr>
            <p:ph type="title"/>
          </p:nvPr>
        </p:nvSpPr>
        <p:spPr>
          <a:xfrm>
            <a:off x="1490472" y="365126"/>
            <a:ext cx="7315200" cy="1188720"/>
          </a:xfrm>
          <a:prstGeom prst="rect">
            <a:avLst/>
          </a:prstGeom>
        </p:spPr>
        <p:txBody>
          <a:bodyPr/>
          <a:lstStyle>
            <a:lvl1pPr>
              <a:defRPr sz="4400"/>
            </a:lvl1pPr>
          </a:lstStyle>
          <a:p>
            <a:r>
              <a:rPr lang="en-US" dirty="0" smtClean="0"/>
              <a:t>Click to edit Master title style</a:t>
            </a:r>
            <a:endParaRPr lang="en-US" dirty="0"/>
          </a:p>
        </p:txBody>
      </p:sp>
    </p:spTree>
    <p:extLst>
      <p:ext uri="{BB962C8B-B14F-4D97-AF65-F5344CB8AC3E}">
        <p14:creationId xmlns:p14="http://schemas.microsoft.com/office/powerpoint/2010/main" val="133736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100000">
              <a:schemeClr val="tx1"/>
            </a:gs>
            <a:gs pos="0">
              <a:schemeClr val="tx1">
                <a:lumMod val="85000"/>
                <a:lumOff val="1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Rectangle 3"/>
          <p:cNvSpPr/>
          <p:nvPr/>
        </p:nvSpPr>
        <p:spPr>
          <a:xfrm>
            <a:off x="0" y="0"/>
            <a:ext cx="127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p:nvSpPr>
        <p:spPr>
          <a:xfrm>
            <a:off x="0" y="0"/>
            <a:ext cx="127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30" name="Rectangle 29"/>
          <p:cNvSpPr/>
          <p:nvPr userDrawn="1"/>
        </p:nvSpPr>
        <p:spPr>
          <a:xfrm>
            <a:off x="0" y="0"/>
            <a:ext cx="127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p:cNvGrpSpPr/>
          <p:nvPr userDrawn="1"/>
        </p:nvGrpSpPr>
        <p:grpSpPr>
          <a:xfrm>
            <a:off x="-4762" y="0"/>
            <a:ext cx="9144000" cy="6858000"/>
            <a:chOff x="-4762" y="0"/>
            <a:chExt cx="9144000" cy="6858000"/>
          </a:xfrm>
        </p:grpSpPr>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2377" y="0"/>
              <a:ext cx="3915046" cy="6581060"/>
            </a:xfrm>
            <a:prstGeom prst="rect">
              <a:avLst/>
            </a:prstGeom>
          </p:spPr>
        </p:pic>
        <p:pic>
          <p:nvPicPr>
            <p:cNvPr id="33" name="Picture 3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2" y="1099722"/>
              <a:ext cx="2552942" cy="5209506"/>
            </a:xfrm>
            <a:prstGeom prst="rect">
              <a:avLst/>
            </a:prstGeom>
          </p:spPr>
        </p:pic>
        <p:pic>
          <p:nvPicPr>
            <p:cNvPr id="34" name="Picture 3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505362" y="1199468"/>
              <a:ext cx="3111065" cy="3780226"/>
            </a:xfrm>
            <a:prstGeom prst="rect">
              <a:avLst/>
            </a:prstGeom>
          </p:spPr>
        </p:pic>
        <p:pic>
          <p:nvPicPr>
            <p:cNvPr id="35" name="Picture 3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20335" y="1092766"/>
              <a:ext cx="2518903" cy="5216462"/>
            </a:xfrm>
            <a:prstGeom prst="rect">
              <a:avLst/>
            </a:prstGeom>
          </p:spPr>
        </p:pic>
        <p:pic>
          <p:nvPicPr>
            <p:cNvPr id="36" name="Picture 35"/>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713971" y="1143771"/>
              <a:ext cx="2552942" cy="4284454"/>
            </a:xfrm>
            <a:prstGeom prst="rect">
              <a:avLst/>
            </a:prstGeom>
          </p:spPr>
        </p:pic>
        <p:pic>
          <p:nvPicPr>
            <p:cNvPr id="37" name="Picture 3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027689" y="594999"/>
              <a:ext cx="2198934" cy="5216462"/>
            </a:xfrm>
            <a:prstGeom prst="rect">
              <a:avLst/>
            </a:prstGeom>
          </p:spPr>
        </p:pic>
        <p:pic>
          <p:nvPicPr>
            <p:cNvPr id="38" name="Picture 3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495413" y="4211213"/>
              <a:ext cx="3174855" cy="2646787"/>
            </a:xfrm>
            <a:prstGeom prst="rect">
              <a:avLst/>
            </a:prstGeom>
          </p:spPr>
        </p:pic>
      </p:grpSp>
      <p:sp>
        <p:nvSpPr>
          <p:cNvPr id="2" name="Title 1"/>
          <p:cNvSpPr>
            <a:spLocks noGrp="1"/>
          </p:cNvSpPr>
          <p:nvPr>
            <p:ph type="title"/>
          </p:nvPr>
        </p:nvSpPr>
        <p:spPr>
          <a:xfrm>
            <a:off x="623888" y="3596971"/>
            <a:ext cx="7886700" cy="2056342"/>
          </a:xfrm>
          <a:prstGeom prst="rect">
            <a:avLst/>
          </a:prstGeom>
        </p:spPr>
        <p:txBody>
          <a:bodyPr anchor="t" anchorCtr="0"/>
          <a:lstStyle>
            <a:lvl1pPr>
              <a:defRPr sz="45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623888" y="1804611"/>
            <a:ext cx="7886700" cy="1500187"/>
          </a:xfrm>
          <a:prstGeom prst="rect">
            <a:avLst/>
          </a:prstGeom>
        </p:spPr>
        <p:txBody>
          <a:bodyPr anchor="b" anchorCtr="0"/>
          <a:lstStyle>
            <a:lvl1pPr marL="0" indent="0">
              <a:buNone/>
              <a:defRPr sz="1800">
                <a:solidFill>
                  <a:schemeClr val="bg2">
                    <a:lumMod val="75000"/>
                  </a:schemeClr>
                </a:solidFill>
              </a:defRPr>
            </a:lvl1pPr>
            <a:lvl2pPr marL="342875" indent="0">
              <a:buNone/>
              <a:defRPr sz="1500">
                <a:solidFill>
                  <a:schemeClr val="tx1">
                    <a:tint val="75000"/>
                  </a:schemeClr>
                </a:solidFill>
              </a:defRPr>
            </a:lvl2pPr>
            <a:lvl3pPr marL="685749" indent="0">
              <a:buNone/>
              <a:defRPr sz="1350">
                <a:solidFill>
                  <a:schemeClr val="tx1">
                    <a:tint val="75000"/>
                  </a:schemeClr>
                </a:solidFill>
              </a:defRPr>
            </a:lvl3pPr>
            <a:lvl4pPr marL="1028624" indent="0">
              <a:buNone/>
              <a:defRPr sz="1200">
                <a:solidFill>
                  <a:schemeClr val="tx1">
                    <a:tint val="75000"/>
                  </a:schemeClr>
                </a:solidFill>
              </a:defRPr>
            </a:lvl4pPr>
            <a:lvl5pPr marL="1371498" indent="0">
              <a:buNone/>
              <a:defRPr sz="1200">
                <a:solidFill>
                  <a:schemeClr val="tx1">
                    <a:tint val="75000"/>
                  </a:schemeClr>
                </a:solidFill>
              </a:defRPr>
            </a:lvl5pPr>
            <a:lvl6pPr marL="1714373" indent="0">
              <a:buNone/>
              <a:defRPr sz="1200">
                <a:solidFill>
                  <a:schemeClr val="tx1">
                    <a:tint val="75000"/>
                  </a:schemeClr>
                </a:solidFill>
              </a:defRPr>
            </a:lvl6pPr>
            <a:lvl7pPr marL="2057246" indent="0">
              <a:buNone/>
              <a:defRPr sz="1200">
                <a:solidFill>
                  <a:schemeClr val="tx1">
                    <a:tint val="75000"/>
                  </a:schemeClr>
                </a:solidFill>
              </a:defRPr>
            </a:lvl7pPr>
            <a:lvl8pPr marL="2400120" indent="0">
              <a:buNone/>
              <a:defRPr sz="1200">
                <a:solidFill>
                  <a:schemeClr val="tx1">
                    <a:tint val="75000"/>
                  </a:schemeClr>
                </a:solidFill>
              </a:defRPr>
            </a:lvl8pPr>
            <a:lvl9pPr marL="2742995" indent="0">
              <a:buNone/>
              <a:defRPr sz="1200">
                <a:solidFill>
                  <a:schemeClr val="tx1">
                    <a:tint val="75000"/>
                  </a:schemeClr>
                </a:solidFill>
              </a:defRPr>
            </a:lvl9pPr>
          </a:lstStyle>
          <a:p>
            <a:r>
              <a:rPr lang="en-US" sz="1550" dirty="0" smtClean="0"/>
              <a:t>Traffic Incident Management Gap Analysis Outreach Briefing - Executive Decision Makers</a:t>
            </a:r>
            <a:endParaRPr lang="en-US" sz="1550" dirty="0"/>
          </a:p>
        </p:txBody>
      </p:sp>
      <p:pic>
        <p:nvPicPr>
          <p:cNvPr id="16" name="Picture 15"/>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77102" y="6279143"/>
            <a:ext cx="1428569" cy="560462"/>
          </a:xfrm>
          <a:prstGeom prst="rect">
            <a:avLst/>
          </a:prstGeom>
        </p:spPr>
      </p:pic>
    </p:spTree>
    <p:extLst>
      <p:ext uri="{BB962C8B-B14F-4D97-AF65-F5344CB8AC3E}">
        <p14:creationId xmlns:p14="http://schemas.microsoft.com/office/powerpoint/2010/main" val="1719389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490472" y="1825625"/>
            <a:ext cx="3364707" cy="4351338"/>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5440965" y="1825625"/>
            <a:ext cx="3364707" cy="4351338"/>
          </a:xfrm>
          <a:prstGeom prst="rect">
            <a:avLst/>
          </a:prstGeom>
        </p:spPr>
        <p:txBody>
          <a:bodyPr vert="horz" lIns="0" tIns="0" rIns="0" bIns="0" rtlCol="0">
            <a:noAutofit/>
          </a:bodyPr>
          <a:lstStyle>
            <a:lvl1pPr>
              <a:defRPr lang="en-US" dirty="0" smtClean="0"/>
            </a:lvl1pPr>
            <a:lvl2pPr>
              <a:defRPr lang="en-US" dirty="0" smtClean="0"/>
            </a:lvl2pPr>
            <a:lvl3pPr>
              <a:defRPr lang="en-US" dirty="0" smtClean="0"/>
            </a:lvl3pPr>
            <a:lvl4pPr>
              <a:defRPr lang="en-US" dirty="0" smtClean="0"/>
            </a:lvl4pPr>
            <a:lvl5pPr>
              <a:defRPr lang="en-US"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itle 1"/>
          <p:cNvSpPr>
            <a:spLocks noGrp="1"/>
          </p:cNvSpPr>
          <p:nvPr>
            <p:ph type="title"/>
          </p:nvPr>
        </p:nvSpPr>
        <p:spPr>
          <a:xfrm>
            <a:off x="1490472" y="365126"/>
            <a:ext cx="7315200" cy="1188720"/>
          </a:xfrm>
          <a:prstGeom prst="rect">
            <a:avLst/>
          </a:prstGeom>
        </p:spPr>
        <p:txBody>
          <a:bodyPr/>
          <a:lstStyle>
            <a:lvl1pPr>
              <a:defRPr sz="4400"/>
            </a:lvl1pPr>
          </a:lstStyle>
          <a:p>
            <a:r>
              <a:rPr lang="en-US" dirty="0" smtClean="0"/>
              <a:t>Click to edit Master title style</a:t>
            </a:r>
            <a:endParaRPr lang="en-US" dirty="0"/>
          </a:p>
        </p:txBody>
      </p:sp>
    </p:spTree>
    <p:extLst>
      <p:ext uri="{BB962C8B-B14F-4D97-AF65-F5344CB8AC3E}">
        <p14:creationId xmlns:p14="http://schemas.microsoft.com/office/powerpoint/2010/main" val="2002666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490472" y="1681171"/>
            <a:ext cx="3355181" cy="604837"/>
          </a:xfrm>
          <a:prstGeom prst="rect">
            <a:avLst/>
          </a:prstGeom>
        </p:spPr>
        <p:txBody>
          <a:bodyPr anchor="b"/>
          <a:lstStyle>
            <a:lvl1pPr marL="0" indent="0">
              <a:buNone/>
              <a:defRPr sz="3200" b="1"/>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smtClean="0"/>
              <a:t>Click to edit Master text styles</a:t>
            </a:r>
          </a:p>
        </p:txBody>
      </p:sp>
      <p:sp>
        <p:nvSpPr>
          <p:cNvPr id="4" name="Content Placeholder 3"/>
          <p:cNvSpPr>
            <a:spLocks noGrp="1"/>
          </p:cNvSpPr>
          <p:nvPr>
            <p:ph sz="half" idx="2"/>
          </p:nvPr>
        </p:nvSpPr>
        <p:spPr>
          <a:xfrm>
            <a:off x="1490472" y="2505079"/>
            <a:ext cx="3355181" cy="3684588"/>
          </a:xfrm>
          <a:prstGeom prst="rect">
            <a:avLst/>
          </a:prstGeom>
        </p:spPr>
        <p:txBody>
          <a:bodyPr vert="horz" lIns="0" tIns="0" rIns="0" bIns="0" rtlCol="0">
            <a:noAutofit/>
          </a:bodyPr>
          <a:lstStyle>
            <a:lvl1pPr>
              <a:defRPr lang="en-US" sz="2800" dirty="0" smtClean="0"/>
            </a:lvl1pPr>
            <a:lvl2pPr>
              <a:defRPr lang="en-US" sz="2400" dirty="0" smtClean="0"/>
            </a:lvl2pPr>
            <a:lvl3pPr>
              <a:defRPr lang="en-US" sz="2000" dirty="0" smtClean="0"/>
            </a:lvl3pPr>
            <a:lvl4pPr>
              <a:defRPr lang="en-US" sz="1800" dirty="0" smtClean="0"/>
            </a:lvl4pPr>
            <a:lvl5pPr>
              <a:defRPr lang="en-US" sz="16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5433967" y="1681171"/>
            <a:ext cx="3371705" cy="604837"/>
          </a:xfrm>
          <a:prstGeom prst="rect">
            <a:avLst/>
          </a:prstGeom>
        </p:spPr>
        <p:txBody>
          <a:bodyPr anchor="b"/>
          <a:lstStyle>
            <a:lvl1pPr marL="0" indent="0">
              <a:buNone/>
              <a:defRPr sz="3200" b="1"/>
            </a:lvl1pPr>
            <a:lvl2pPr marL="342875" indent="0">
              <a:buNone/>
              <a:defRPr sz="1500" b="1"/>
            </a:lvl2pPr>
            <a:lvl3pPr marL="685749" indent="0">
              <a:buNone/>
              <a:defRPr sz="1350" b="1"/>
            </a:lvl3pPr>
            <a:lvl4pPr marL="1028624" indent="0">
              <a:buNone/>
              <a:defRPr sz="1200" b="1"/>
            </a:lvl4pPr>
            <a:lvl5pPr marL="1371498" indent="0">
              <a:buNone/>
              <a:defRPr sz="1200" b="1"/>
            </a:lvl5pPr>
            <a:lvl6pPr marL="1714373" indent="0">
              <a:buNone/>
              <a:defRPr sz="1200" b="1"/>
            </a:lvl6pPr>
            <a:lvl7pPr marL="2057246" indent="0">
              <a:buNone/>
              <a:defRPr sz="1200" b="1"/>
            </a:lvl7pPr>
            <a:lvl8pPr marL="2400120" indent="0">
              <a:buNone/>
              <a:defRPr sz="1200" b="1"/>
            </a:lvl8pPr>
            <a:lvl9pPr marL="2742995" indent="0">
              <a:buNone/>
              <a:defRPr sz="1200" b="1"/>
            </a:lvl9pPr>
          </a:lstStyle>
          <a:p>
            <a:pPr lvl="0"/>
            <a:r>
              <a:rPr lang="en-US" dirty="0" smtClean="0"/>
              <a:t>Click to edit Master text styles</a:t>
            </a:r>
          </a:p>
        </p:txBody>
      </p:sp>
      <p:sp>
        <p:nvSpPr>
          <p:cNvPr id="6" name="Content Placeholder 5"/>
          <p:cNvSpPr>
            <a:spLocks noGrp="1"/>
          </p:cNvSpPr>
          <p:nvPr>
            <p:ph sz="quarter" idx="4"/>
          </p:nvPr>
        </p:nvSpPr>
        <p:spPr>
          <a:xfrm>
            <a:off x="5433967" y="2505079"/>
            <a:ext cx="3371705" cy="3684588"/>
          </a:xfrm>
          <a:prstGeom prst="rect">
            <a:avLst/>
          </a:prstGeom>
        </p:spPr>
        <p:txBody>
          <a:bodyPr vert="horz" lIns="0" tIns="0" rIns="0" bIns="0" rtlCol="0">
            <a:noAutofit/>
          </a:bodyPr>
          <a:lstStyle>
            <a:lvl1pPr>
              <a:defRPr lang="en-US" sz="2800" smtClean="0"/>
            </a:lvl1pPr>
            <a:lvl2pPr>
              <a:defRPr lang="en-US" sz="2400" smtClean="0"/>
            </a:lvl2pPr>
            <a:lvl3pPr>
              <a:defRPr lang="en-US" sz="2000" smtClean="0"/>
            </a:lvl3pPr>
            <a:lvl4pPr>
              <a:defRPr lang="en-US" sz="1800" smtClean="0"/>
            </a:lvl4pPr>
            <a:lvl5pPr>
              <a:defRPr lang="en-US" sz="1600" dirty="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a:spLocks noGrp="1"/>
          </p:cNvSpPr>
          <p:nvPr>
            <p:ph type="title"/>
          </p:nvPr>
        </p:nvSpPr>
        <p:spPr>
          <a:xfrm>
            <a:off x="1490472" y="365126"/>
            <a:ext cx="7315200" cy="1188720"/>
          </a:xfrm>
          <a:prstGeom prst="rect">
            <a:avLst/>
          </a:prstGeom>
        </p:spPr>
        <p:txBody>
          <a:bodyPr/>
          <a:lstStyle>
            <a:lvl1pPr>
              <a:defRPr sz="4400"/>
            </a:lvl1pPr>
          </a:lstStyle>
          <a:p>
            <a:r>
              <a:rPr lang="en-US" dirty="0" smtClean="0"/>
              <a:t>Click to edit Master title style</a:t>
            </a:r>
            <a:endParaRPr lang="en-US" dirty="0"/>
          </a:p>
        </p:txBody>
      </p:sp>
    </p:spTree>
    <p:extLst>
      <p:ext uri="{BB962C8B-B14F-4D97-AF65-F5344CB8AC3E}">
        <p14:creationId xmlns:p14="http://schemas.microsoft.com/office/powerpoint/2010/main" val="775728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1"/>
          <p:cNvSpPr>
            <a:spLocks noGrp="1"/>
          </p:cNvSpPr>
          <p:nvPr>
            <p:ph type="title"/>
          </p:nvPr>
        </p:nvSpPr>
        <p:spPr>
          <a:xfrm>
            <a:off x="1490472" y="365126"/>
            <a:ext cx="7315200" cy="118872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648660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26" Type="http://schemas.openxmlformats.org/officeDocument/2006/relationships/image" Target="../media/image9.png"/><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5" Type="http://schemas.openxmlformats.org/officeDocument/2006/relationships/image" Target="../media/image8.png"/><Relationship Id="rId33" Type="http://schemas.openxmlformats.org/officeDocument/2006/relationships/image" Target="../media/image16.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29"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7.png"/><Relationship Id="rId32" Type="http://schemas.openxmlformats.org/officeDocument/2006/relationships/image" Target="../media/image15.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6.png"/><Relationship Id="rId28" Type="http://schemas.openxmlformats.org/officeDocument/2006/relationships/image" Target="../media/image11.png"/><Relationship Id="rId10" Type="http://schemas.openxmlformats.org/officeDocument/2006/relationships/slideLayout" Target="../slideLayouts/slideLayout10.xml"/><Relationship Id="rId19" Type="http://schemas.openxmlformats.org/officeDocument/2006/relationships/image" Target="../media/image2.png"/><Relationship Id="rId31" Type="http://schemas.openxmlformats.org/officeDocument/2006/relationships/image" Target="../media/image1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 Id="rId27" Type="http://schemas.openxmlformats.org/officeDocument/2006/relationships/image" Target="../media/image10.png"/><Relationship Id="rId30" Type="http://schemas.openxmlformats.org/officeDocument/2006/relationships/image" Target="../media/image1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18">
            <a:extLst>
              <a:ext uri="{28A0092B-C50C-407E-A947-70E740481C1C}">
                <a14:useLocalDpi xmlns:a14="http://schemas.microsoft.com/office/drawing/2010/main" val="0"/>
              </a:ext>
            </a:extLst>
          </a:blip>
          <a:srcRect l="27262" t="-33531" r="11579" b="13353"/>
          <a:stretch/>
        </p:blipFill>
        <p:spPr>
          <a:xfrm>
            <a:off x="4" y="0"/>
            <a:ext cx="2146301" cy="6858000"/>
          </a:xfrm>
          <a:prstGeom prst="rect">
            <a:avLst/>
          </a:prstGeom>
        </p:spPr>
      </p:pic>
      <p:sp>
        <p:nvSpPr>
          <p:cNvPr id="4" name="Rectangle 3"/>
          <p:cNvSpPr/>
          <p:nvPr/>
        </p:nvSpPr>
        <p:spPr>
          <a:xfrm>
            <a:off x="0" y="0"/>
            <a:ext cx="127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8" name="Picture 7"/>
          <p:cNvPicPr>
            <a:picLocks noChangeAspect="1"/>
          </p:cNvPicPr>
          <p:nvPr/>
        </p:nvPicPr>
        <p:blipFill rotWithShape="1">
          <a:blip r:embed="rId18">
            <a:extLst>
              <a:ext uri="{28A0092B-C50C-407E-A947-70E740481C1C}">
                <a14:useLocalDpi xmlns:a14="http://schemas.microsoft.com/office/drawing/2010/main" val="0"/>
              </a:ext>
            </a:extLst>
          </a:blip>
          <a:srcRect l="27262" t="-33531" r="11579" b="13353"/>
          <a:stretch/>
        </p:blipFill>
        <p:spPr>
          <a:xfrm>
            <a:off x="6" y="0"/>
            <a:ext cx="2146301" cy="6858000"/>
          </a:xfrm>
          <a:prstGeom prst="rect">
            <a:avLst/>
          </a:prstGeom>
        </p:spPr>
      </p:pic>
      <p:sp>
        <p:nvSpPr>
          <p:cNvPr id="10" name="Rectangle 9"/>
          <p:cNvSpPr/>
          <p:nvPr/>
        </p:nvSpPr>
        <p:spPr>
          <a:xfrm>
            <a:off x="0" y="0"/>
            <a:ext cx="127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pic>
        <p:nvPicPr>
          <p:cNvPr id="14" name="Picture 13"/>
          <p:cNvPicPr>
            <a:picLocks noChangeAspect="1"/>
          </p:cNvPicPr>
          <p:nvPr userDrawn="1"/>
        </p:nvPicPr>
        <p:blipFill rotWithShape="1">
          <a:blip r:embed="rId18">
            <a:extLst>
              <a:ext uri="{28A0092B-C50C-407E-A947-70E740481C1C}">
                <a14:useLocalDpi xmlns:a14="http://schemas.microsoft.com/office/drawing/2010/main" val="0"/>
              </a:ext>
            </a:extLst>
          </a:blip>
          <a:srcRect l="27262" t="-33531" r="11579" b="13353"/>
          <a:stretch/>
        </p:blipFill>
        <p:spPr>
          <a:xfrm>
            <a:off x="1150144" y="0"/>
            <a:ext cx="2146301" cy="6858000"/>
          </a:xfrm>
          <a:prstGeom prst="rect">
            <a:avLst/>
          </a:prstGeom>
        </p:spPr>
      </p:pic>
      <p:sp>
        <p:nvSpPr>
          <p:cNvPr id="15" name="Rectangle 14"/>
          <p:cNvSpPr/>
          <p:nvPr userDrawn="1"/>
        </p:nvSpPr>
        <p:spPr>
          <a:xfrm>
            <a:off x="0" y="0"/>
            <a:ext cx="1143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18" name="Group 17"/>
          <p:cNvGrpSpPr/>
          <p:nvPr userDrawn="1"/>
        </p:nvGrpSpPr>
        <p:grpSpPr>
          <a:xfrm>
            <a:off x="-6178" y="16"/>
            <a:ext cx="1149180" cy="6857999"/>
            <a:chOff x="-6178" y="16"/>
            <a:chExt cx="1149180" cy="6857999"/>
          </a:xfrm>
        </p:grpSpPr>
        <p:pic>
          <p:nvPicPr>
            <p:cNvPr id="19" name="Picture 18"/>
            <p:cNvPicPr>
              <a:picLocks noChangeAspect="1"/>
            </p:cNvPicPr>
            <p:nvPr userDrawn="1"/>
          </p:nvPicPr>
          <p:blipFill rotWithShape="1">
            <a:blip r:embed="rId19" cstate="print">
              <a:extLst>
                <a:ext uri="{28A0092B-C50C-407E-A947-70E740481C1C}">
                  <a14:useLocalDpi xmlns:a14="http://schemas.microsoft.com/office/drawing/2010/main" val="0"/>
                </a:ext>
              </a:extLst>
            </a:blip>
            <a:srcRect l="9174" t="48351" r="5963" b="51"/>
            <a:stretch/>
          </p:blipFill>
          <p:spPr>
            <a:xfrm>
              <a:off x="0" y="16"/>
              <a:ext cx="1143000" cy="1075817"/>
            </a:xfrm>
            <a:prstGeom prst="rect">
              <a:avLst/>
            </a:prstGeom>
          </p:spPr>
        </p:pic>
        <p:pic>
          <p:nvPicPr>
            <p:cNvPr id="20" name="Picture 19"/>
            <p:cNvPicPr>
              <a:picLocks noChangeAspect="1"/>
            </p:cNvPicPr>
            <p:nvPr userDrawn="1"/>
          </p:nvPicPr>
          <p:blipFill rotWithShape="1">
            <a:blip r:embed="rId20" cstate="print">
              <a:extLst>
                <a:ext uri="{28A0092B-C50C-407E-A947-70E740481C1C}">
                  <a14:useLocalDpi xmlns:a14="http://schemas.microsoft.com/office/drawing/2010/main" val="0"/>
                </a:ext>
              </a:extLst>
            </a:blip>
            <a:srcRect l="11394" r="11671" b="25887"/>
            <a:stretch/>
          </p:blipFill>
          <p:spPr>
            <a:xfrm>
              <a:off x="-6177" y="1075833"/>
              <a:ext cx="1149179" cy="1214301"/>
            </a:xfrm>
            <a:prstGeom prst="rect">
              <a:avLst/>
            </a:prstGeom>
          </p:spPr>
        </p:pic>
        <p:pic>
          <p:nvPicPr>
            <p:cNvPr id="21" name="Picture 20"/>
            <p:cNvPicPr>
              <a:picLocks noChangeAspect="1"/>
            </p:cNvPicPr>
            <p:nvPr userDrawn="1"/>
          </p:nvPicPr>
          <p:blipFill rotWithShape="1">
            <a:blip r:embed="rId21" cstate="print">
              <a:extLst>
                <a:ext uri="{28A0092B-C50C-407E-A947-70E740481C1C}">
                  <a14:useLocalDpi xmlns:a14="http://schemas.microsoft.com/office/drawing/2010/main" val="0"/>
                </a:ext>
              </a:extLst>
            </a:blip>
            <a:srcRect r="10145"/>
            <a:stretch/>
          </p:blipFill>
          <p:spPr>
            <a:xfrm>
              <a:off x="-6178" y="2161314"/>
              <a:ext cx="1149178" cy="695735"/>
            </a:xfrm>
            <a:prstGeom prst="rect">
              <a:avLst/>
            </a:prstGeom>
          </p:spPr>
        </p:pic>
        <p:pic>
          <p:nvPicPr>
            <p:cNvPr id="22" name="Picture 21"/>
            <p:cNvPicPr>
              <a:picLocks noChangeAspect="1"/>
            </p:cNvPicPr>
            <p:nvPr userDrawn="1"/>
          </p:nvPicPr>
          <p:blipFill rotWithShape="1">
            <a:blip r:embed="rId22" cstate="print">
              <a:extLst>
                <a:ext uri="{28A0092B-C50C-407E-A947-70E740481C1C}">
                  <a14:useLocalDpi xmlns:a14="http://schemas.microsoft.com/office/drawing/2010/main" val="0"/>
                </a:ext>
              </a:extLst>
            </a:blip>
            <a:srcRect l="3913" r="23779"/>
            <a:stretch/>
          </p:blipFill>
          <p:spPr>
            <a:xfrm>
              <a:off x="-6178" y="2731560"/>
              <a:ext cx="1143001" cy="1253357"/>
            </a:xfrm>
            <a:prstGeom prst="rect">
              <a:avLst/>
            </a:prstGeom>
          </p:spPr>
        </p:pic>
        <p:pic>
          <p:nvPicPr>
            <p:cNvPr id="23" name="Picture 22"/>
            <p:cNvPicPr>
              <a:picLocks noChangeAspect="1"/>
            </p:cNvPicPr>
            <p:nvPr userDrawn="1"/>
          </p:nvPicPr>
          <p:blipFill rotWithShape="1">
            <a:blip r:embed="rId23" cstate="print">
              <a:extLst>
                <a:ext uri="{28A0092B-C50C-407E-A947-70E740481C1C}">
                  <a14:useLocalDpi xmlns:a14="http://schemas.microsoft.com/office/drawing/2010/main" val="0"/>
                </a:ext>
              </a:extLst>
            </a:blip>
            <a:srcRect b="34755"/>
            <a:stretch/>
          </p:blipFill>
          <p:spPr>
            <a:xfrm>
              <a:off x="-6178" y="3761090"/>
              <a:ext cx="1143001" cy="816680"/>
            </a:xfrm>
            <a:prstGeom prst="rect">
              <a:avLst/>
            </a:prstGeom>
          </p:spPr>
        </p:pic>
        <p:pic>
          <p:nvPicPr>
            <p:cNvPr id="24" name="Picture 23"/>
            <p:cNvPicPr>
              <a:picLocks noChangeAspect="1"/>
            </p:cNvPicPr>
            <p:nvPr userDrawn="1"/>
          </p:nvPicPr>
          <p:blipFill rotWithShape="1">
            <a:blip r:embed="rId24" cstate="print">
              <a:extLst>
                <a:ext uri="{28A0092B-C50C-407E-A947-70E740481C1C}">
                  <a14:useLocalDpi xmlns:a14="http://schemas.microsoft.com/office/drawing/2010/main" val="0"/>
                </a:ext>
              </a:extLst>
            </a:blip>
            <a:srcRect l="1031" t="1" r="3092" b="-504"/>
            <a:stretch/>
          </p:blipFill>
          <p:spPr>
            <a:xfrm>
              <a:off x="-6177" y="4221447"/>
              <a:ext cx="1149179" cy="1604265"/>
            </a:xfrm>
            <a:prstGeom prst="rect">
              <a:avLst/>
            </a:prstGeom>
          </p:spPr>
        </p:pic>
        <p:pic>
          <p:nvPicPr>
            <p:cNvPr id="25" name="Picture 24"/>
            <p:cNvPicPr>
              <a:picLocks noChangeAspect="1"/>
            </p:cNvPicPr>
            <p:nvPr userDrawn="1"/>
          </p:nvPicPr>
          <p:blipFill rotWithShape="1">
            <a:blip r:embed="rId25" cstate="print">
              <a:extLst>
                <a:ext uri="{28A0092B-C50C-407E-A947-70E740481C1C}">
                  <a14:useLocalDpi xmlns:a14="http://schemas.microsoft.com/office/drawing/2010/main" val="0"/>
                </a:ext>
              </a:extLst>
            </a:blip>
            <a:srcRect l="12992" t="-35" r="13779" b="53813"/>
            <a:stretch/>
          </p:blipFill>
          <p:spPr>
            <a:xfrm>
              <a:off x="-6177" y="5892148"/>
              <a:ext cx="1149179" cy="965867"/>
            </a:xfrm>
            <a:prstGeom prst="rect">
              <a:avLst/>
            </a:prstGeom>
          </p:spPr>
        </p:pic>
      </p:grpSp>
      <p:grpSp>
        <p:nvGrpSpPr>
          <p:cNvPr id="26" name="Group 25"/>
          <p:cNvGrpSpPr/>
          <p:nvPr userDrawn="1"/>
        </p:nvGrpSpPr>
        <p:grpSpPr>
          <a:xfrm>
            <a:off x="143390" y="116471"/>
            <a:ext cx="835178" cy="6670865"/>
            <a:chOff x="216702" y="116471"/>
            <a:chExt cx="688554" cy="6670865"/>
          </a:xfrm>
        </p:grpSpPr>
        <p:pic>
          <p:nvPicPr>
            <p:cNvPr id="27" name="Picture 26"/>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16702" y="5872936"/>
              <a:ext cx="688554" cy="914400"/>
            </a:xfrm>
            <a:prstGeom prst="rect">
              <a:avLst/>
            </a:prstGeom>
          </p:spPr>
        </p:pic>
        <p:pic>
          <p:nvPicPr>
            <p:cNvPr id="28" name="Picture 27"/>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216702" y="3954115"/>
              <a:ext cx="688554" cy="914400"/>
            </a:xfrm>
            <a:prstGeom prst="rect">
              <a:avLst/>
            </a:prstGeom>
          </p:spPr>
        </p:pic>
        <p:pic>
          <p:nvPicPr>
            <p:cNvPr id="29" name="Picture 28"/>
            <p:cNvPicPr>
              <a:picLocks noChangeAspect="1"/>
            </p:cNvPicPr>
            <p:nvPr userDrawn="1"/>
          </p:nvPicPr>
          <p:blipFill>
            <a:blip r:embed="rId28" cstate="print">
              <a:extLst>
                <a:ext uri="{28A0092B-C50C-407E-A947-70E740481C1C}">
                  <a14:useLocalDpi xmlns:a14="http://schemas.microsoft.com/office/drawing/2010/main" val="0"/>
                </a:ext>
              </a:extLst>
            </a:blip>
            <a:stretch>
              <a:fillRect/>
            </a:stretch>
          </p:blipFill>
          <p:spPr>
            <a:xfrm>
              <a:off x="216702" y="2035293"/>
              <a:ext cx="688554" cy="914400"/>
            </a:xfrm>
            <a:prstGeom prst="rect">
              <a:avLst/>
            </a:prstGeom>
          </p:spPr>
        </p:pic>
        <p:pic>
          <p:nvPicPr>
            <p:cNvPr id="30" name="Picture 29"/>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216702" y="1075882"/>
              <a:ext cx="688554" cy="914400"/>
            </a:xfrm>
            <a:prstGeom prst="rect">
              <a:avLst/>
            </a:prstGeom>
          </p:spPr>
        </p:pic>
        <p:pic>
          <p:nvPicPr>
            <p:cNvPr id="31" name="Picture 30"/>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216702" y="116471"/>
              <a:ext cx="688554" cy="914400"/>
            </a:xfrm>
            <a:prstGeom prst="rect">
              <a:avLst/>
            </a:prstGeom>
          </p:spPr>
        </p:pic>
        <p:pic>
          <p:nvPicPr>
            <p:cNvPr id="32" name="Picture 31"/>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216702" y="2994704"/>
              <a:ext cx="688554" cy="914400"/>
            </a:xfrm>
            <a:prstGeom prst="rect">
              <a:avLst/>
            </a:prstGeom>
          </p:spPr>
        </p:pic>
        <p:pic>
          <p:nvPicPr>
            <p:cNvPr id="33" name="Picture 32"/>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217623" y="4913526"/>
              <a:ext cx="686716" cy="914400"/>
            </a:xfrm>
            <a:prstGeom prst="rect">
              <a:avLst/>
            </a:prstGeom>
          </p:spPr>
        </p:pic>
      </p:grpSp>
      <p:sp>
        <p:nvSpPr>
          <p:cNvPr id="34" name="Title Placeholder 1"/>
          <p:cNvSpPr>
            <a:spLocks noGrp="1"/>
          </p:cNvSpPr>
          <p:nvPr>
            <p:ph type="title"/>
          </p:nvPr>
        </p:nvSpPr>
        <p:spPr>
          <a:xfrm>
            <a:off x="1490472" y="365127"/>
            <a:ext cx="7315200" cy="1188720"/>
          </a:xfrm>
          <a:prstGeom prst="rect">
            <a:avLst/>
          </a:prstGeom>
        </p:spPr>
        <p:txBody>
          <a:bodyPr vert="horz" lIns="0" tIns="0" rIns="0" bIns="0" rtlCol="0" anchor="b" anchorCtr="0">
            <a:noAutofit/>
          </a:bodyPr>
          <a:lstStyle/>
          <a:p>
            <a:r>
              <a:rPr lang="en-US" dirty="0" smtClean="0"/>
              <a:t>Click to edit Master title style</a:t>
            </a:r>
            <a:endParaRPr lang="en-US" dirty="0"/>
          </a:p>
        </p:txBody>
      </p:sp>
      <p:sp>
        <p:nvSpPr>
          <p:cNvPr id="35" name="Text Placeholder 2"/>
          <p:cNvSpPr>
            <a:spLocks noGrp="1"/>
          </p:cNvSpPr>
          <p:nvPr>
            <p:ph type="body" idx="1"/>
          </p:nvPr>
        </p:nvSpPr>
        <p:spPr>
          <a:xfrm>
            <a:off x="1490472" y="1825625"/>
            <a:ext cx="7315200" cy="4389120"/>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2" name="TextBox 41"/>
          <p:cNvSpPr txBox="1"/>
          <p:nvPr userDrawn="1"/>
        </p:nvSpPr>
        <p:spPr>
          <a:xfrm>
            <a:off x="1454545" y="121359"/>
            <a:ext cx="6793706" cy="161583"/>
          </a:xfrm>
          <a:prstGeom prst="rect">
            <a:avLst/>
          </a:prstGeom>
          <a:noFill/>
        </p:spPr>
        <p:txBody>
          <a:bodyPr wrap="square" lIns="0" tIns="0" rIns="0" bIns="0" rtlCol="0" anchor="b" anchorCtr="0">
            <a:spAutoFit/>
          </a:bodyPr>
          <a:lstStyle/>
          <a:p>
            <a:pPr marL="0" marR="0" lvl="0" indent="0" algn="l" defTabSz="685749"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smtClean="0">
                <a:ln>
                  <a:noFill/>
                </a:ln>
                <a:solidFill>
                  <a:schemeClr val="bg1">
                    <a:lumMod val="75000"/>
                  </a:schemeClr>
                </a:solidFill>
                <a:effectLst/>
                <a:uLnTx/>
                <a:uFillTx/>
                <a:latin typeface="+mn-lt"/>
                <a:ea typeface="+mn-ea"/>
                <a:cs typeface="+mn-cs"/>
              </a:rPr>
              <a:t>TRAFFIC INCIDENT MANAGEMENT GAP ANALYSIS OUTREACH BRIEFING - TIM PROGRAM MANAGERS </a:t>
            </a:r>
          </a:p>
        </p:txBody>
      </p:sp>
      <p:sp>
        <p:nvSpPr>
          <p:cNvPr id="43" name="TextBox 42"/>
          <p:cNvSpPr txBox="1"/>
          <p:nvPr userDrawn="1"/>
        </p:nvSpPr>
        <p:spPr>
          <a:xfrm>
            <a:off x="8457806" y="121359"/>
            <a:ext cx="347866" cy="161583"/>
          </a:xfrm>
          <a:prstGeom prst="rect">
            <a:avLst/>
          </a:prstGeom>
          <a:noFill/>
        </p:spPr>
        <p:txBody>
          <a:bodyPr wrap="square" lIns="0" tIns="0" rIns="0" bIns="0" rtlCol="0" anchor="b" anchorCtr="0">
            <a:spAutoFit/>
          </a:bodyPr>
          <a:lstStyle/>
          <a:p>
            <a:pPr algn="r"/>
            <a:fld id="{F5A2020F-8F22-4FFF-A7C3-171DA3965926}" type="slidenum">
              <a:rPr kumimoji="0" lang="en-US" sz="1050" b="0" i="0" u="none" strike="noStrike" kern="1200" cap="none" spc="0" normalizeH="0" baseline="0" noProof="0" smtClean="0">
                <a:ln>
                  <a:noFill/>
                </a:ln>
                <a:solidFill>
                  <a:schemeClr val="bg1">
                    <a:lumMod val="75000"/>
                  </a:schemeClr>
                </a:solidFill>
                <a:effectLst/>
                <a:uLnTx/>
                <a:uFillTx/>
                <a:latin typeface="+mn-lt"/>
                <a:ea typeface="+mn-ea"/>
                <a:cs typeface="+mn-cs"/>
              </a:rPr>
              <a:pPr algn="r"/>
              <a:t>‹#›</a:t>
            </a:fld>
            <a:endParaRPr lang="en-US" sz="1050" dirty="0">
              <a:solidFill>
                <a:schemeClr val="bg1">
                  <a:lumMod val="75000"/>
                </a:schemeClr>
              </a:solidFill>
            </a:endParaRPr>
          </a:p>
        </p:txBody>
      </p:sp>
      <p:pic>
        <p:nvPicPr>
          <p:cNvPr id="36" name="Picture 35"/>
          <p:cNvPicPr>
            <a:picLocks noChangeAspect="1"/>
          </p:cNvPicPr>
          <p:nvPr userDrawn="1"/>
        </p:nvPicPr>
        <p:blipFill>
          <a:blip r:embed="rId33" cstate="print">
            <a:extLst>
              <a:ext uri="{28A0092B-C50C-407E-A947-70E740481C1C}">
                <a14:useLocalDpi xmlns:a14="http://schemas.microsoft.com/office/drawing/2010/main" val="0"/>
              </a:ext>
            </a:extLst>
          </a:blip>
          <a:stretch>
            <a:fillRect/>
          </a:stretch>
        </p:blipFill>
        <p:spPr>
          <a:xfrm>
            <a:off x="7377101" y="6279143"/>
            <a:ext cx="1428571" cy="560462"/>
          </a:xfrm>
          <a:prstGeom prst="rect">
            <a:avLst/>
          </a:prstGeom>
        </p:spPr>
      </p:pic>
    </p:spTree>
    <p:extLst>
      <p:ext uri="{BB962C8B-B14F-4D97-AF65-F5344CB8AC3E}">
        <p14:creationId xmlns:p14="http://schemas.microsoft.com/office/powerpoint/2010/main" val="265096590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40"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29" r:id="rId15"/>
    <p:sldLayoutId id="2147483730" r:id="rId16"/>
  </p:sldLayoutIdLst>
  <p:txStyles>
    <p:titleStyle>
      <a:lvl1pPr algn="l" defTabSz="685749" rtl="0" eaLnBrk="1" latinLnBrk="0" hangingPunct="1">
        <a:lnSpc>
          <a:spcPct val="90000"/>
        </a:lnSpc>
        <a:spcBef>
          <a:spcPct val="0"/>
        </a:spcBef>
        <a:buNone/>
        <a:defRPr sz="4400" b="1" kern="1200">
          <a:solidFill>
            <a:srgbClr val="561D1F"/>
          </a:solidFill>
          <a:latin typeface="Calibri" panose="020F0502020204030204" pitchFamily="34" charset="0"/>
          <a:ea typeface="+mj-ea"/>
          <a:cs typeface="+mj-cs"/>
        </a:defRPr>
      </a:lvl1pPr>
    </p:titleStyle>
    <p:bodyStyle>
      <a:lvl1pPr marL="171438" indent="-171438" algn="l" defTabSz="685749" rtl="0" eaLnBrk="1" latinLnBrk="0" hangingPunct="1">
        <a:lnSpc>
          <a:spcPct val="100000"/>
        </a:lnSpc>
        <a:spcBef>
          <a:spcPts val="1200"/>
        </a:spcBef>
        <a:buClr>
          <a:srgbClr val="561D1F"/>
        </a:buClr>
        <a:buFont typeface="Arial" panose="020B0604020202020204" pitchFamily="34" charset="0"/>
        <a:buChar char="•"/>
        <a:defRPr sz="3200" kern="1200">
          <a:solidFill>
            <a:schemeClr val="tx1"/>
          </a:solidFill>
          <a:latin typeface="+mn-lt"/>
          <a:ea typeface="+mn-ea"/>
          <a:cs typeface="+mn-cs"/>
        </a:defRPr>
      </a:lvl1pPr>
      <a:lvl2pPr marL="411450" indent="-171438" algn="l" defTabSz="685749" rtl="0" eaLnBrk="1" latinLnBrk="0" hangingPunct="1">
        <a:lnSpc>
          <a:spcPct val="90000"/>
        </a:lnSpc>
        <a:spcBef>
          <a:spcPts val="900"/>
        </a:spcBef>
        <a:buFont typeface="Arial" panose="020B0604020202020204" pitchFamily="34" charset="0"/>
        <a:buChar char="•"/>
        <a:defRPr sz="2800" kern="1200">
          <a:solidFill>
            <a:srgbClr val="583B1C"/>
          </a:solidFill>
          <a:latin typeface="+mn-lt"/>
          <a:ea typeface="+mn-ea"/>
          <a:cs typeface="+mn-cs"/>
        </a:defRPr>
      </a:lvl2pPr>
      <a:lvl3pPr marL="617174" indent="-171438" algn="l" defTabSz="685749" rtl="0" eaLnBrk="1" latinLnBrk="0" hangingPunct="1">
        <a:lnSpc>
          <a:spcPct val="90000"/>
        </a:lnSpc>
        <a:spcBef>
          <a:spcPts val="900"/>
        </a:spcBef>
        <a:buFont typeface="Arial" panose="020B0604020202020204" pitchFamily="34" charset="0"/>
        <a:buChar char="•"/>
        <a:defRPr sz="2400" kern="1200">
          <a:solidFill>
            <a:srgbClr val="583B1C"/>
          </a:solidFill>
          <a:latin typeface="+mn-lt"/>
          <a:ea typeface="+mn-ea"/>
          <a:cs typeface="+mn-cs"/>
        </a:defRPr>
      </a:lvl3pPr>
      <a:lvl4pPr marL="822899" indent="-171438" algn="l" defTabSz="685749" rtl="0" eaLnBrk="1" latinLnBrk="0" hangingPunct="1">
        <a:lnSpc>
          <a:spcPct val="90000"/>
        </a:lnSpc>
        <a:spcBef>
          <a:spcPts val="900"/>
        </a:spcBef>
        <a:buFont typeface="Arial" panose="020B0604020202020204" pitchFamily="34" charset="0"/>
        <a:buChar char="•"/>
        <a:defRPr sz="2000" kern="1200">
          <a:solidFill>
            <a:srgbClr val="583B1C"/>
          </a:solidFill>
          <a:latin typeface="+mn-lt"/>
          <a:ea typeface="+mn-ea"/>
          <a:cs typeface="+mn-cs"/>
        </a:defRPr>
      </a:lvl4pPr>
      <a:lvl5pPr marL="1028624" indent="-171438" algn="l" defTabSz="685749" rtl="0" eaLnBrk="1" latinLnBrk="0" hangingPunct="1">
        <a:lnSpc>
          <a:spcPct val="90000"/>
        </a:lnSpc>
        <a:spcBef>
          <a:spcPts val="900"/>
        </a:spcBef>
        <a:buFont typeface="Arial" panose="020B0604020202020204" pitchFamily="34" charset="0"/>
        <a:buChar char="•"/>
        <a:defRPr sz="1800" kern="1200">
          <a:solidFill>
            <a:srgbClr val="583B1C"/>
          </a:solidFill>
          <a:latin typeface="+mn-lt"/>
          <a:ea typeface="+mn-ea"/>
          <a:cs typeface="+mn-cs"/>
        </a:defRPr>
      </a:lvl5pPr>
      <a:lvl6pPr marL="1885809"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684"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558"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433" indent="-171438" algn="l" defTabSz="6857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49" rtl="0" eaLnBrk="1" latinLnBrk="0" hangingPunct="1">
        <a:defRPr sz="1350" kern="1200">
          <a:solidFill>
            <a:schemeClr val="tx1"/>
          </a:solidFill>
          <a:latin typeface="+mn-lt"/>
          <a:ea typeface="+mn-ea"/>
          <a:cs typeface="+mn-cs"/>
        </a:defRPr>
      </a:lvl1pPr>
      <a:lvl2pPr marL="342875" algn="l" defTabSz="685749" rtl="0" eaLnBrk="1" latinLnBrk="0" hangingPunct="1">
        <a:defRPr sz="1350" kern="1200">
          <a:solidFill>
            <a:schemeClr val="tx1"/>
          </a:solidFill>
          <a:latin typeface="+mn-lt"/>
          <a:ea typeface="+mn-ea"/>
          <a:cs typeface="+mn-cs"/>
        </a:defRPr>
      </a:lvl2pPr>
      <a:lvl3pPr marL="685749" algn="l" defTabSz="685749" rtl="0" eaLnBrk="1" latinLnBrk="0" hangingPunct="1">
        <a:defRPr sz="1350" kern="1200">
          <a:solidFill>
            <a:schemeClr val="tx1"/>
          </a:solidFill>
          <a:latin typeface="+mn-lt"/>
          <a:ea typeface="+mn-ea"/>
          <a:cs typeface="+mn-cs"/>
        </a:defRPr>
      </a:lvl3pPr>
      <a:lvl4pPr marL="1028624" algn="l" defTabSz="685749" rtl="0" eaLnBrk="1" latinLnBrk="0" hangingPunct="1">
        <a:defRPr sz="1350" kern="1200">
          <a:solidFill>
            <a:schemeClr val="tx1"/>
          </a:solidFill>
          <a:latin typeface="+mn-lt"/>
          <a:ea typeface="+mn-ea"/>
          <a:cs typeface="+mn-cs"/>
        </a:defRPr>
      </a:lvl4pPr>
      <a:lvl5pPr marL="1371498" algn="l" defTabSz="685749" rtl="0" eaLnBrk="1" latinLnBrk="0" hangingPunct="1">
        <a:defRPr sz="1350" kern="1200">
          <a:solidFill>
            <a:schemeClr val="tx1"/>
          </a:solidFill>
          <a:latin typeface="+mn-lt"/>
          <a:ea typeface="+mn-ea"/>
          <a:cs typeface="+mn-cs"/>
        </a:defRPr>
      </a:lvl5pPr>
      <a:lvl6pPr marL="1714373" algn="l" defTabSz="685749" rtl="0" eaLnBrk="1" latinLnBrk="0" hangingPunct="1">
        <a:defRPr sz="1350" kern="1200">
          <a:solidFill>
            <a:schemeClr val="tx1"/>
          </a:solidFill>
          <a:latin typeface="+mn-lt"/>
          <a:ea typeface="+mn-ea"/>
          <a:cs typeface="+mn-cs"/>
        </a:defRPr>
      </a:lvl6pPr>
      <a:lvl7pPr marL="2057246" algn="l" defTabSz="685749" rtl="0" eaLnBrk="1" latinLnBrk="0" hangingPunct="1">
        <a:defRPr sz="1350" kern="1200">
          <a:solidFill>
            <a:schemeClr val="tx1"/>
          </a:solidFill>
          <a:latin typeface="+mn-lt"/>
          <a:ea typeface="+mn-ea"/>
          <a:cs typeface="+mn-cs"/>
        </a:defRPr>
      </a:lvl7pPr>
      <a:lvl8pPr marL="2400120" algn="l" defTabSz="685749" rtl="0" eaLnBrk="1" latinLnBrk="0" hangingPunct="1">
        <a:defRPr sz="1350" kern="1200">
          <a:solidFill>
            <a:schemeClr val="tx1"/>
          </a:solidFill>
          <a:latin typeface="+mn-lt"/>
          <a:ea typeface="+mn-ea"/>
          <a:cs typeface="+mn-cs"/>
        </a:defRPr>
      </a:lvl8pPr>
      <a:lvl9pPr marL="2742995" algn="l" defTabSz="6857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3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hyperlink" Target="mailto:Laurel.Radow@dot.gov" TargetMode="External"/><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ubtitle 4"/>
          <p:cNvSpPr>
            <a:spLocks noGrp="1"/>
          </p:cNvSpPr>
          <p:nvPr>
            <p:ph type="subTitle" idx="1"/>
          </p:nvPr>
        </p:nvSpPr>
        <p:spPr/>
        <p:txBody>
          <a:bodyPr/>
          <a:lstStyle/>
          <a:p>
            <a:r>
              <a:rPr lang="en-US" sz="3600" b="1" dirty="0"/>
              <a:t>Traffic Incident </a:t>
            </a:r>
            <a:r>
              <a:rPr lang="en-US" sz="3600" b="1" dirty="0" smtClean="0"/>
              <a:t>Management (TIM)</a:t>
            </a:r>
            <a:endParaRPr lang="en-US" sz="3600" b="1" dirty="0"/>
          </a:p>
        </p:txBody>
      </p:sp>
      <p:sp>
        <p:nvSpPr>
          <p:cNvPr id="12" name="Title 3"/>
          <p:cNvSpPr>
            <a:spLocks noGrp="1"/>
          </p:cNvSpPr>
          <p:nvPr>
            <p:ph type="ctrTitle"/>
          </p:nvPr>
        </p:nvSpPr>
        <p:spPr/>
        <p:txBody>
          <a:bodyPr/>
          <a:lstStyle/>
          <a:p>
            <a:r>
              <a:rPr lang="en-US" dirty="0" smtClean="0">
                <a:solidFill>
                  <a:schemeClr val="tx1"/>
                </a:solidFill>
              </a:rPr>
              <a:t>Gap Analysis</a:t>
            </a:r>
            <a:br>
              <a:rPr lang="en-US" dirty="0" smtClean="0">
                <a:solidFill>
                  <a:schemeClr val="tx1"/>
                </a:solidFill>
              </a:rPr>
            </a:br>
            <a:r>
              <a:rPr lang="en-US" dirty="0" smtClean="0">
                <a:solidFill>
                  <a:schemeClr val="tx1"/>
                </a:solidFill>
              </a:rPr>
              <a:t>Outreach Briefing</a:t>
            </a:r>
            <a:br>
              <a:rPr lang="en-US" dirty="0" smtClean="0">
                <a:solidFill>
                  <a:schemeClr val="tx1"/>
                </a:solidFill>
              </a:rPr>
            </a:br>
            <a:r>
              <a:rPr lang="en-US" sz="1500" dirty="0">
                <a:solidFill>
                  <a:schemeClr val="tx1"/>
                </a:solidFill>
              </a:rPr>
              <a:t/>
            </a:r>
            <a:br>
              <a:rPr lang="en-US" sz="1500" dirty="0">
                <a:solidFill>
                  <a:schemeClr val="tx1"/>
                </a:solidFill>
              </a:rPr>
            </a:br>
            <a:r>
              <a:rPr lang="en-US" sz="3000" b="0" dirty="0"/>
              <a:t>TIM Program </a:t>
            </a:r>
            <a:r>
              <a:rPr lang="en-US" sz="3000" b="0" dirty="0" smtClean="0"/>
              <a:t>Managers</a:t>
            </a:r>
            <a:endParaRPr lang="en-US" sz="3000" b="0" dirty="0">
              <a:solidFill>
                <a:schemeClr val="tx1"/>
              </a:solidFill>
            </a:endParaRPr>
          </a:p>
        </p:txBody>
      </p:sp>
      <p:pic>
        <p:nvPicPr>
          <p:cNvPr id="10" name="Picture Placeholder 7" descr="A fire engine is parked diagonally across the two left lanes of a highway in front of the scene of a traffic incident. Orange cones also divide traffic from the incident." title="Fire Engine at traffic incident."/>
          <p:cNvPicPr>
            <a:picLocks noGrp="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1814513" y="3291840"/>
            <a:ext cx="3305175" cy="2505456"/>
          </a:xfrm>
        </p:spPr>
      </p:pic>
      <p:sp>
        <p:nvSpPr>
          <p:cNvPr id="2" name="TextBox 1"/>
          <p:cNvSpPr txBox="1"/>
          <p:nvPr/>
        </p:nvSpPr>
        <p:spPr>
          <a:xfrm>
            <a:off x="1814513" y="5550694"/>
            <a:ext cx="1643062" cy="246221"/>
          </a:xfrm>
          <a:prstGeom prst="rect">
            <a:avLst/>
          </a:prstGeom>
          <a:noFill/>
        </p:spPr>
        <p:txBody>
          <a:bodyPr wrap="square" rtlCol="0">
            <a:spAutoFit/>
          </a:bodyPr>
          <a:lstStyle/>
          <a:p>
            <a:r>
              <a:rPr lang="en-US" sz="1000" dirty="0" smtClean="0">
                <a:ln w="9525">
                  <a:noFill/>
                  <a:prstDash val="solid"/>
                </a:ln>
                <a:solidFill>
                  <a:schemeClr val="bg1"/>
                </a:solidFill>
                <a:effectLst>
                  <a:glow rad="381000">
                    <a:schemeClr val="tx1"/>
                  </a:glow>
                </a:effectLst>
                <a:latin typeface="Segoe UI Semilight" panose="020B0402040204020203" pitchFamily="34" charset="0"/>
                <a:ea typeface="Segoe UI" panose="020B0502040204020203" pitchFamily="34" charset="0"/>
                <a:cs typeface="Segoe UI Semilight" panose="020B0402040204020203" pitchFamily="34" charset="0"/>
              </a:rPr>
              <a:t>(Credit: FHWA)</a:t>
            </a:r>
            <a:endParaRPr lang="en-US" sz="1000" dirty="0">
              <a:ln w="9525">
                <a:noFill/>
                <a:prstDash val="solid"/>
              </a:ln>
              <a:solidFill>
                <a:schemeClr val="bg1"/>
              </a:solidFill>
              <a:effectLst>
                <a:glow rad="381000">
                  <a:schemeClr val="tx1"/>
                </a:glow>
              </a:effectLst>
              <a:latin typeface="Segoe UI Semilight" panose="020B0402040204020203" pitchFamily="34" charset="0"/>
              <a:ea typeface="Segoe UI" panose="020B0502040204020203" pitchFamily="34" charset="0"/>
              <a:cs typeface="Segoe UI Semilight" panose="020B0402040204020203" pitchFamily="34" charset="0"/>
            </a:endParaRPr>
          </a:p>
        </p:txBody>
      </p:sp>
      <p:pic>
        <p:nvPicPr>
          <p:cNvPr id="9" name="Picture Placeholder 8" descr="A car accident scene is at the side of the highway. An emergency vehicle sits in front of a heavily damaged passenger car. Highway traffic is seen backed up behind the accident. " title="Car accident"/>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l="7421" r="7421"/>
          <a:stretch>
            <a:fillRect/>
          </a:stretch>
        </p:blipFill>
        <p:spPr>
          <a:xfrm flipH="1">
            <a:off x="5373158" y="3291840"/>
            <a:ext cx="3305175" cy="2505075"/>
          </a:xfrm>
        </p:spPr>
      </p:pic>
      <p:sp>
        <p:nvSpPr>
          <p:cNvPr id="7" name="TextBox 6"/>
          <p:cNvSpPr txBox="1"/>
          <p:nvPr/>
        </p:nvSpPr>
        <p:spPr>
          <a:xfrm>
            <a:off x="5373158" y="5550694"/>
            <a:ext cx="1643062" cy="246221"/>
          </a:xfrm>
          <a:prstGeom prst="rect">
            <a:avLst/>
          </a:prstGeom>
          <a:noFill/>
        </p:spPr>
        <p:txBody>
          <a:bodyPr wrap="square" rtlCol="0">
            <a:spAutoFit/>
          </a:bodyPr>
          <a:lstStyle/>
          <a:p>
            <a:r>
              <a:rPr lang="en-US" sz="1000" dirty="0" smtClean="0">
                <a:ln w="9525">
                  <a:noFill/>
                  <a:prstDash val="solid"/>
                </a:ln>
                <a:solidFill>
                  <a:schemeClr val="bg1"/>
                </a:solidFill>
                <a:effectLst>
                  <a:glow rad="381000">
                    <a:schemeClr val="tx1"/>
                  </a:glow>
                </a:effectLst>
                <a:latin typeface="Segoe UI Semilight" panose="020B0402040204020203" pitchFamily="34" charset="0"/>
                <a:ea typeface="Segoe UI" panose="020B0502040204020203" pitchFamily="34" charset="0"/>
                <a:cs typeface="Segoe UI Semilight" panose="020B0402040204020203" pitchFamily="34" charset="0"/>
              </a:rPr>
              <a:t>(Credit: FHWA)</a:t>
            </a:r>
            <a:endParaRPr lang="en-US" sz="1000" dirty="0">
              <a:ln w="9525">
                <a:noFill/>
                <a:prstDash val="solid"/>
              </a:ln>
              <a:solidFill>
                <a:schemeClr val="bg1"/>
              </a:solidFill>
              <a:effectLst>
                <a:glow rad="381000">
                  <a:schemeClr val="tx1"/>
                </a:glow>
              </a:effectLst>
              <a:latin typeface="Segoe UI Semilight" panose="020B0402040204020203" pitchFamily="34" charset="0"/>
              <a:ea typeface="Segoe UI" panose="020B0502040204020203" pitchFamily="34" charset="0"/>
              <a:cs typeface="Segoe UI Semilight" panose="020B0402040204020203" pitchFamily="34" charset="0"/>
            </a:endParaRPr>
          </a:p>
        </p:txBody>
      </p:sp>
    </p:spTree>
    <p:extLst>
      <p:ext uri="{BB962C8B-B14F-4D97-AF65-F5344CB8AC3E}">
        <p14:creationId xmlns:p14="http://schemas.microsoft.com/office/powerpoint/2010/main" val="35286502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 Goals</a:t>
            </a:r>
          </a:p>
        </p:txBody>
      </p:sp>
      <p:sp>
        <p:nvSpPr>
          <p:cNvPr id="3" name="Content Placeholder 2"/>
          <p:cNvSpPr>
            <a:spLocks noGrp="1"/>
          </p:cNvSpPr>
          <p:nvPr>
            <p:ph idx="4294967295"/>
          </p:nvPr>
        </p:nvSpPr>
        <p:spPr>
          <a:xfrm>
            <a:off x="1490472" y="1828799"/>
            <a:ext cx="7315200" cy="4474029"/>
          </a:xfrm>
        </p:spPr>
        <p:txBody>
          <a:bodyPr vert="horz" lIns="0" tIns="0" rIns="0" bIns="0" rtlCol="0">
            <a:noAutofit/>
          </a:bodyPr>
          <a:lstStyle/>
          <a:p>
            <a:r>
              <a:rPr lang="en-US" dirty="0"/>
              <a:t>Promote the safety of motorists, crash victims, and incident </a:t>
            </a:r>
            <a:r>
              <a:rPr lang="en-US" dirty="0" smtClean="0"/>
              <a:t>responders</a:t>
            </a:r>
            <a:endParaRPr lang="en-US" dirty="0"/>
          </a:p>
          <a:p>
            <a:r>
              <a:rPr lang="en-US" dirty="0"/>
              <a:t>Reduce the time for incident detection and </a:t>
            </a:r>
            <a:r>
              <a:rPr lang="en-US" dirty="0" smtClean="0"/>
              <a:t>verification</a:t>
            </a:r>
            <a:endParaRPr lang="en-US" dirty="0"/>
          </a:p>
        </p:txBody>
      </p:sp>
    </p:spTree>
    <p:extLst>
      <p:ext uri="{BB962C8B-B14F-4D97-AF65-F5344CB8AC3E}">
        <p14:creationId xmlns:p14="http://schemas.microsoft.com/office/powerpoint/2010/main" val="28464969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 Goals</a:t>
            </a:r>
          </a:p>
        </p:txBody>
      </p:sp>
      <p:sp>
        <p:nvSpPr>
          <p:cNvPr id="3" name="Content Placeholder 2"/>
          <p:cNvSpPr>
            <a:spLocks noGrp="1"/>
          </p:cNvSpPr>
          <p:nvPr>
            <p:ph idx="4294967295"/>
          </p:nvPr>
        </p:nvSpPr>
        <p:spPr>
          <a:xfrm>
            <a:off x="1490472" y="1828799"/>
            <a:ext cx="7315200" cy="4474029"/>
          </a:xfrm>
        </p:spPr>
        <p:txBody>
          <a:bodyPr vert="horz" lIns="0" tIns="0" rIns="0" bIns="0" rtlCol="0">
            <a:noAutofit/>
          </a:bodyPr>
          <a:lstStyle/>
          <a:p>
            <a:r>
              <a:rPr lang="en-US" dirty="0" smtClean="0"/>
              <a:t>Exercise </a:t>
            </a:r>
            <a:r>
              <a:rPr lang="en-US" dirty="0"/>
              <a:t>proper and safe on-scene management of personnel and equipment, while keeping as many lanes, as possible, open to </a:t>
            </a:r>
            <a:r>
              <a:rPr lang="en-US" dirty="0" smtClean="0"/>
              <a:t>traffic</a:t>
            </a:r>
            <a:endParaRPr lang="en-US" dirty="0"/>
          </a:p>
          <a:p>
            <a:r>
              <a:rPr lang="en-US" dirty="0"/>
              <a:t>Conduct an appropriate response, investigation, and safe clearing of an </a:t>
            </a:r>
            <a:r>
              <a:rPr lang="en-US" dirty="0" smtClean="0"/>
              <a:t>incident</a:t>
            </a:r>
            <a:endParaRPr lang="en-US" dirty="0"/>
          </a:p>
        </p:txBody>
      </p:sp>
    </p:spTree>
    <p:extLst>
      <p:ext uri="{BB962C8B-B14F-4D97-AF65-F5344CB8AC3E}">
        <p14:creationId xmlns:p14="http://schemas.microsoft.com/office/powerpoint/2010/main" val="8748150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Overview of TIM Stakeholder Involvement</a:t>
            </a:r>
            <a:endParaRPr lang="en-US" dirty="0"/>
          </a:p>
        </p:txBody>
      </p:sp>
      <p:graphicFrame>
        <p:nvGraphicFramePr>
          <p:cNvPr id="5" name="Table 4" descr="Examples of Traditional Responders, Special/Extreme Circumstance Responders, Incident Information Providers, and Transportation Syste Providers and Users." title="List of Different Types of people involved in Incident Management"/>
          <p:cNvGraphicFramePr>
            <a:graphicFrameLocks noGrp="1"/>
          </p:cNvGraphicFramePr>
          <p:nvPr>
            <p:extLst>
              <p:ext uri="{D42A27DB-BD31-4B8C-83A1-F6EECF244321}">
                <p14:modId xmlns:p14="http://schemas.microsoft.com/office/powerpoint/2010/main" val="286233833"/>
              </p:ext>
            </p:extLst>
          </p:nvPr>
        </p:nvGraphicFramePr>
        <p:xfrm>
          <a:off x="1490472" y="1645920"/>
          <a:ext cx="7223684" cy="4476433"/>
        </p:xfrm>
        <a:graphic>
          <a:graphicData uri="http://schemas.openxmlformats.org/drawingml/2006/table">
            <a:tbl>
              <a:tblPr firstRow="1" bandRow="1">
                <a:tableStyleId>{00A15C55-8517-42AA-B614-E9B94910E393}</a:tableStyleId>
              </a:tblPr>
              <a:tblGrid>
                <a:gridCol w="1805921"/>
                <a:gridCol w="1805921"/>
                <a:gridCol w="1805921"/>
                <a:gridCol w="1805921"/>
              </a:tblGrid>
              <a:tr h="652340">
                <a:tc>
                  <a:txBody>
                    <a:bodyPr/>
                    <a:lstStyle/>
                    <a:p>
                      <a:pPr marL="0" marR="0" algn="ctr">
                        <a:lnSpc>
                          <a:spcPct val="100000"/>
                        </a:lnSpc>
                        <a:spcBef>
                          <a:spcPts val="0"/>
                        </a:spcBef>
                        <a:spcAft>
                          <a:spcPts val="0"/>
                        </a:spcAft>
                      </a:pPr>
                      <a:r>
                        <a:rPr lang="en-US" sz="1600" b="1" dirty="0">
                          <a:effectLst/>
                        </a:rPr>
                        <a:t>Traditional Responders</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81542" marR="81542" marT="0" marB="0" anchor="ctr"/>
                </a:tc>
                <a:tc>
                  <a:txBody>
                    <a:bodyPr/>
                    <a:lstStyle/>
                    <a:p>
                      <a:pPr marL="0" marR="0" algn="ctr">
                        <a:lnSpc>
                          <a:spcPct val="100000"/>
                        </a:lnSpc>
                        <a:spcBef>
                          <a:spcPts val="0"/>
                        </a:spcBef>
                        <a:spcAft>
                          <a:spcPts val="0"/>
                        </a:spcAft>
                      </a:pPr>
                      <a:r>
                        <a:rPr lang="en-US" sz="1600" b="1" dirty="0">
                          <a:effectLst/>
                        </a:rPr>
                        <a:t>Special/Extreme Circumstance Responders</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81542" marR="81542" marT="0" marB="0" anchor="ctr"/>
                </a:tc>
                <a:tc>
                  <a:txBody>
                    <a:bodyPr/>
                    <a:lstStyle/>
                    <a:p>
                      <a:pPr marL="0" marR="0" algn="ctr">
                        <a:lnSpc>
                          <a:spcPct val="100000"/>
                        </a:lnSpc>
                        <a:spcBef>
                          <a:spcPts val="0"/>
                        </a:spcBef>
                        <a:spcAft>
                          <a:spcPts val="0"/>
                        </a:spcAft>
                      </a:pPr>
                      <a:r>
                        <a:rPr lang="en-US" sz="1600" b="1" dirty="0">
                          <a:effectLst/>
                        </a:rPr>
                        <a:t>Incident Information Providers</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81542" marR="81542" marT="0" marB="0" anchor="ctr"/>
                </a:tc>
                <a:tc>
                  <a:txBody>
                    <a:bodyPr/>
                    <a:lstStyle/>
                    <a:p>
                      <a:pPr marL="0" marR="0" algn="ctr">
                        <a:lnSpc>
                          <a:spcPct val="100000"/>
                        </a:lnSpc>
                        <a:spcBef>
                          <a:spcPts val="0"/>
                        </a:spcBef>
                        <a:spcAft>
                          <a:spcPts val="0"/>
                        </a:spcAft>
                      </a:pPr>
                      <a:r>
                        <a:rPr lang="en-US" sz="1600" b="1" dirty="0">
                          <a:effectLst/>
                        </a:rPr>
                        <a:t>Transportation System Providers and Users</a:t>
                      </a:r>
                      <a:endParaRPr lang="en-US" sz="1600" b="1" dirty="0">
                        <a:effectLst/>
                        <a:latin typeface="Calibri" panose="020F0502020204030204" pitchFamily="34" charset="0"/>
                        <a:ea typeface="Calibri" panose="020F0502020204030204" pitchFamily="34" charset="0"/>
                        <a:cs typeface="Arial" panose="020B0604020202020204" pitchFamily="34" charset="0"/>
                      </a:endParaRPr>
                    </a:p>
                  </a:txBody>
                  <a:tcPr marL="81542" marR="81542" marT="0" marB="0" anchor="ctr"/>
                </a:tc>
              </a:tr>
              <a:tr h="3744913">
                <a:tc>
                  <a:txBody>
                    <a:bodyPr/>
                    <a:lstStyle/>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Law Enforcement</a:t>
                      </a:r>
                    </a:p>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Fire and Rescue</a:t>
                      </a:r>
                    </a:p>
                    <a:p>
                      <a:pPr marL="228600" marR="0" lvl="0" indent="-228600" algn="l" rtl="0">
                        <a:lnSpc>
                          <a:spcPct val="100000"/>
                        </a:lnSpc>
                        <a:spcBef>
                          <a:spcPts val="0"/>
                        </a:spcBef>
                        <a:spcAft>
                          <a:spcPts val="600"/>
                        </a:spcAft>
                        <a:buFont typeface="Symbol" panose="05050102010706020507" pitchFamily="18" charset="2"/>
                        <a:buChar char=""/>
                      </a:pPr>
                      <a:r>
                        <a:rPr lang="en-US" sz="1600" dirty="0" smtClean="0">
                          <a:solidFill>
                            <a:srgbClr val="583B1C"/>
                          </a:solidFill>
                          <a:effectLst/>
                        </a:rPr>
                        <a:t>Emergency Medical Services (EMS)</a:t>
                      </a:r>
                      <a:endParaRPr lang="en-US" sz="1600" dirty="0">
                        <a:solidFill>
                          <a:srgbClr val="583B1C"/>
                        </a:solidFill>
                        <a:effectLst/>
                      </a:endParaRPr>
                    </a:p>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Towing and Recovery</a:t>
                      </a:r>
                    </a:p>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Transportation Agencies</a:t>
                      </a:r>
                      <a:endParaRPr lang="en-US" sz="1600" dirty="0">
                        <a:solidFill>
                          <a:srgbClr val="583B1C"/>
                        </a:solidFill>
                        <a:effectLst/>
                        <a:latin typeface="Calibri" panose="020F0502020204030204" pitchFamily="34" charset="0"/>
                        <a:ea typeface="Calibri" panose="020F0502020204030204" pitchFamily="34" charset="0"/>
                        <a:cs typeface="Arial" panose="020B0604020202020204" pitchFamily="34" charset="0"/>
                      </a:endParaRPr>
                    </a:p>
                  </a:txBody>
                  <a:tcPr marL="81542" marR="81542" marT="0" marB="0"/>
                </a:tc>
                <a:tc>
                  <a:txBody>
                    <a:bodyPr/>
                    <a:lstStyle/>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HazMat Contractors</a:t>
                      </a:r>
                    </a:p>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Coroners and Medical Examiners</a:t>
                      </a:r>
                    </a:p>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Emergency Management Agencies</a:t>
                      </a:r>
                    </a:p>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Environmental/ Natural Resources/ Departments of Health (DOH)</a:t>
                      </a:r>
                    </a:p>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Utilities</a:t>
                      </a:r>
                      <a:endParaRPr lang="en-US" sz="1600" dirty="0">
                        <a:solidFill>
                          <a:srgbClr val="583B1C"/>
                        </a:solidFill>
                        <a:effectLst/>
                        <a:latin typeface="Calibri" panose="020F0502020204030204" pitchFamily="34" charset="0"/>
                        <a:ea typeface="Calibri" panose="020F0502020204030204" pitchFamily="34" charset="0"/>
                        <a:cs typeface="Arial" panose="020B0604020202020204" pitchFamily="34" charset="0"/>
                      </a:endParaRPr>
                    </a:p>
                  </a:txBody>
                  <a:tcPr marL="81542" marR="81542" marT="0" marB="0"/>
                </a:tc>
                <a:tc>
                  <a:txBody>
                    <a:bodyPr/>
                    <a:lstStyle/>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Public Safety Communications</a:t>
                      </a:r>
                    </a:p>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Traffic Media</a:t>
                      </a:r>
                    </a:p>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Traveler Information Services</a:t>
                      </a:r>
                    </a:p>
                    <a:p>
                      <a:pPr marL="228600" marR="0" lvl="0" indent="-228600" algn="l">
                        <a:lnSpc>
                          <a:spcPct val="100000"/>
                        </a:lnSpc>
                        <a:spcBef>
                          <a:spcPts val="0"/>
                        </a:spcBef>
                        <a:spcAft>
                          <a:spcPts val="600"/>
                        </a:spcAft>
                        <a:buFont typeface="Symbol" panose="05050102010706020507" pitchFamily="18" charset="2"/>
                        <a:buChar char=""/>
                      </a:pPr>
                      <a:r>
                        <a:rPr lang="en-US" sz="1600" dirty="0">
                          <a:solidFill>
                            <a:srgbClr val="583B1C"/>
                          </a:solidFill>
                          <a:effectLst/>
                        </a:rPr>
                        <a:t>Transportation Agencies</a:t>
                      </a:r>
                      <a:endParaRPr lang="en-US" sz="1600" dirty="0">
                        <a:solidFill>
                          <a:srgbClr val="583B1C"/>
                        </a:solidFill>
                        <a:effectLst/>
                        <a:latin typeface="Calibri" panose="020F0502020204030204" pitchFamily="34" charset="0"/>
                        <a:ea typeface="Calibri" panose="020F0502020204030204" pitchFamily="34" charset="0"/>
                        <a:cs typeface="Arial" panose="020B0604020202020204" pitchFamily="34" charset="0"/>
                      </a:endParaRPr>
                    </a:p>
                  </a:txBody>
                  <a:tcPr marL="81542" marR="81542" marT="0" marB="0"/>
                </a:tc>
                <a:tc>
                  <a:txBody>
                    <a:bodyPr/>
                    <a:lstStyle/>
                    <a:p>
                      <a:pPr marL="228600" marR="0" lvl="0" indent="-228600" algn="l">
                        <a:lnSpc>
                          <a:spcPct val="100000"/>
                        </a:lnSpc>
                        <a:spcBef>
                          <a:spcPts val="0"/>
                        </a:spcBef>
                        <a:spcAft>
                          <a:spcPts val="600"/>
                        </a:spcAft>
                        <a:buFont typeface="Symbol" panose="05050102010706020507" pitchFamily="18" charset="2"/>
                        <a:buChar char=""/>
                        <a:tabLst>
                          <a:tab pos="1347470" algn="r"/>
                        </a:tabLst>
                      </a:pPr>
                      <a:r>
                        <a:rPr lang="en-US" sz="1600" dirty="0">
                          <a:solidFill>
                            <a:srgbClr val="583B1C"/>
                          </a:solidFill>
                          <a:effectLst/>
                        </a:rPr>
                        <a:t>Traveling Public</a:t>
                      </a:r>
                    </a:p>
                    <a:p>
                      <a:pPr marL="228600" marR="0" lvl="0" indent="-228600" algn="l">
                        <a:lnSpc>
                          <a:spcPct val="100000"/>
                        </a:lnSpc>
                        <a:spcBef>
                          <a:spcPts val="0"/>
                        </a:spcBef>
                        <a:spcAft>
                          <a:spcPts val="600"/>
                        </a:spcAft>
                        <a:buFont typeface="Symbol" panose="05050102010706020507" pitchFamily="18" charset="2"/>
                        <a:buChar char=""/>
                        <a:tabLst>
                          <a:tab pos="1347470" algn="r"/>
                        </a:tabLst>
                      </a:pPr>
                      <a:r>
                        <a:rPr lang="en-US" sz="1600" dirty="0">
                          <a:solidFill>
                            <a:srgbClr val="583B1C"/>
                          </a:solidFill>
                          <a:effectLst/>
                        </a:rPr>
                        <a:t>Trucking Industry</a:t>
                      </a:r>
                    </a:p>
                    <a:p>
                      <a:pPr marL="228600" marR="0" lvl="0" indent="-228600" algn="l">
                        <a:lnSpc>
                          <a:spcPct val="100000"/>
                        </a:lnSpc>
                        <a:spcBef>
                          <a:spcPts val="0"/>
                        </a:spcBef>
                        <a:spcAft>
                          <a:spcPts val="600"/>
                        </a:spcAft>
                        <a:buFont typeface="Symbol" panose="05050102010706020507" pitchFamily="18" charset="2"/>
                        <a:buChar char=""/>
                        <a:tabLst>
                          <a:tab pos="1347470" algn="r"/>
                        </a:tabLst>
                      </a:pPr>
                      <a:r>
                        <a:rPr lang="en-US" sz="1600" dirty="0">
                          <a:solidFill>
                            <a:srgbClr val="583B1C"/>
                          </a:solidFill>
                          <a:effectLst/>
                        </a:rPr>
                        <a:t>Insurance Industry</a:t>
                      </a:r>
                    </a:p>
                    <a:p>
                      <a:pPr marL="228600" marR="0" lvl="0" indent="-228600" algn="l">
                        <a:lnSpc>
                          <a:spcPct val="100000"/>
                        </a:lnSpc>
                        <a:spcBef>
                          <a:spcPts val="0"/>
                        </a:spcBef>
                        <a:spcAft>
                          <a:spcPts val="600"/>
                        </a:spcAft>
                        <a:buFont typeface="Symbol" panose="05050102010706020507" pitchFamily="18" charset="2"/>
                        <a:buChar char=""/>
                        <a:tabLst>
                          <a:tab pos="1347470" algn="r"/>
                        </a:tabLst>
                      </a:pPr>
                      <a:r>
                        <a:rPr lang="en-US" sz="1600" dirty="0">
                          <a:solidFill>
                            <a:srgbClr val="583B1C"/>
                          </a:solidFill>
                          <a:effectLst/>
                        </a:rPr>
                        <a:t>Public Transportation Providers</a:t>
                      </a:r>
                    </a:p>
                    <a:p>
                      <a:pPr marL="228600" marR="0" lvl="0" indent="-228600" algn="l">
                        <a:lnSpc>
                          <a:spcPct val="100000"/>
                        </a:lnSpc>
                        <a:spcBef>
                          <a:spcPts val="0"/>
                        </a:spcBef>
                        <a:spcAft>
                          <a:spcPts val="600"/>
                        </a:spcAft>
                        <a:buFont typeface="Symbol" panose="05050102010706020507" pitchFamily="18" charset="2"/>
                        <a:buChar char=""/>
                        <a:tabLst>
                          <a:tab pos="1347470" algn="r"/>
                        </a:tabLst>
                      </a:pPr>
                      <a:r>
                        <a:rPr lang="en-US" sz="1600" dirty="0">
                          <a:solidFill>
                            <a:srgbClr val="583B1C"/>
                          </a:solidFill>
                          <a:effectLst/>
                        </a:rPr>
                        <a:t>Motorist Organizations</a:t>
                      </a:r>
                      <a:endParaRPr lang="en-US" sz="1600" dirty="0">
                        <a:solidFill>
                          <a:srgbClr val="583B1C"/>
                        </a:solidFill>
                        <a:effectLst/>
                        <a:latin typeface="Calibri" panose="020F0502020204030204" pitchFamily="34" charset="0"/>
                        <a:ea typeface="Calibri" panose="020F0502020204030204" pitchFamily="34" charset="0"/>
                        <a:cs typeface="Arial" panose="020B0604020202020204" pitchFamily="34" charset="0"/>
                      </a:endParaRPr>
                    </a:p>
                  </a:txBody>
                  <a:tcPr marL="81542" marR="81542" marT="0" marB="0"/>
                </a:tc>
              </a:tr>
            </a:tbl>
          </a:graphicData>
        </a:graphic>
      </p:graphicFrame>
      <p:sp>
        <p:nvSpPr>
          <p:cNvPr id="4" name="TextBox 3"/>
          <p:cNvSpPr txBox="1"/>
          <p:nvPr/>
        </p:nvSpPr>
        <p:spPr>
          <a:xfrm>
            <a:off x="1490472" y="6125974"/>
            <a:ext cx="7223760" cy="215444"/>
          </a:xfrm>
          <a:prstGeom prst="rect">
            <a:avLst/>
          </a:prstGeom>
          <a:noFill/>
        </p:spPr>
        <p:txBody>
          <a:bodyPr wrap="square" lIns="0" tIns="0" rIns="0" bIns="0" rtlCol="0">
            <a:spAutoFit/>
          </a:bodyPr>
          <a:lstStyle/>
          <a:p>
            <a:pPr marL="0" lvl="4"/>
            <a:r>
              <a:rPr lang="en-US" sz="1400" i="1" u="sng" dirty="0">
                <a:solidFill>
                  <a:schemeClr val="bg1">
                    <a:lumMod val="50000"/>
                  </a:schemeClr>
                </a:solidFill>
              </a:rPr>
              <a:t>Source</a:t>
            </a:r>
            <a:r>
              <a:rPr lang="en-US" sz="1400" dirty="0">
                <a:solidFill>
                  <a:schemeClr val="bg1">
                    <a:lumMod val="50000"/>
                  </a:schemeClr>
                </a:solidFill>
              </a:rPr>
              <a:t>: </a:t>
            </a:r>
            <a:r>
              <a:rPr lang="en-US" sz="1400" dirty="0" smtClean="0">
                <a:solidFill>
                  <a:schemeClr val="bg1">
                    <a:lumMod val="50000"/>
                  </a:schemeClr>
                </a:solidFill>
              </a:rPr>
              <a:t>FHWA Traffic Incident Management Handbook 2010</a:t>
            </a:r>
            <a:endParaRPr lang="en-US" sz="1400" dirty="0">
              <a:solidFill>
                <a:schemeClr val="bg1">
                  <a:lumMod val="50000"/>
                </a:schemeClr>
              </a:solidFill>
            </a:endParaRPr>
          </a:p>
        </p:txBody>
      </p:sp>
    </p:spTree>
    <p:extLst>
      <p:ext uri="{BB962C8B-B14F-4D97-AF65-F5344CB8AC3E}">
        <p14:creationId xmlns:p14="http://schemas.microsoft.com/office/powerpoint/2010/main" val="13231849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idx="1"/>
          </p:nvPr>
        </p:nvSpPr>
        <p:spPr>
          <a:xfrm>
            <a:off x="623888" y="1804611"/>
            <a:ext cx="7886700" cy="1500187"/>
          </a:xfrm>
        </p:spPr>
        <p:txBody>
          <a:bodyPr/>
          <a:lstStyle/>
          <a:p>
            <a:r>
              <a:rPr lang="en-US" sz="1700" dirty="0"/>
              <a:t>Traffic Incident Management Gap Analysis Outreach Briefing - TIM Program Managers</a:t>
            </a:r>
          </a:p>
        </p:txBody>
      </p:sp>
      <p:sp>
        <p:nvSpPr>
          <p:cNvPr id="4" name="Title 3"/>
          <p:cNvSpPr>
            <a:spLocks noGrp="1"/>
          </p:cNvSpPr>
          <p:nvPr>
            <p:ph type="title"/>
          </p:nvPr>
        </p:nvSpPr>
        <p:spPr/>
        <p:txBody>
          <a:bodyPr/>
          <a:lstStyle/>
          <a:p>
            <a:r>
              <a:rPr lang="en-US" dirty="0"/>
              <a:t>Primer </a:t>
            </a:r>
            <a:r>
              <a:rPr lang="en-US" dirty="0" smtClean="0"/>
              <a:t>Objectives and Outline</a:t>
            </a:r>
            <a:endParaRPr lang="en-US" dirty="0"/>
          </a:p>
        </p:txBody>
      </p:sp>
    </p:spTree>
    <p:extLst>
      <p:ext uri="{BB962C8B-B14F-4D97-AF65-F5344CB8AC3E}">
        <p14:creationId xmlns:p14="http://schemas.microsoft.com/office/powerpoint/2010/main" val="2906213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Statement of the Problem</a:t>
            </a:r>
            <a:endParaRPr lang="en-US" dirty="0"/>
          </a:p>
        </p:txBody>
      </p:sp>
      <p:sp>
        <p:nvSpPr>
          <p:cNvPr id="3" name="Content Placeholder 2"/>
          <p:cNvSpPr>
            <a:spLocks noGrp="1"/>
          </p:cNvSpPr>
          <p:nvPr>
            <p:ph idx="1"/>
          </p:nvPr>
        </p:nvSpPr>
        <p:spPr/>
        <p:txBody>
          <a:bodyPr vert="horz" lIns="0" tIns="0" rIns="0" bIns="0" rtlCol="0">
            <a:noAutofit/>
          </a:bodyPr>
          <a:lstStyle/>
          <a:p>
            <a:pPr>
              <a:lnSpc>
                <a:spcPct val="100000"/>
              </a:lnSpc>
            </a:pPr>
            <a:r>
              <a:rPr lang="en-US" dirty="0"/>
              <a:t>Policies and operating procedures for TIM programs not only vary from state to state, but vary regionally within each state and between rural, suburban, and urban </a:t>
            </a:r>
            <a:r>
              <a:rPr lang="en-US" dirty="0" smtClean="0"/>
              <a:t>areas </a:t>
            </a:r>
            <a:endParaRPr lang="en-US" dirty="0"/>
          </a:p>
        </p:txBody>
      </p:sp>
    </p:spTree>
    <p:extLst>
      <p:ext uri="{BB962C8B-B14F-4D97-AF65-F5344CB8AC3E}">
        <p14:creationId xmlns:p14="http://schemas.microsoft.com/office/powerpoint/2010/main" val="25296606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Primer Objectives</a:t>
            </a:r>
            <a:endParaRPr lang="en-US" dirty="0"/>
          </a:p>
        </p:txBody>
      </p:sp>
      <p:sp>
        <p:nvSpPr>
          <p:cNvPr id="3" name="Content Placeholder 2"/>
          <p:cNvSpPr>
            <a:spLocks noGrp="1"/>
          </p:cNvSpPr>
          <p:nvPr>
            <p:ph idx="1"/>
          </p:nvPr>
        </p:nvSpPr>
        <p:spPr/>
        <p:txBody>
          <a:bodyPr vert="horz" lIns="0" tIns="0" rIns="0" bIns="0" rtlCol="0">
            <a:noAutofit/>
          </a:bodyPr>
          <a:lstStyle/>
          <a:p>
            <a:pPr>
              <a:lnSpc>
                <a:spcPct val="100000"/>
              </a:lnSpc>
              <a:spcBef>
                <a:spcPts val="600"/>
              </a:spcBef>
            </a:pPr>
            <a:r>
              <a:rPr lang="en-US" dirty="0"/>
              <a:t>Identify and summarize the current state of TIM practice and </a:t>
            </a:r>
            <a:r>
              <a:rPr lang="en-US" dirty="0" smtClean="0"/>
              <a:t>activities</a:t>
            </a:r>
            <a:endParaRPr lang="en-US" dirty="0"/>
          </a:p>
          <a:p>
            <a:pPr>
              <a:lnSpc>
                <a:spcPct val="100000"/>
              </a:lnSpc>
              <a:spcBef>
                <a:spcPts val="600"/>
              </a:spcBef>
            </a:pPr>
            <a:r>
              <a:rPr lang="en-US" dirty="0"/>
              <a:t>Identify and summarize gaps found in TIM </a:t>
            </a:r>
            <a:r>
              <a:rPr lang="en-US" dirty="0" smtClean="0"/>
              <a:t>activities/information</a:t>
            </a:r>
            <a:endParaRPr lang="en-US" dirty="0"/>
          </a:p>
        </p:txBody>
      </p:sp>
    </p:spTree>
    <p:extLst>
      <p:ext uri="{BB962C8B-B14F-4D97-AF65-F5344CB8AC3E}">
        <p14:creationId xmlns:p14="http://schemas.microsoft.com/office/powerpoint/2010/main" val="33963142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Primer Organization</a:t>
            </a:r>
            <a:endParaRPr lang="en-US" dirty="0"/>
          </a:p>
        </p:txBody>
      </p:sp>
      <p:sp>
        <p:nvSpPr>
          <p:cNvPr id="5" name="Content Placeholder 4"/>
          <p:cNvSpPr>
            <a:spLocks noGrp="1"/>
          </p:cNvSpPr>
          <p:nvPr>
            <p:ph idx="1"/>
          </p:nvPr>
        </p:nvSpPr>
        <p:spPr>
          <a:xfrm>
            <a:off x="1490473" y="1825625"/>
            <a:ext cx="3839620" cy="4389120"/>
          </a:xfrm>
        </p:spPr>
        <p:txBody>
          <a:bodyPr vert="horz" lIns="0" tIns="0" rIns="0" bIns="0" rtlCol="0">
            <a:noAutofit/>
          </a:bodyPr>
          <a:lstStyle/>
          <a:p>
            <a:r>
              <a:rPr lang="en-US" dirty="0"/>
              <a:t>Introduction</a:t>
            </a:r>
          </a:p>
          <a:p>
            <a:r>
              <a:rPr lang="en-US" dirty="0"/>
              <a:t>TIM Gap Analysis Summary</a:t>
            </a:r>
          </a:p>
          <a:p>
            <a:r>
              <a:rPr lang="en-US" dirty="0"/>
              <a:t>Components of Successful TIM </a:t>
            </a:r>
            <a:r>
              <a:rPr lang="en-US" dirty="0" smtClean="0"/>
              <a:t>Program</a:t>
            </a:r>
            <a:endParaRPr lang="en-US" dirty="0"/>
          </a:p>
        </p:txBody>
      </p:sp>
      <p:pic>
        <p:nvPicPr>
          <p:cNvPr id="6" name="Picture Placeholder 6" descr="Cover image from the Traffic Incident Management Gap Analysis Primer with US Department of Transportation Federal Highway Administration logo. FHWA-HOP-15-007 dated March 2015." title="Gap Analysis Primer Cover Image"/>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tretch>
            <a:fillRect/>
          </a:stretch>
        </p:blipFill>
        <p:spPr>
          <a:xfrm>
            <a:off x="5197146" y="1553846"/>
            <a:ext cx="3607979" cy="4670565"/>
          </a:xfrm>
        </p:spPr>
      </p:pic>
    </p:spTree>
    <p:extLst>
      <p:ext uri="{BB962C8B-B14F-4D97-AF65-F5344CB8AC3E}">
        <p14:creationId xmlns:p14="http://schemas.microsoft.com/office/powerpoint/2010/main" val="38110419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Primer Organization</a:t>
            </a:r>
            <a:endParaRPr lang="en-US" dirty="0"/>
          </a:p>
        </p:txBody>
      </p:sp>
      <p:sp>
        <p:nvSpPr>
          <p:cNvPr id="5" name="Content Placeholder 4"/>
          <p:cNvSpPr>
            <a:spLocks noGrp="1"/>
          </p:cNvSpPr>
          <p:nvPr>
            <p:ph idx="1"/>
          </p:nvPr>
        </p:nvSpPr>
        <p:spPr>
          <a:xfrm>
            <a:off x="1490473" y="1825625"/>
            <a:ext cx="3839620" cy="4389120"/>
          </a:xfrm>
        </p:spPr>
        <p:txBody>
          <a:bodyPr vert="horz" lIns="0" tIns="0" rIns="0" bIns="0" rtlCol="0">
            <a:noAutofit/>
          </a:bodyPr>
          <a:lstStyle/>
          <a:p>
            <a:r>
              <a:rPr lang="en-US" dirty="0" smtClean="0"/>
              <a:t>Roles </a:t>
            </a:r>
            <a:r>
              <a:rPr lang="en-US" dirty="0"/>
              <a:t>and Responsibilities of TIM Stakeholders</a:t>
            </a:r>
          </a:p>
          <a:p>
            <a:r>
              <a:rPr lang="en-US" dirty="0"/>
              <a:t>TIM Program with Transportation Operations Program</a:t>
            </a:r>
          </a:p>
          <a:p>
            <a:r>
              <a:rPr lang="en-US" dirty="0"/>
              <a:t>Conclusions and Recommendations</a:t>
            </a:r>
          </a:p>
        </p:txBody>
      </p:sp>
      <p:pic>
        <p:nvPicPr>
          <p:cNvPr id="6" name="Picture Placeholder 6" descr="Cover image from the Traffic Incident Management Gap Analysis Primer with US Department of Transportation Federal Highway Administration logo. FHWA-HOP-15-007 dated March 2015." title="Gap Analysis Primer Cover Imag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97146" y="1553846"/>
            <a:ext cx="3607979" cy="4670565"/>
          </a:xfrm>
          <a:prstGeom prst="rect">
            <a:avLst/>
          </a:prstGeom>
        </p:spPr>
      </p:pic>
    </p:spTree>
    <p:extLst>
      <p:ext uri="{BB962C8B-B14F-4D97-AF65-F5344CB8AC3E}">
        <p14:creationId xmlns:p14="http://schemas.microsoft.com/office/powerpoint/2010/main" val="742360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idx="1"/>
          </p:nvPr>
        </p:nvSpPr>
        <p:spPr>
          <a:xfrm>
            <a:off x="623888" y="1804611"/>
            <a:ext cx="7886700" cy="1500187"/>
          </a:xfrm>
        </p:spPr>
        <p:txBody>
          <a:bodyPr/>
          <a:lstStyle/>
          <a:p>
            <a:r>
              <a:rPr lang="en-US" sz="1700" dirty="0"/>
              <a:t>Traffic Incident Management Gap Analysis Outreach Briefing - TIM Program Managers</a:t>
            </a:r>
          </a:p>
        </p:txBody>
      </p:sp>
      <p:sp>
        <p:nvSpPr>
          <p:cNvPr id="4" name="Title 3"/>
          <p:cNvSpPr>
            <a:spLocks noGrp="1"/>
          </p:cNvSpPr>
          <p:nvPr>
            <p:ph type="title"/>
          </p:nvPr>
        </p:nvSpPr>
        <p:spPr/>
        <p:txBody>
          <a:bodyPr/>
          <a:lstStyle/>
          <a:p>
            <a:r>
              <a:rPr lang="en-US" dirty="0" smtClean="0"/>
              <a:t>TIM Gap Analysis</a:t>
            </a:r>
            <a:endParaRPr lang="en-US" dirty="0"/>
          </a:p>
        </p:txBody>
      </p:sp>
    </p:spTree>
    <p:extLst>
      <p:ext uri="{BB962C8B-B14F-4D97-AF65-F5344CB8AC3E}">
        <p14:creationId xmlns:p14="http://schemas.microsoft.com/office/powerpoint/2010/main" val="39262661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 Gap Analysis </a:t>
            </a:r>
            <a:endParaRPr lang="en-US" dirty="0"/>
          </a:p>
        </p:txBody>
      </p:sp>
      <p:sp>
        <p:nvSpPr>
          <p:cNvPr id="3" name="Content Placeholder 2"/>
          <p:cNvSpPr>
            <a:spLocks noGrp="1"/>
          </p:cNvSpPr>
          <p:nvPr>
            <p:ph idx="1"/>
          </p:nvPr>
        </p:nvSpPr>
        <p:spPr/>
        <p:txBody>
          <a:bodyPr vert="horz" lIns="0" tIns="0" rIns="0" bIns="0" rtlCol="0">
            <a:noAutofit/>
          </a:bodyPr>
          <a:lstStyle/>
          <a:p>
            <a:pPr>
              <a:lnSpc>
                <a:spcPct val="100000"/>
              </a:lnSpc>
            </a:pPr>
            <a:r>
              <a:rPr lang="en-US" dirty="0"/>
              <a:t>Inventory of institutional, technical, and financial capabilities of current TIM programs at different government levels</a:t>
            </a:r>
          </a:p>
          <a:p>
            <a:pPr>
              <a:lnSpc>
                <a:spcPct val="100000"/>
              </a:lnSpc>
            </a:pPr>
            <a:r>
              <a:rPr lang="en-US" dirty="0"/>
              <a:t>Two-tier Analysis</a:t>
            </a:r>
          </a:p>
          <a:p>
            <a:pPr lvl="1"/>
            <a:r>
              <a:rPr lang="en-US" dirty="0"/>
              <a:t>Federal and National</a:t>
            </a:r>
          </a:p>
          <a:p>
            <a:pPr lvl="1"/>
            <a:r>
              <a:rPr lang="en-US" dirty="0"/>
              <a:t>State and Local</a:t>
            </a:r>
          </a:p>
          <a:p>
            <a:pPr lvl="1"/>
            <a:endParaRPr lang="en-US" dirty="0"/>
          </a:p>
        </p:txBody>
      </p:sp>
    </p:spTree>
    <p:extLst>
      <p:ext uri="{BB962C8B-B14F-4D97-AF65-F5344CB8AC3E}">
        <p14:creationId xmlns:p14="http://schemas.microsoft.com/office/powerpoint/2010/main" val="6865839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pPr>
              <a:lnSpc>
                <a:spcPct val="100000"/>
              </a:lnSpc>
            </a:pPr>
            <a:r>
              <a:rPr lang="en-US" dirty="0" smtClean="0"/>
              <a:t>Briefing Objective and Overview</a:t>
            </a:r>
          </a:p>
          <a:p>
            <a:pPr>
              <a:lnSpc>
                <a:spcPct val="100000"/>
              </a:lnSpc>
            </a:pPr>
            <a:r>
              <a:rPr lang="en-US" dirty="0" smtClean="0"/>
              <a:t>Primer Objectives and Outline</a:t>
            </a:r>
          </a:p>
          <a:p>
            <a:pPr>
              <a:lnSpc>
                <a:spcPct val="100000"/>
              </a:lnSpc>
            </a:pPr>
            <a:r>
              <a:rPr lang="en-US" dirty="0"/>
              <a:t>TIM Gap Analysis</a:t>
            </a:r>
          </a:p>
          <a:p>
            <a:pPr>
              <a:lnSpc>
                <a:spcPct val="100000"/>
              </a:lnSpc>
            </a:pPr>
            <a:r>
              <a:rPr lang="en-US" dirty="0" smtClean="0"/>
              <a:t>Successful TIM Program</a:t>
            </a:r>
          </a:p>
          <a:p>
            <a:pPr>
              <a:lnSpc>
                <a:spcPct val="100000"/>
              </a:lnSpc>
            </a:pPr>
            <a:r>
              <a:rPr lang="en-US" dirty="0"/>
              <a:t>Steps to Establish a TIM Program and Action Plan</a:t>
            </a:r>
          </a:p>
        </p:txBody>
      </p:sp>
    </p:spTree>
    <p:extLst>
      <p:ext uri="{BB962C8B-B14F-4D97-AF65-F5344CB8AC3E}">
        <p14:creationId xmlns:p14="http://schemas.microsoft.com/office/powerpoint/2010/main" val="137727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 TIM Gaps</a:t>
            </a:r>
            <a:endParaRPr lang="en-US" dirty="0"/>
          </a:p>
        </p:txBody>
      </p:sp>
      <p:sp>
        <p:nvSpPr>
          <p:cNvPr id="8" name="Content Placeholder 6"/>
          <p:cNvSpPr>
            <a:spLocks noGrp="1"/>
          </p:cNvSpPr>
          <p:nvPr>
            <p:ph idx="1"/>
          </p:nvPr>
        </p:nvSpPr>
        <p:spPr>
          <a:prstGeom prst="rect">
            <a:avLst/>
          </a:prstGeom>
        </p:spPr>
        <p:txBody>
          <a:bodyPr vert="horz" lIns="0" tIns="0" rIns="0" bIns="0" rtlCol="0">
            <a:noAutofit/>
          </a:bodyPr>
          <a:lstStyle/>
          <a:p>
            <a:r>
              <a:rPr lang="en-US" dirty="0"/>
              <a:t>Represent focus areas for national level TIM agencies in order to most effectively support state/local programs in achieving their TIM </a:t>
            </a:r>
            <a:r>
              <a:rPr lang="en-US" dirty="0" smtClean="0"/>
              <a:t>goals</a:t>
            </a:r>
          </a:p>
          <a:p>
            <a:r>
              <a:rPr lang="en-US" u="sng" dirty="0"/>
              <a:t>Examples of </a:t>
            </a:r>
            <a:r>
              <a:rPr lang="en-US" u="sng" dirty="0" smtClean="0"/>
              <a:t>Program/Institutional Gaps</a:t>
            </a:r>
            <a:r>
              <a:rPr lang="en-US" dirty="0" smtClean="0"/>
              <a:t>:</a:t>
            </a:r>
          </a:p>
          <a:p>
            <a:pPr lvl="1">
              <a:spcBef>
                <a:spcPts val="300"/>
              </a:spcBef>
            </a:pPr>
            <a:r>
              <a:rPr lang="en-US" dirty="0"/>
              <a:t>Multiagency involvement from all TIM partners</a:t>
            </a:r>
          </a:p>
          <a:p>
            <a:pPr lvl="1">
              <a:spcBef>
                <a:spcPts val="300"/>
              </a:spcBef>
            </a:pPr>
            <a:r>
              <a:rPr lang="en-US" dirty="0"/>
              <a:t>Formal documentation of the TIM agreements (e.g., </a:t>
            </a:r>
            <a:r>
              <a:rPr lang="en-US" dirty="0" err="1"/>
              <a:t>MOUs</a:t>
            </a:r>
            <a:r>
              <a:rPr lang="en-US" dirty="0"/>
              <a:t>)</a:t>
            </a:r>
          </a:p>
          <a:p>
            <a:pPr lvl="1">
              <a:spcBef>
                <a:spcPts val="300"/>
              </a:spcBef>
            </a:pPr>
            <a:r>
              <a:rPr lang="en-US" dirty="0"/>
              <a:t>Multidisciplinary TIM </a:t>
            </a:r>
            <a:r>
              <a:rPr lang="en-US" dirty="0" smtClean="0"/>
              <a:t>training</a:t>
            </a:r>
            <a:endParaRPr lang="en-US" dirty="0"/>
          </a:p>
        </p:txBody>
      </p:sp>
    </p:spTree>
    <p:extLst>
      <p:ext uri="{BB962C8B-B14F-4D97-AF65-F5344CB8AC3E}">
        <p14:creationId xmlns:p14="http://schemas.microsoft.com/office/powerpoint/2010/main" val="111004140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 TIM Gaps</a:t>
            </a:r>
            <a:endParaRPr lang="en-US" dirty="0"/>
          </a:p>
        </p:txBody>
      </p:sp>
      <p:sp>
        <p:nvSpPr>
          <p:cNvPr id="8" name="Content Placeholder 6"/>
          <p:cNvSpPr>
            <a:spLocks noGrp="1"/>
          </p:cNvSpPr>
          <p:nvPr>
            <p:ph idx="1"/>
          </p:nvPr>
        </p:nvSpPr>
        <p:spPr>
          <a:prstGeom prst="rect">
            <a:avLst/>
          </a:prstGeom>
        </p:spPr>
        <p:txBody>
          <a:bodyPr vert="horz" lIns="0" tIns="0" rIns="0" bIns="0" rtlCol="0">
            <a:noAutofit/>
          </a:bodyPr>
          <a:lstStyle/>
          <a:p>
            <a:r>
              <a:rPr lang="en-US" u="sng" dirty="0" smtClean="0"/>
              <a:t>Examples </a:t>
            </a:r>
            <a:r>
              <a:rPr lang="en-US" u="sng" dirty="0"/>
              <a:t>of </a:t>
            </a:r>
            <a:r>
              <a:rPr lang="en-US" u="sng" dirty="0" smtClean="0"/>
              <a:t>Operational Gaps</a:t>
            </a:r>
            <a:r>
              <a:rPr lang="en-US" dirty="0" smtClean="0"/>
              <a:t>:</a:t>
            </a:r>
          </a:p>
          <a:p>
            <a:pPr lvl="1">
              <a:spcBef>
                <a:spcPts val="300"/>
              </a:spcBef>
            </a:pPr>
            <a:r>
              <a:rPr lang="en-US" dirty="0"/>
              <a:t>Responder safety procedures and practices</a:t>
            </a:r>
          </a:p>
          <a:p>
            <a:pPr lvl="1">
              <a:spcBef>
                <a:spcPts val="300"/>
              </a:spcBef>
            </a:pPr>
            <a:r>
              <a:rPr lang="en-US" dirty="0"/>
              <a:t>Equipment staging and scene management</a:t>
            </a:r>
          </a:p>
          <a:p>
            <a:pPr lvl="1">
              <a:spcBef>
                <a:spcPts val="300"/>
              </a:spcBef>
            </a:pPr>
            <a:r>
              <a:rPr lang="en-US" dirty="0"/>
              <a:t>Accident reconstruction and investigations</a:t>
            </a:r>
          </a:p>
          <a:p>
            <a:pPr lvl="1">
              <a:spcBef>
                <a:spcPts val="300"/>
              </a:spcBef>
            </a:pPr>
            <a:r>
              <a:rPr lang="en-US" dirty="0"/>
              <a:t>24/7 responder availability</a:t>
            </a:r>
          </a:p>
          <a:p>
            <a:pPr lvl="1">
              <a:spcBef>
                <a:spcPts val="300"/>
              </a:spcBef>
            </a:pPr>
            <a:r>
              <a:rPr lang="en-US" dirty="0"/>
              <a:t>Safety service patrol (</a:t>
            </a:r>
            <a:r>
              <a:rPr lang="en-US" dirty="0" err="1"/>
              <a:t>SSP</a:t>
            </a:r>
            <a:r>
              <a:rPr lang="en-US" dirty="0"/>
              <a:t>) </a:t>
            </a:r>
            <a:r>
              <a:rPr lang="en-US" dirty="0" smtClean="0"/>
              <a:t>availability</a:t>
            </a:r>
          </a:p>
        </p:txBody>
      </p:sp>
    </p:spTree>
    <p:extLst>
      <p:ext uri="{BB962C8B-B14F-4D97-AF65-F5344CB8AC3E}">
        <p14:creationId xmlns:p14="http://schemas.microsoft.com/office/powerpoint/2010/main" val="404306703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Current TIM Gaps</a:t>
            </a:r>
            <a:endParaRPr lang="en-US" dirty="0"/>
          </a:p>
        </p:txBody>
      </p:sp>
      <p:sp>
        <p:nvSpPr>
          <p:cNvPr id="8" name="Content Placeholder 6"/>
          <p:cNvSpPr>
            <a:spLocks noGrp="1"/>
          </p:cNvSpPr>
          <p:nvPr>
            <p:ph idx="1"/>
          </p:nvPr>
        </p:nvSpPr>
        <p:spPr>
          <a:prstGeom prst="rect">
            <a:avLst/>
          </a:prstGeom>
        </p:spPr>
        <p:txBody>
          <a:bodyPr vert="horz" lIns="0" tIns="0" rIns="0" bIns="0" rtlCol="0">
            <a:noAutofit/>
          </a:bodyPr>
          <a:lstStyle/>
          <a:p>
            <a:r>
              <a:rPr lang="en-US" u="sng" dirty="0" smtClean="0"/>
              <a:t>Examples </a:t>
            </a:r>
            <a:r>
              <a:rPr lang="en-US" u="sng" dirty="0"/>
              <a:t>of </a:t>
            </a:r>
            <a:r>
              <a:rPr lang="en-US" u="sng" dirty="0" smtClean="0"/>
              <a:t>Communication/Technology Gaps</a:t>
            </a:r>
            <a:r>
              <a:rPr lang="en-US" dirty="0"/>
              <a:t>:</a:t>
            </a:r>
          </a:p>
          <a:p>
            <a:pPr lvl="1">
              <a:spcBef>
                <a:spcPts val="300"/>
              </a:spcBef>
            </a:pPr>
            <a:r>
              <a:rPr lang="en-US" dirty="0"/>
              <a:t>Emergency communications systems during incident response</a:t>
            </a:r>
          </a:p>
          <a:p>
            <a:pPr lvl="1">
              <a:spcBef>
                <a:spcPts val="300"/>
              </a:spcBef>
            </a:pPr>
            <a:r>
              <a:rPr lang="en-US" dirty="0"/>
              <a:t>Prompt incident detection and notification</a:t>
            </a:r>
          </a:p>
          <a:p>
            <a:pPr lvl="1">
              <a:spcBef>
                <a:spcPts val="300"/>
              </a:spcBef>
            </a:pPr>
            <a:r>
              <a:rPr lang="en-US" dirty="0"/>
              <a:t>Interoperable data sharing</a:t>
            </a:r>
          </a:p>
        </p:txBody>
      </p:sp>
    </p:spTree>
    <p:extLst>
      <p:ext uri="{BB962C8B-B14F-4D97-AF65-F5344CB8AC3E}">
        <p14:creationId xmlns:p14="http://schemas.microsoft.com/office/powerpoint/2010/main" val="1772200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lIns="0" tIns="0" rIns="0" bIns="0" rtlCol="0" anchor="b" anchorCtr="0">
            <a:noAutofit/>
          </a:bodyPr>
          <a:lstStyle/>
          <a:p>
            <a:r>
              <a:rPr lang="en-US" dirty="0" smtClean="0"/>
              <a:t>TIM </a:t>
            </a:r>
            <a:r>
              <a:rPr lang="en-US" dirty="0"/>
              <a:t>Gap Analysis Results</a:t>
            </a:r>
          </a:p>
        </p:txBody>
      </p:sp>
      <p:sp>
        <p:nvSpPr>
          <p:cNvPr id="8" name="Text Placeholder 7"/>
          <p:cNvSpPr>
            <a:spLocks noGrp="1"/>
          </p:cNvSpPr>
          <p:nvPr>
            <p:ph idx="1"/>
          </p:nvPr>
        </p:nvSpPr>
        <p:spPr/>
        <p:txBody>
          <a:bodyPr vert="horz" lIns="0" tIns="0" rIns="0" bIns="0" rtlCol="0">
            <a:noAutofit/>
          </a:bodyPr>
          <a:lstStyle/>
          <a:p>
            <a:pPr>
              <a:lnSpc>
                <a:spcPct val="100000"/>
              </a:lnSpc>
            </a:pPr>
            <a:r>
              <a:rPr lang="en-US" dirty="0"/>
              <a:t>A key role of the national multidisciplinary TIM efforts and agencies is to develop and promote TIM policies and procedures at a national policy level that enhance and advance TIM training and practices at the state/local operations </a:t>
            </a:r>
            <a:r>
              <a:rPr lang="en-US" dirty="0" smtClean="0"/>
              <a:t>level</a:t>
            </a:r>
            <a:endParaRPr lang="en-US" dirty="0"/>
          </a:p>
        </p:txBody>
      </p:sp>
    </p:spTree>
    <p:extLst>
      <p:ext uri="{BB962C8B-B14F-4D97-AF65-F5344CB8AC3E}">
        <p14:creationId xmlns:p14="http://schemas.microsoft.com/office/powerpoint/2010/main" val="6521129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vert="horz" lIns="0" tIns="0" rIns="0" bIns="0" rtlCol="0" anchor="b" anchorCtr="0">
            <a:noAutofit/>
          </a:bodyPr>
          <a:lstStyle/>
          <a:p>
            <a:r>
              <a:rPr lang="en-US" dirty="0" smtClean="0"/>
              <a:t>TIM </a:t>
            </a:r>
            <a:r>
              <a:rPr lang="en-US" dirty="0"/>
              <a:t>Gap Analysis Results</a:t>
            </a:r>
          </a:p>
        </p:txBody>
      </p:sp>
      <p:sp>
        <p:nvSpPr>
          <p:cNvPr id="8" name="Text Placeholder 7"/>
          <p:cNvSpPr>
            <a:spLocks noGrp="1"/>
          </p:cNvSpPr>
          <p:nvPr>
            <p:ph idx="1"/>
          </p:nvPr>
        </p:nvSpPr>
        <p:spPr/>
        <p:txBody>
          <a:bodyPr vert="horz" lIns="0" tIns="0" rIns="0" bIns="0" rtlCol="0">
            <a:noAutofit/>
          </a:bodyPr>
          <a:lstStyle/>
          <a:p>
            <a:r>
              <a:rPr lang="en-US" dirty="0" smtClean="0"/>
              <a:t>The </a:t>
            </a:r>
            <a:r>
              <a:rPr lang="en-US" dirty="0"/>
              <a:t>ability to efficiently achieve the 18 strategies </a:t>
            </a:r>
            <a:r>
              <a:rPr lang="en-US" dirty="0" smtClean="0"/>
              <a:t>of the National Unified Goal (NUG), represents </a:t>
            </a:r>
            <a:r>
              <a:rPr lang="en-US" dirty="0"/>
              <a:t>the key framework for a successful complete TIM program</a:t>
            </a:r>
          </a:p>
          <a:p>
            <a:pPr lvl="1"/>
            <a:r>
              <a:rPr lang="en-US" dirty="0"/>
              <a:t>Cross-Cutting Strategies</a:t>
            </a:r>
          </a:p>
          <a:p>
            <a:pPr lvl="1"/>
            <a:r>
              <a:rPr lang="en-US" dirty="0"/>
              <a:t>Responder Safety</a:t>
            </a:r>
          </a:p>
          <a:p>
            <a:pPr lvl="1"/>
            <a:r>
              <a:rPr lang="en-US" dirty="0"/>
              <a:t>Safe, Quick Clearance</a:t>
            </a:r>
          </a:p>
          <a:p>
            <a:pPr lvl="1"/>
            <a:r>
              <a:rPr lang="fr-FR" dirty="0"/>
              <a:t>Prompt, </a:t>
            </a:r>
            <a:r>
              <a:rPr lang="fr-FR" dirty="0" err="1"/>
              <a:t>Reliable</a:t>
            </a:r>
            <a:r>
              <a:rPr lang="fr-FR" dirty="0"/>
              <a:t> Incident </a:t>
            </a:r>
            <a:r>
              <a:rPr lang="fr-FR" dirty="0" smtClean="0"/>
              <a:t>Communications</a:t>
            </a:r>
            <a:endParaRPr lang="en-US" dirty="0"/>
          </a:p>
        </p:txBody>
      </p:sp>
    </p:spTree>
    <p:extLst>
      <p:ext uri="{BB962C8B-B14F-4D97-AF65-F5344CB8AC3E}">
        <p14:creationId xmlns:p14="http://schemas.microsoft.com/office/powerpoint/2010/main" val="2431479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vert="horz" lIns="0" tIns="0" rIns="0" bIns="0" rtlCol="0" anchor="b" anchorCtr="0">
            <a:noAutofit/>
          </a:bodyPr>
          <a:lstStyle/>
          <a:p>
            <a:r>
              <a:rPr lang="en-US" dirty="0"/>
              <a:t>The </a:t>
            </a:r>
            <a:r>
              <a:rPr lang="en-US" dirty="0" smtClean="0"/>
              <a:t>Nation Unified Goal (NUG) </a:t>
            </a:r>
            <a:r>
              <a:rPr lang="en-US" dirty="0"/>
              <a:t>Gap Analysis Framework</a:t>
            </a:r>
          </a:p>
        </p:txBody>
      </p:sp>
      <p:sp>
        <p:nvSpPr>
          <p:cNvPr id="7" name="Content Placeholder 6"/>
          <p:cNvSpPr>
            <a:spLocks noGrp="1"/>
          </p:cNvSpPr>
          <p:nvPr>
            <p:ph idx="1"/>
          </p:nvPr>
        </p:nvSpPr>
        <p:spPr/>
        <p:txBody>
          <a:bodyPr vert="horz" lIns="0" tIns="0" rIns="0" bIns="0" rtlCol="0">
            <a:noAutofit/>
          </a:bodyPr>
          <a:lstStyle/>
          <a:p>
            <a:r>
              <a:rPr lang="en-US" sz="3200" dirty="0"/>
              <a:t>Document the identified challenges and barriers </a:t>
            </a:r>
            <a:r>
              <a:rPr lang="en-US" sz="3200" dirty="0" smtClean="0"/>
              <a:t>(i.e. gaps) in </a:t>
            </a:r>
            <a:r>
              <a:rPr lang="en-US" sz="3200" dirty="0"/>
              <a:t>the current TIM </a:t>
            </a:r>
            <a:r>
              <a:rPr lang="en-US" sz="3200" dirty="0" smtClean="0"/>
              <a:t>practice</a:t>
            </a:r>
            <a:endParaRPr lang="en-US" sz="3200" dirty="0"/>
          </a:p>
          <a:p>
            <a:r>
              <a:rPr lang="en-US" sz="3200" dirty="0"/>
              <a:t>Develop a means to bridge these challenges and </a:t>
            </a:r>
            <a:r>
              <a:rPr lang="en-US" sz="3200" dirty="0" smtClean="0"/>
              <a:t>barriers</a:t>
            </a:r>
            <a:endParaRPr lang="en-US" sz="3200" dirty="0"/>
          </a:p>
          <a:p>
            <a:r>
              <a:rPr lang="en-US" sz="3200" dirty="0"/>
              <a:t>Propose the components of a complete TIM </a:t>
            </a:r>
            <a:r>
              <a:rPr lang="en-US" sz="3200" dirty="0" smtClean="0"/>
              <a:t>program</a:t>
            </a:r>
            <a:endParaRPr lang="en-US" sz="3200" dirty="0"/>
          </a:p>
        </p:txBody>
      </p:sp>
    </p:spTree>
    <p:extLst>
      <p:ext uri="{BB962C8B-B14F-4D97-AF65-F5344CB8AC3E}">
        <p14:creationId xmlns:p14="http://schemas.microsoft.com/office/powerpoint/2010/main" val="25810485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NUG Gap Analysis </a:t>
            </a:r>
            <a:r>
              <a:rPr lang="en-US" dirty="0" smtClean="0"/>
              <a:t>Framework (Examples)</a:t>
            </a:r>
            <a:endParaRPr lang="en-US" dirty="0"/>
          </a:p>
        </p:txBody>
      </p:sp>
      <p:graphicFrame>
        <p:nvGraphicFramePr>
          <p:cNvPr id="10" name="Table 9" descr="Examples of NUG Gap Analysis Framework are listed by Strategy showing Key Elements, Challenges &amp; Barriers, and Strategies to Overcome Challenges &amp; Barriers." title="NUG Gap Analysis Framework Examples"/>
          <p:cNvGraphicFramePr>
            <a:graphicFrameLocks noGrp="1"/>
          </p:cNvGraphicFramePr>
          <p:nvPr>
            <p:extLst>
              <p:ext uri="{D42A27DB-BD31-4B8C-83A1-F6EECF244321}">
                <p14:modId xmlns:p14="http://schemas.microsoft.com/office/powerpoint/2010/main" val="427754856"/>
              </p:ext>
            </p:extLst>
          </p:nvPr>
        </p:nvGraphicFramePr>
        <p:xfrm>
          <a:off x="1371600" y="1554480"/>
          <a:ext cx="7626096" cy="4678680"/>
        </p:xfrm>
        <a:graphic>
          <a:graphicData uri="http://schemas.openxmlformats.org/drawingml/2006/table">
            <a:tbl>
              <a:tblPr firstRow="1" bandRow="1">
                <a:tableStyleId>{00A15C55-8517-42AA-B614-E9B94910E393}</a:tableStyleId>
              </a:tblPr>
              <a:tblGrid>
                <a:gridCol w="1591056"/>
                <a:gridCol w="2011680"/>
                <a:gridCol w="1828800"/>
                <a:gridCol w="2194560"/>
              </a:tblGrid>
              <a:tr h="416990">
                <a:tc>
                  <a:txBody>
                    <a:bodyPr/>
                    <a:lstStyle/>
                    <a:p>
                      <a:pPr marL="0" marR="0" algn="ctr">
                        <a:lnSpc>
                          <a:spcPct val="100000"/>
                        </a:lnSpc>
                        <a:spcBef>
                          <a:spcPts val="0"/>
                        </a:spcBef>
                        <a:spcAft>
                          <a:spcPts val="0"/>
                        </a:spcAft>
                      </a:pP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National Unified Goal (NUG) Strategy</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0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Key Elements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0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Challenges &amp; Barriers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indent="52705" algn="ctr">
                        <a:lnSpc>
                          <a:spcPct val="100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Strategies to </a:t>
                      </a: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Overcome</a:t>
                      </a:r>
                    </a:p>
                    <a:p>
                      <a:pPr marL="0" marR="0" indent="52705" algn="ctr">
                        <a:lnSpc>
                          <a:spcPct val="100000"/>
                        </a:lnSpc>
                        <a:spcBef>
                          <a:spcPts val="0"/>
                        </a:spcBef>
                        <a:spcAft>
                          <a:spcPts val="0"/>
                        </a:spcAft>
                      </a:pP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Challenges </a:t>
                      </a: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&amp; Barriers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r>
              <a:tr h="848873">
                <a:tc>
                  <a:txBody>
                    <a:bodyPr/>
                    <a:lstStyle/>
                    <a:p>
                      <a:r>
                        <a:rPr lang="en-US" sz="1050" b="1" dirty="0" smtClean="0"/>
                        <a:t>TIM Partnerships and Programs</a:t>
                      </a:r>
                      <a:endParaRPr lang="en-US" sz="1050" b="1" dirty="0"/>
                    </a:p>
                  </a:txBody>
                  <a:tcPr marL="68580" marR="68580" marT="34290" marB="34290"/>
                </a:tc>
                <a:tc>
                  <a:txBody>
                    <a:bodyPr/>
                    <a:lstStyle/>
                    <a:p>
                      <a:r>
                        <a:rPr lang="en-US" sz="1050" dirty="0" smtClean="0"/>
                        <a:t>Synchronized TIM programs at the state, multistate, regional, and local levels</a:t>
                      </a:r>
                      <a:endParaRPr lang="en-US" sz="1050" dirty="0"/>
                    </a:p>
                  </a:txBody>
                  <a:tcPr marL="68580" marR="68580" marT="34290" marB="34290"/>
                </a:tc>
                <a:tc>
                  <a:txBody>
                    <a:bodyPr/>
                    <a:lstStyle/>
                    <a:p>
                      <a:pPr lvl="0"/>
                      <a:r>
                        <a:rPr lang="en-US" sz="1050" kern="1200" dirty="0" smtClean="0">
                          <a:solidFill>
                            <a:schemeClr val="dk1"/>
                          </a:solidFill>
                          <a:effectLst/>
                          <a:latin typeface="+mn-lt"/>
                          <a:ea typeface="+mn-ea"/>
                          <a:cs typeface="+mn-cs"/>
                        </a:rPr>
                        <a:t>Departments of Transportation (DOTs) often are not included in emergency planning and preparedness organizations’ activities</a:t>
                      </a:r>
                      <a:endParaRPr lang="en-US" sz="1050" dirty="0">
                        <a:effectLst/>
                      </a:endParaRPr>
                    </a:p>
                  </a:txBody>
                  <a:tcPr marL="68580" marR="68580" marT="34290" marB="34290"/>
                </a:tc>
                <a:tc>
                  <a:txBody>
                    <a:bodyPr/>
                    <a:lstStyle/>
                    <a:p>
                      <a:r>
                        <a:rPr lang="en-US" sz="1050" dirty="0" smtClean="0"/>
                        <a:t>Agency executive/senior leader engagement and buy-in</a:t>
                      </a:r>
                      <a:endParaRPr lang="en-US" sz="1050" dirty="0"/>
                    </a:p>
                  </a:txBody>
                  <a:tcPr marL="68580" marR="68580" marT="34290" marB="34290"/>
                </a:tc>
              </a:tr>
              <a:tr h="692502">
                <a:tc>
                  <a:txBody>
                    <a:bodyPr/>
                    <a:lstStyle/>
                    <a:p>
                      <a:r>
                        <a:rPr lang="en-US" sz="1050" b="1" dirty="0" smtClean="0"/>
                        <a:t>Multidisciplinary NIMS and TIM Training</a:t>
                      </a:r>
                      <a:endParaRPr lang="en-US" sz="1050" b="1" dirty="0"/>
                    </a:p>
                  </a:txBody>
                  <a:tcPr marL="68580" marR="68580" marT="34290" marB="34290"/>
                </a:tc>
                <a:tc>
                  <a:txBody>
                    <a:bodyPr/>
                    <a:lstStyle/>
                    <a:p>
                      <a:r>
                        <a:rPr lang="en-US" sz="1050" dirty="0" smtClean="0"/>
                        <a:t>Cross training of the incident scene roles and responsibilities</a:t>
                      </a:r>
                      <a:endParaRPr lang="en-US" sz="1050" dirty="0"/>
                    </a:p>
                  </a:txBody>
                  <a:tcPr marL="68580" marR="68580" marT="34290" marB="34290"/>
                </a:tc>
                <a:tc>
                  <a:txBody>
                    <a:bodyPr/>
                    <a:lstStyle/>
                    <a:p>
                      <a:r>
                        <a:rPr lang="en-US" sz="1050" dirty="0" smtClean="0"/>
                        <a:t>Volunteer agencies do not have the same time available for training that full-time agencies have</a:t>
                      </a:r>
                      <a:endParaRPr lang="en-US" sz="1050" dirty="0"/>
                    </a:p>
                  </a:txBody>
                  <a:tcPr marL="68580" marR="68580" marT="34290" marB="34290"/>
                </a:tc>
                <a:tc>
                  <a:txBody>
                    <a:bodyPr/>
                    <a:lstStyle/>
                    <a:p>
                      <a:r>
                        <a:rPr lang="en-US" sz="1050" dirty="0" smtClean="0"/>
                        <a:t>Availability of multidisciplinary TIM training courses and delivery processes appropriate for full-time and volunteer agencies</a:t>
                      </a:r>
                      <a:endParaRPr lang="en-US" sz="1050" dirty="0"/>
                    </a:p>
                  </a:txBody>
                  <a:tcPr marL="68580" marR="68580" marT="34290" marB="34290"/>
                </a:tc>
              </a:tr>
              <a:tr h="692502">
                <a:tc>
                  <a:txBody>
                    <a:bodyPr/>
                    <a:lstStyle/>
                    <a:p>
                      <a:r>
                        <a:rPr lang="en-US" sz="1050" b="1" dirty="0" smtClean="0"/>
                        <a:t>Goals for Performance and Progress</a:t>
                      </a:r>
                      <a:endParaRPr lang="en-US" sz="1050" b="1" dirty="0"/>
                    </a:p>
                  </a:txBody>
                  <a:tcPr marL="68580" marR="68580" marT="34290" marB="34290"/>
                </a:tc>
                <a:tc>
                  <a:txBody>
                    <a:bodyPr/>
                    <a:lstStyle/>
                    <a:p>
                      <a:r>
                        <a:rPr lang="en-US" sz="1050" dirty="0" smtClean="0"/>
                        <a:t>Having a systematic approach for measuring TIM program performance across national and state/local levels.</a:t>
                      </a:r>
                      <a:endParaRPr lang="en-US" sz="1050" dirty="0"/>
                    </a:p>
                  </a:txBody>
                  <a:tcPr marL="68580" marR="68580" marT="34290" marB="34290"/>
                </a:tc>
                <a:tc>
                  <a:txBody>
                    <a:bodyPr/>
                    <a:lstStyle/>
                    <a:p>
                      <a:r>
                        <a:rPr lang="en-US" sz="1050" dirty="0" smtClean="0"/>
                        <a:t>Performance metrics vary across agencies, making it difficult to compare results</a:t>
                      </a:r>
                      <a:endParaRPr lang="en-US" sz="1050" dirty="0"/>
                    </a:p>
                  </a:txBody>
                  <a:tcPr marL="68580" marR="68580" marT="34290" marB="34290"/>
                </a:tc>
                <a:tc>
                  <a:txBody>
                    <a:bodyPr/>
                    <a:lstStyle/>
                    <a:p>
                      <a:r>
                        <a:rPr lang="en-US" sz="1050" dirty="0" smtClean="0"/>
                        <a:t>Development of performance measures (PM) and data collection methods including those for each stage of an incident</a:t>
                      </a:r>
                      <a:endParaRPr lang="en-US" sz="1050" dirty="0"/>
                    </a:p>
                  </a:txBody>
                  <a:tcPr marL="68580" marR="68580" marT="34290" marB="34290"/>
                </a:tc>
              </a:tr>
              <a:tr h="536130">
                <a:tc>
                  <a:txBody>
                    <a:bodyPr/>
                    <a:lstStyle/>
                    <a:p>
                      <a:r>
                        <a:rPr lang="en-US" sz="1050" b="1" dirty="0" smtClean="0"/>
                        <a:t>TIM Technology</a:t>
                      </a:r>
                      <a:endParaRPr lang="en-US" sz="1050" b="1" dirty="0"/>
                    </a:p>
                  </a:txBody>
                  <a:tcPr marL="68580" marR="68580" marT="34290" marB="34290"/>
                </a:tc>
                <a:tc>
                  <a:txBody>
                    <a:bodyPr/>
                    <a:lstStyle/>
                    <a:p>
                      <a:r>
                        <a:rPr lang="en-US" sz="1050" dirty="0" smtClean="0"/>
                        <a:t>Sustainable and interoperable ITS technologies for TIM</a:t>
                      </a:r>
                      <a:endParaRPr lang="en-US" sz="1050" dirty="0"/>
                    </a:p>
                  </a:txBody>
                  <a:tcPr marL="68580" marR="68580" marT="34290" marB="34290"/>
                </a:tc>
                <a:tc>
                  <a:txBody>
                    <a:bodyPr/>
                    <a:lstStyle/>
                    <a:p>
                      <a:r>
                        <a:rPr lang="en-US" sz="1050" dirty="0" smtClean="0"/>
                        <a:t>Consistent use of existing technologies by all disciplines</a:t>
                      </a:r>
                      <a:endParaRPr lang="en-US" sz="1050" dirty="0"/>
                    </a:p>
                  </a:txBody>
                  <a:tcPr marL="68580" marR="68580" marT="34290" marB="34290"/>
                </a:tc>
                <a:tc>
                  <a:txBody>
                    <a:bodyPr/>
                    <a:lstStyle/>
                    <a:p>
                      <a:r>
                        <a:rPr lang="en-US" sz="1050" dirty="0" smtClean="0"/>
                        <a:t>Establishment and implementation of standard and efficient use of technology</a:t>
                      </a:r>
                      <a:endParaRPr lang="en-US" sz="1050" dirty="0"/>
                    </a:p>
                  </a:txBody>
                  <a:tcPr marL="68580" marR="68580" marT="34290" marB="34290"/>
                </a:tc>
              </a:tr>
              <a:tr h="692502">
                <a:tc>
                  <a:txBody>
                    <a:bodyPr/>
                    <a:lstStyle/>
                    <a:p>
                      <a:r>
                        <a:rPr lang="en-US" sz="1050" b="1" dirty="0" smtClean="0"/>
                        <a:t>Effective TIM Policies</a:t>
                      </a:r>
                      <a:endParaRPr lang="en-US" sz="1050" b="1" dirty="0"/>
                    </a:p>
                  </a:txBody>
                  <a:tcPr marL="68580" marR="68580" marT="34290" marB="34290"/>
                </a:tc>
                <a:tc>
                  <a:txBody>
                    <a:bodyPr/>
                    <a:lstStyle/>
                    <a:p>
                      <a:r>
                        <a:rPr lang="en-US" sz="1050" dirty="0" smtClean="0"/>
                        <a:t>Formal strategic plans and written interagency operational policies.</a:t>
                      </a:r>
                      <a:endParaRPr lang="en-US" sz="1050" dirty="0"/>
                    </a:p>
                  </a:txBody>
                  <a:tcPr marL="68580" marR="68580" marT="34290" marB="34290"/>
                </a:tc>
                <a:tc>
                  <a:txBody>
                    <a:bodyPr/>
                    <a:lstStyle/>
                    <a:p>
                      <a:r>
                        <a:rPr lang="en-US" sz="1050" dirty="0" smtClean="0"/>
                        <a:t>Lack of interagency coordination at all levels including the senior executive level.</a:t>
                      </a:r>
                      <a:endParaRPr lang="en-US" sz="1050" dirty="0"/>
                    </a:p>
                  </a:txBody>
                  <a:tcPr marL="68580" marR="68580" marT="34290" marB="34290"/>
                </a:tc>
                <a:tc>
                  <a:txBody>
                    <a:bodyPr/>
                    <a:lstStyle/>
                    <a:p>
                      <a:r>
                        <a:rPr lang="en-US" sz="1050" dirty="0" smtClean="0"/>
                        <a:t>TIM Task Force representatives with information to educate their agencies, senior leaders.</a:t>
                      </a:r>
                      <a:endParaRPr lang="en-US" sz="1050" dirty="0"/>
                    </a:p>
                  </a:txBody>
                  <a:tcPr marL="68580" marR="68580" marT="34290" marB="34290"/>
                </a:tc>
              </a:tr>
              <a:tr h="692502">
                <a:tc>
                  <a:txBody>
                    <a:bodyPr/>
                    <a:lstStyle/>
                    <a:p>
                      <a:r>
                        <a:rPr lang="en-US" sz="1050" b="1" dirty="0" smtClean="0"/>
                        <a:t>Awareness and Education Partnerships</a:t>
                      </a:r>
                      <a:endParaRPr lang="en-US" sz="1050" b="1" dirty="0"/>
                    </a:p>
                  </a:txBody>
                  <a:tcPr marL="68580" marR="68580" marT="34290" marB="34290"/>
                </a:tc>
                <a:tc>
                  <a:txBody>
                    <a:bodyPr/>
                    <a:lstStyle/>
                    <a:p>
                      <a:r>
                        <a:rPr lang="en-US" sz="1050" dirty="0" smtClean="0"/>
                        <a:t>Develop partnerships to educate responders and motorists on responsibilities of the safe, quick clearance of incidents.</a:t>
                      </a:r>
                      <a:endParaRPr lang="en-US" sz="1050" dirty="0"/>
                    </a:p>
                  </a:txBody>
                  <a:tcPr marL="68580" marR="68580" marT="34290" marB="34290"/>
                </a:tc>
                <a:tc>
                  <a:txBody>
                    <a:bodyPr/>
                    <a:lstStyle/>
                    <a:p>
                      <a:r>
                        <a:rPr lang="en-US" sz="1050" dirty="0" smtClean="0"/>
                        <a:t>Lack of awareness and education regarding the public’s role.</a:t>
                      </a:r>
                      <a:endParaRPr lang="en-US" sz="1050" dirty="0"/>
                    </a:p>
                  </a:txBody>
                  <a:tcPr marL="68580" marR="68580" marT="34290" marB="34290"/>
                </a:tc>
                <a:tc>
                  <a:txBody>
                    <a:bodyPr/>
                    <a:lstStyle/>
                    <a:p>
                      <a:r>
                        <a:rPr lang="en-US" sz="1050" dirty="0" smtClean="0"/>
                        <a:t>Identification of the best ways of getting information out to the public.</a:t>
                      </a:r>
                      <a:endParaRPr lang="en-US" sz="1050" dirty="0"/>
                    </a:p>
                  </a:txBody>
                  <a:tcPr marL="68580" marR="68580" marT="34290" marB="34290"/>
                </a:tc>
              </a:tr>
            </a:tbl>
          </a:graphicData>
        </a:graphic>
      </p:graphicFrame>
    </p:spTree>
    <p:extLst>
      <p:ext uri="{BB962C8B-B14F-4D97-AF65-F5344CB8AC3E}">
        <p14:creationId xmlns:p14="http://schemas.microsoft.com/office/powerpoint/2010/main" val="3060534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NUG Gap Analysis </a:t>
            </a:r>
            <a:r>
              <a:rPr lang="en-US" dirty="0" smtClean="0"/>
              <a:t>Framework (Examples)</a:t>
            </a:r>
            <a:endParaRPr lang="en-US" dirty="0"/>
          </a:p>
        </p:txBody>
      </p:sp>
      <p:graphicFrame>
        <p:nvGraphicFramePr>
          <p:cNvPr id="10" name="Table 9" descr="Examples of NUG Gap Analysis Framework are listed by Strategy showing Key Elements, Challenges &amp; Barriers, and Strategies to Overcome Challenges &amp; Barriers." title="NUG Gap Analysis Framework Examples"/>
          <p:cNvGraphicFramePr>
            <a:graphicFrameLocks noGrp="1"/>
          </p:cNvGraphicFramePr>
          <p:nvPr>
            <p:extLst>
              <p:ext uri="{D42A27DB-BD31-4B8C-83A1-F6EECF244321}">
                <p14:modId xmlns:p14="http://schemas.microsoft.com/office/powerpoint/2010/main" val="716029739"/>
              </p:ext>
            </p:extLst>
          </p:nvPr>
        </p:nvGraphicFramePr>
        <p:xfrm>
          <a:off x="1371600" y="1554480"/>
          <a:ext cx="7626096" cy="4024058"/>
        </p:xfrm>
        <a:graphic>
          <a:graphicData uri="http://schemas.openxmlformats.org/drawingml/2006/table">
            <a:tbl>
              <a:tblPr firstRow="1" bandRow="1">
                <a:tableStyleId>{00A15C55-8517-42AA-B614-E9B94910E393}</a:tableStyleId>
              </a:tblPr>
              <a:tblGrid>
                <a:gridCol w="1591056"/>
                <a:gridCol w="2011680"/>
                <a:gridCol w="1828800"/>
                <a:gridCol w="2194560"/>
              </a:tblGrid>
              <a:tr h="415775">
                <a:tc>
                  <a:txBody>
                    <a:bodyPr/>
                    <a:lstStyle/>
                    <a:p>
                      <a:pPr marL="0" marR="0" algn="ctr">
                        <a:lnSpc>
                          <a:spcPct val="100000"/>
                        </a:lnSpc>
                        <a:spcBef>
                          <a:spcPts val="0"/>
                        </a:spcBef>
                        <a:spcAft>
                          <a:spcPts val="0"/>
                        </a:spcAft>
                      </a:pP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National Unified Goal (NUG) Strategy</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0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Key Elements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0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Challenges &amp; Barriers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indent="52705" algn="ctr">
                        <a:lnSpc>
                          <a:spcPct val="100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Strategies to </a:t>
                      </a: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Overcome</a:t>
                      </a:r>
                    </a:p>
                    <a:p>
                      <a:pPr marL="0" marR="0" indent="52705" algn="ctr">
                        <a:lnSpc>
                          <a:spcPct val="100000"/>
                        </a:lnSpc>
                        <a:spcBef>
                          <a:spcPts val="0"/>
                        </a:spcBef>
                        <a:spcAft>
                          <a:spcPts val="0"/>
                        </a:spcAft>
                      </a:pP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Challenges </a:t>
                      </a: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&amp; Barriers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r>
              <a:tr h="534098">
                <a:tc>
                  <a:txBody>
                    <a:bodyPr/>
                    <a:lstStyle/>
                    <a:p>
                      <a:r>
                        <a:rPr lang="en-US" sz="1050" b="1" dirty="0" smtClean="0"/>
                        <a:t>Recommended Practices for Responder Safety</a:t>
                      </a:r>
                      <a:endParaRPr lang="en-US" sz="1050" b="1" dirty="0"/>
                    </a:p>
                  </a:txBody>
                  <a:tcPr marL="68580" marR="68580" marT="34290" marB="34290"/>
                </a:tc>
                <a:tc>
                  <a:txBody>
                    <a:bodyPr/>
                    <a:lstStyle/>
                    <a:p>
                      <a:r>
                        <a:rPr lang="en-US" sz="1050" dirty="0" smtClean="0"/>
                        <a:t>Promote practices to protect responders on-scene.</a:t>
                      </a:r>
                      <a:endParaRPr lang="en-US" sz="1050" dirty="0"/>
                    </a:p>
                  </a:txBody>
                  <a:tcPr marL="68580" marR="68580" marT="34290" marB="34290"/>
                </a:tc>
                <a:tc>
                  <a:txBody>
                    <a:bodyPr/>
                    <a:lstStyle/>
                    <a:p>
                      <a:r>
                        <a:rPr lang="en-US" sz="1050" dirty="0" smtClean="0"/>
                        <a:t>Lack of coordinated safety practices for TIM responders.</a:t>
                      </a:r>
                      <a:endParaRPr lang="en-US" sz="1050" dirty="0"/>
                    </a:p>
                  </a:txBody>
                  <a:tcPr marL="68580" marR="68580" marT="34290" marB="34290"/>
                </a:tc>
                <a:tc>
                  <a:txBody>
                    <a:bodyPr/>
                    <a:lstStyle/>
                    <a:p>
                      <a:r>
                        <a:rPr lang="en-US" sz="1050" dirty="0" smtClean="0"/>
                        <a:t>Developing and adopting coordinated safety practices.</a:t>
                      </a:r>
                    </a:p>
                  </a:txBody>
                  <a:tcPr marL="68580" marR="68580" marT="34290" marB="34290"/>
                </a:tc>
              </a:tr>
              <a:tr h="534098">
                <a:tc>
                  <a:txBody>
                    <a:bodyPr/>
                    <a:lstStyle/>
                    <a:p>
                      <a:r>
                        <a:rPr lang="en-US" sz="1050" b="1" dirty="0" smtClean="0"/>
                        <a:t>Move Over/Slow Down Laws</a:t>
                      </a:r>
                      <a:endParaRPr lang="en-US" sz="1050" b="1" dirty="0"/>
                    </a:p>
                  </a:txBody>
                  <a:tcPr marL="68580" marR="68580" marT="34290" marB="34290"/>
                </a:tc>
                <a:tc>
                  <a:txBody>
                    <a:bodyPr/>
                    <a:lstStyle/>
                    <a:p>
                      <a:r>
                        <a:rPr lang="en-US" sz="1050" dirty="0" smtClean="0"/>
                        <a:t>Ensure that motorists provide a safety buffer for responders when possible.</a:t>
                      </a:r>
                      <a:endParaRPr lang="en-US" sz="1050" dirty="0"/>
                    </a:p>
                  </a:txBody>
                  <a:tcPr marL="68580" marR="68580" marT="34290" marB="34290"/>
                </a:tc>
                <a:tc>
                  <a:txBody>
                    <a:bodyPr/>
                    <a:lstStyle/>
                    <a:p>
                      <a:r>
                        <a:rPr lang="en-US" sz="1050" dirty="0" smtClean="0"/>
                        <a:t>Lack of and challenges related to legislation and enforcement.</a:t>
                      </a:r>
                      <a:endParaRPr lang="en-US" sz="1050" dirty="0"/>
                    </a:p>
                  </a:txBody>
                  <a:tcPr marL="68580" marR="68580" marT="34290" marB="34290"/>
                </a:tc>
                <a:tc>
                  <a:txBody>
                    <a:bodyPr/>
                    <a:lstStyle/>
                    <a:p>
                      <a:r>
                        <a:rPr lang="en-US" sz="1050" dirty="0" smtClean="0"/>
                        <a:t>Coordination with the advancement of legislation with multi-organization support.</a:t>
                      </a:r>
                    </a:p>
                  </a:txBody>
                  <a:tcPr marL="68580" marR="68580" marT="34290" marB="34290"/>
                </a:tc>
              </a:tr>
              <a:tr h="689877">
                <a:tc>
                  <a:txBody>
                    <a:bodyPr/>
                    <a:lstStyle/>
                    <a:p>
                      <a:r>
                        <a:rPr lang="en-US" sz="1050" b="1" dirty="0" smtClean="0"/>
                        <a:t>Driver Training and Awareness</a:t>
                      </a:r>
                      <a:endParaRPr lang="en-US" sz="1050" b="1" dirty="0"/>
                    </a:p>
                  </a:txBody>
                  <a:tcPr marL="68580" marR="68580" marT="34290" marB="34290"/>
                </a:tc>
                <a:tc>
                  <a:txBody>
                    <a:bodyPr/>
                    <a:lstStyle/>
                    <a:p>
                      <a:r>
                        <a:rPr lang="en-US" sz="1050" dirty="0" smtClean="0"/>
                        <a:t>Teach drivers how to prevent secondary incidents from behaviors such as incident scene curiosity.</a:t>
                      </a:r>
                      <a:endParaRPr lang="en-US" sz="1050" dirty="0"/>
                    </a:p>
                  </a:txBody>
                  <a:tcPr marL="68580" marR="68580" marT="34290" marB="34290"/>
                </a:tc>
                <a:tc>
                  <a:txBody>
                    <a:bodyPr/>
                    <a:lstStyle/>
                    <a:p>
                      <a:r>
                        <a:rPr lang="en-US" sz="1050" dirty="0" smtClean="0"/>
                        <a:t>Driver understanding of what to do in an incident scene.</a:t>
                      </a:r>
                      <a:endParaRPr lang="en-US" sz="1050" dirty="0"/>
                    </a:p>
                  </a:txBody>
                  <a:tcPr marL="68580" marR="68580" marT="34290" marB="34290"/>
                </a:tc>
                <a:tc>
                  <a:txBody>
                    <a:bodyPr/>
                    <a:lstStyle/>
                    <a:p>
                      <a:r>
                        <a:rPr lang="en-US" sz="1050" dirty="0" smtClean="0"/>
                        <a:t>Use technology to help drivers respond properly to diversions as well as awareness.</a:t>
                      </a:r>
                    </a:p>
                  </a:txBody>
                  <a:tcPr marL="68580" marR="68580" marT="34290" marB="34290"/>
                </a:tc>
              </a:tr>
              <a:tr h="534098">
                <a:tc>
                  <a:txBody>
                    <a:bodyPr/>
                    <a:lstStyle/>
                    <a:p>
                      <a:r>
                        <a:rPr lang="en-US" sz="1050" b="1" dirty="0" smtClean="0"/>
                        <a:t>Multidisciplinary TIM Procedures</a:t>
                      </a:r>
                      <a:endParaRPr lang="en-US" sz="1050" b="1" dirty="0"/>
                    </a:p>
                  </a:txBody>
                  <a:tcPr marL="68580" marR="68580" marT="34290" marB="34290"/>
                </a:tc>
                <a:tc>
                  <a:txBody>
                    <a:bodyPr/>
                    <a:lstStyle/>
                    <a:p>
                      <a:r>
                        <a:rPr lang="en-US" sz="1050" dirty="0" smtClean="0"/>
                        <a:t>Encourage widespread adoption of procedures for quickly clearing incident scenes.</a:t>
                      </a:r>
                      <a:endParaRPr lang="en-US" sz="1050" dirty="0"/>
                    </a:p>
                  </a:txBody>
                  <a:tcPr marL="68580" marR="68580" marT="34290" marB="34290"/>
                </a:tc>
                <a:tc>
                  <a:txBody>
                    <a:bodyPr/>
                    <a:lstStyle/>
                    <a:p>
                      <a:r>
                        <a:rPr lang="en-US" sz="1050" dirty="0" smtClean="0"/>
                        <a:t>Coordination of TIM operations.</a:t>
                      </a:r>
                      <a:endParaRPr lang="en-US" sz="1050" dirty="0"/>
                    </a:p>
                  </a:txBody>
                  <a:tcPr marL="68580" marR="68580" marT="34290" marB="34290"/>
                </a:tc>
                <a:tc>
                  <a:txBody>
                    <a:bodyPr/>
                    <a:lstStyle/>
                    <a:p>
                      <a:r>
                        <a:rPr lang="en-US" sz="1050" dirty="0" smtClean="0"/>
                        <a:t>Active participation of TIM stakeholder agencies.</a:t>
                      </a:r>
                      <a:endParaRPr lang="en-US" sz="1050" dirty="0"/>
                    </a:p>
                  </a:txBody>
                  <a:tcPr marL="68580" marR="68580" marT="34290" marB="34290"/>
                </a:tc>
              </a:tr>
              <a:tr h="534098">
                <a:tc>
                  <a:txBody>
                    <a:bodyPr/>
                    <a:lstStyle/>
                    <a:p>
                      <a:r>
                        <a:rPr lang="en-US" sz="1050" b="1" dirty="0" smtClean="0"/>
                        <a:t>Response and Clearance Time Goals</a:t>
                      </a:r>
                      <a:endParaRPr lang="en-US" sz="1050" b="1" dirty="0"/>
                    </a:p>
                  </a:txBody>
                  <a:tcPr marL="68580" marR="68580" marT="34290" marB="34290"/>
                </a:tc>
                <a:tc>
                  <a:txBody>
                    <a:bodyPr/>
                    <a:lstStyle/>
                    <a:p>
                      <a:r>
                        <a:rPr lang="en-US" sz="1050" dirty="0" smtClean="0"/>
                        <a:t>Establish benchmarks, or time goals for incident response and clearance.</a:t>
                      </a:r>
                      <a:endParaRPr lang="en-US" sz="1050" dirty="0"/>
                    </a:p>
                  </a:txBody>
                  <a:tcPr marL="68580" marR="68580" marT="34290" marB="34290"/>
                </a:tc>
                <a:tc>
                  <a:txBody>
                    <a:bodyPr/>
                    <a:lstStyle/>
                    <a:p>
                      <a:r>
                        <a:rPr lang="en-US" sz="1050" dirty="0" smtClean="0"/>
                        <a:t>Lack of data consistency.</a:t>
                      </a:r>
                      <a:endParaRPr lang="en-US" sz="1050" dirty="0"/>
                    </a:p>
                  </a:txBody>
                  <a:tcPr marL="68580" marR="68580" marT="34290" marB="34290"/>
                </a:tc>
                <a:tc>
                  <a:txBody>
                    <a:bodyPr/>
                    <a:lstStyle/>
                    <a:p>
                      <a:r>
                        <a:rPr lang="en-US" sz="1050" dirty="0" smtClean="0"/>
                        <a:t>Establishment of metrics based on obtainable data.</a:t>
                      </a:r>
                      <a:endParaRPr lang="en-US" sz="1050" dirty="0"/>
                    </a:p>
                  </a:txBody>
                  <a:tcPr marL="68580" marR="68580" marT="34290" marB="34290"/>
                </a:tc>
              </a:tr>
              <a:tr h="689877">
                <a:tc>
                  <a:txBody>
                    <a:bodyPr/>
                    <a:lstStyle/>
                    <a:p>
                      <a:r>
                        <a:rPr lang="en-US" sz="1050" b="1" dirty="0" smtClean="0"/>
                        <a:t>24/7 Availability</a:t>
                      </a:r>
                      <a:endParaRPr lang="en-US" sz="1050" b="1" dirty="0"/>
                    </a:p>
                  </a:txBody>
                  <a:tcPr marL="68580" marR="68580" marT="34290" marB="34290"/>
                </a:tc>
                <a:tc>
                  <a:txBody>
                    <a:bodyPr/>
                    <a:lstStyle/>
                    <a:p>
                      <a:r>
                        <a:rPr lang="en-US" sz="1050" dirty="0" smtClean="0"/>
                        <a:t>Encourage 24 hours a day, 7 days per week availability of traffic incident responders and equipment.</a:t>
                      </a:r>
                      <a:endParaRPr lang="en-US" sz="1050" dirty="0"/>
                    </a:p>
                  </a:txBody>
                  <a:tcPr marL="68580" marR="68580" marT="34290" marB="34290"/>
                </a:tc>
                <a:tc>
                  <a:txBody>
                    <a:bodyPr/>
                    <a:lstStyle/>
                    <a:p>
                      <a:r>
                        <a:rPr lang="en-US" sz="1050" dirty="0" smtClean="0"/>
                        <a:t>Organizational capabilities on a 24/7 basis.</a:t>
                      </a:r>
                      <a:endParaRPr lang="en-US" sz="1050" dirty="0"/>
                    </a:p>
                  </a:txBody>
                  <a:tcPr marL="68580" marR="68580" marT="34290" marB="34290"/>
                </a:tc>
                <a:tc>
                  <a:txBody>
                    <a:bodyPr/>
                    <a:lstStyle/>
                    <a:p>
                      <a:r>
                        <a:rPr lang="en-US" sz="1050" dirty="0" smtClean="0"/>
                        <a:t>Identification of availability of TIM resources on a 24/7 basis.</a:t>
                      </a:r>
                      <a:endParaRPr lang="en-US" sz="1050" dirty="0"/>
                    </a:p>
                  </a:txBody>
                  <a:tcPr marL="68580" marR="68580" marT="34290" marB="34290"/>
                </a:tc>
              </a:tr>
            </a:tbl>
          </a:graphicData>
        </a:graphic>
      </p:graphicFrame>
    </p:spTree>
    <p:extLst>
      <p:ext uri="{BB962C8B-B14F-4D97-AF65-F5344CB8AC3E}">
        <p14:creationId xmlns:p14="http://schemas.microsoft.com/office/powerpoint/2010/main" val="62506176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NUG Gap Analysis </a:t>
            </a:r>
            <a:r>
              <a:rPr lang="en-US" dirty="0" smtClean="0"/>
              <a:t>Framework (Examples)</a:t>
            </a:r>
            <a:endParaRPr lang="en-US" dirty="0"/>
          </a:p>
        </p:txBody>
      </p:sp>
      <p:graphicFrame>
        <p:nvGraphicFramePr>
          <p:cNvPr id="10" name="Table 9" descr="Examples of NUG Gap Analysis Framework are listed by Strategy showing Key Elements, Challenges &amp; Barriers, and Strategies to Overcome Challenges &amp; Barriers." title="NUG Gap Analysis Framework Examples"/>
          <p:cNvGraphicFramePr>
            <a:graphicFrameLocks noGrp="1"/>
          </p:cNvGraphicFramePr>
          <p:nvPr>
            <p:extLst>
              <p:ext uri="{D42A27DB-BD31-4B8C-83A1-F6EECF244321}">
                <p14:modId xmlns:p14="http://schemas.microsoft.com/office/powerpoint/2010/main" val="2029669315"/>
              </p:ext>
            </p:extLst>
          </p:nvPr>
        </p:nvGraphicFramePr>
        <p:xfrm>
          <a:off x="1371600" y="1554480"/>
          <a:ext cx="7647497" cy="4676372"/>
        </p:xfrm>
        <a:graphic>
          <a:graphicData uri="http://schemas.openxmlformats.org/drawingml/2006/table">
            <a:tbl>
              <a:tblPr firstRow="1" bandRow="1">
                <a:tableStyleId>{00A15C55-8517-42AA-B614-E9B94910E393}</a:tableStyleId>
              </a:tblPr>
              <a:tblGrid>
                <a:gridCol w="1591056"/>
                <a:gridCol w="2011680"/>
                <a:gridCol w="1828800"/>
                <a:gridCol w="2215961"/>
              </a:tblGrid>
              <a:tr h="425330">
                <a:tc>
                  <a:txBody>
                    <a:bodyPr/>
                    <a:lstStyle/>
                    <a:p>
                      <a:pPr marL="0" marR="0" algn="ctr">
                        <a:lnSpc>
                          <a:spcPct val="100000"/>
                        </a:lnSpc>
                        <a:spcBef>
                          <a:spcPts val="0"/>
                        </a:spcBef>
                        <a:spcAft>
                          <a:spcPts val="0"/>
                        </a:spcAft>
                      </a:pP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National Unified Goal (NUG) Strategy</a:t>
                      </a:r>
                      <a:endParaRPr lang="en-US" sz="1400" b="1"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0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Key Elements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lnSpc>
                          <a:spcPct val="100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Challenges &amp; Barriers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indent="52705" algn="ctr">
                        <a:lnSpc>
                          <a:spcPct val="100000"/>
                        </a:lnSpc>
                        <a:spcBef>
                          <a:spcPts val="0"/>
                        </a:spcBef>
                        <a:spcAft>
                          <a:spcPts val="0"/>
                        </a:spcAft>
                      </a:pP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Strategies to </a:t>
                      </a: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Overcome</a:t>
                      </a:r>
                    </a:p>
                    <a:p>
                      <a:pPr marL="0" marR="0" indent="52705" algn="ctr">
                        <a:lnSpc>
                          <a:spcPct val="100000"/>
                        </a:lnSpc>
                        <a:spcBef>
                          <a:spcPts val="0"/>
                        </a:spcBef>
                        <a:spcAft>
                          <a:spcPts val="0"/>
                        </a:spcAft>
                      </a:pPr>
                      <a:r>
                        <a:rPr lang="en-US" sz="1400" b="1" dirty="0" smtClean="0">
                          <a:effectLst/>
                          <a:latin typeface="Calibri" panose="020F0502020204030204" pitchFamily="34" charset="0"/>
                          <a:ea typeface="Times New Roman" panose="02020603050405020304" pitchFamily="18" charset="0"/>
                          <a:cs typeface="Times New Roman" panose="02020603050405020304" pitchFamily="18" charset="0"/>
                        </a:rPr>
                        <a:t>Challenges </a:t>
                      </a:r>
                      <a:r>
                        <a:rPr lang="en-US" sz="1400" b="1" dirty="0">
                          <a:effectLst/>
                          <a:latin typeface="Calibri" panose="020F0502020204030204" pitchFamily="34" charset="0"/>
                          <a:ea typeface="Times New Roman" panose="02020603050405020304" pitchFamily="18" charset="0"/>
                          <a:cs typeface="Times New Roman" panose="02020603050405020304" pitchFamily="18" charset="0"/>
                        </a:rPr>
                        <a:t>&amp; Barriers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51435" marR="51435" marT="0" marB="0" anchor="ctr"/>
                </a:tc>
              </a:tr>
              <a:tr h="706352">
                <a:tc>
                  <a:txBody>
                    <a:bodyPr/>
                    <a:lstStyle/>
                    <a:p>
                      <a:r>
                        <a:rPr lang="en-US" sz="1050" b="1" dirty="0" smtClean="0"/>
                        <a:t>Multidisciplinary Communications Practices and Procedures</a:t>
                      </a:r>
                      <a:endParaRPr lang="en-US" sz="1050" b="1" dirty="0"/>
                    </a:p>
                  </a:txBody>
                  <a:tcPr marL="68580" marR="68580" marT="34290" marB="34290"/>
                </a:tc>
                <a:tc>
                  <a:txBody>
                    <a:bodyPr/>
                    <a:lstStyle/>
                    <a:p>
                      <a:r>
                        <a:rPr lang="en-US" sz="1050" dirty="0" smtClean="0"/>
                        <a:t>Develop guidelines for standardized communications practices and procedures.</a:t>
                      </a:r>
                      <a:endParaRPr lang="en-US" sz="1050" dirty="0"/>
                    </a:p>
                  </a:txBody>
                  <a:tcPr marL="68580" marR="68580" marT="34290" marB="34290"/>
                </a:tc>
                <a:tc>
                  <a:txBody>
                    <a:bodyPr/>
                    <a:lstStyle/>
                    <a:p>
                      <a:r>
                        <a:rPr lang="en-US" sz="1050" dirty="0" smtClean="0"/>
                        <a:t>Communication capabilities of TIM organizations.</a:t>
                      </a:r>
                      <a:endParaRPr lang="en-US" sz="1050" dirty="0"/>
                    </a:p>
                  </a:txBody>
                  <a:tcPr marL="68580" marR="68580" marT="34290" marB="34290"/>
                </a:tc>
                <a:tc>
                  <a:txBody>
                    <a:bodyPr/>
                    <a:lstStyle/>
                    <a:p>
                      <a:r>
                        <a:rPr lang="en-US" sz="1050" dirty="0" smtClean="0"/>
                        <a:t>Common language, operational channels.</a:t>
                      </a:r>
                      <a:endParaRPr lang="en-US" sz="1050" dirty="0"/>
                    </a:p>
                  </a:txBody>
                  <a:tcPr marL="68580" marR="68580" marT="34290" marB="34290"/>
                </a:tc>
              </a:tr>
              <a:tr h="865850">
                <a:tc>
                  <a:txBody>
                    <a:bodyPr/>
                    <a:lstStyle/>
                    <a:p>
                      <a:r>
                        <a:rPr lang="en-US" sz="1050" b="1" dirty="0" smtClean="0"/>
                        <a:t>Prompt, Reliable Responder Notification</a:t>
                      </a:r>
                      <a:endParaRPr lang="en-US" sz="1050" b="1" dirty="0"/>
                    </a:p>
                  </a:txBody>
                  <a:tcPr marL="68580" marR="68580" marT="34290" marB="34290"/>
                </a:tc>
                <a:tc>
                  <a:txBody>
                    <a:bodyPr/>
                    <a:lstStyle/>
                    <a:p>
                      <a:r>
                        <a:rPr lang="en-US" sz="1050" dirty="0" smtClean="0"/>
                        <a:t>Develop systems and procedures to ensure prompt and reliable notification of incident information to incident responders.</a:t>
                      </a:r>
                      <a:endParaRPr lang="en-US" sz="1050" dirty="0"/>
                    </a:p>
                  </a:txBody>
                  <a:tcPr marL="68580" marR="68580" marT="34290" marB="34290"/>
                </a:tc>
                <a:tc>
                  <a:txBody>
                    <a:bodyPr/>
                    <a:lstStyle/>
                    <a:p>
                      <a:r>
                        <a:rPr lang="en-US" sz="1050" dirty="0" smtClean="0"/>
                        <a:t>Lack of understanding of information needs of other agencies.</a:t>
                      </a:r>
                      <a:endParaRPr lang="en-US" sz="1050" dirty="0"/>
                    </a:p>
                  </a:txBody>
                  <a:tcPr marL="68580" marR="68580" marT="34290" marB="34290"/>
                </a:tc>
                <a:tc>
                  <a:txBody>
                    <a:bodyPr/>
                    <a:lstStyle/>
                    <a:p>
                      <a:r>
                        <a:rPr lang="en-US" sz="1050" dirty="0" smtClean="0"/>
                        <a:t>Provide timely notification of incidents to responders.</a:t>
                      </a:r>
                      <a:endParaRPr lang="en-US" sz="1050" dirty="0"/>
                    </a:p>
                  </a:txBody>
                  <a:tcPr marL="68580" marR="68580" marT="34290" marB="34290"/>
                </a:tc>
              </a:tr>
              <a:tr h="706352">
                <a:tc>
                  <a:txBody>
                    <a:bodyPr/>
                    <a:lstStyle/>
                    <a:p>
                      <a:r>
                        <a:rPr lang="en-US" sz="1050" b="1" dirty="0" smtClean="0"/>
                        <a:t>Interoperable Voice and Data Networks</a:t>
                      </a:r>
                      <a:endParaRPr lang="en-US" sz="1050" b="1" dirty="0"/>
                    </a:p>
                  </a:txBody>
                  <a:tcPr marL="68580" marR="68580" marT="34290" marB="34290"/>
                </a:tc>
                <a:tc>
                  <a:txBody>
                    <a:bodyPr/>
                    <a:lstStyle/>
                    <a:p>
                      <a:r>
                        <a:rPr lang="en-US" sz="1050" dirty="0" smtClean="0"/>
                        <a:t>Create links between incident responder information and communications systems.</a:t>
                      </a:r>
                      <a:endParaRPr lang="en-US" sz="1050" dirty="0"/>
                    </a:p>
                  </a:txBody>
                  <a:tcPr marL="68580" marR="68580" marT="34290" marB="34290"/>
                </a:tc>
                <a:tc>
                  <a:txBody>
                    <a:bodyPr/>
                    <a:lstStyle/>
                    <a:p>
                      <a:r>
                        <a:rPr lang="en-US" sz="1050" dirty="0" smtClean="0"/>
                        <a:t>Incompatibility of current voice and protocol data networks.</a:t>
                      </a:r>
                      <a:endParaRPr lang="en-US" sz="1050" dirty="0"/>
                    </a:p>
                  </a:txBody>
                  <a:tcPr marL="68580" marR="68580" marT="34290" marB="34290"/>
                </a:tc>
                <a:tc>
                  <a:txBody>
                    <a:bodyPr/>
                    <a:lstStyle/>
                    <a:p>
                      <a:r>
                        <a:rPr lang="en-US" sz="1050" dirty="0" smtClean="0"/>
                        <a:t>Determine how interoperable communications equipment could improve TIM and promote implementation.</a:t>
                      </a:r>
                      <a:endParaRPr lang="en-US" sz="1050" dirty="0"/>
                    </a:p>
                  </a:txBody>
                  <a:tcPr marL="68580" marR="68580" marT="34290" marB="34290"/>
                </a:tc>
              </a:tr>
              <a:tr h="546853">
                <a:tc>
                  <a:txBody>
                    <a:bodyPr/>
                    <a:lstStyle/>
                    <a:p>
                      <a:r>
                        <a:rPr lang="en-US" sz="1050" b="1" dirty="0" smtClean="0"/>
                        <a:t>Broadband Emergency Communications Systems</a:t>
                      </a:r>
                      <a:endParaRPr lang="en-US" sz="1050" b="1" dirty="0"/>
                    </a:p>
                  </a:txBody>
                  <a:tcPr marL="68580" marR="68580" marT="34290" marB="34290"/>
                </a:tc>
                <a:tc>
                  <a:txBody>
                    <a:bodyPr/>
                    <a:lstStyle/>
                    <a:p>
                      <a:r>
                        <a:rPr lang="en-US" sz="1050" dirty="0" smtClean="0"/>
                        <a:t>Promote integrated broadband networks linking emergency service providers.</a:t>
                      </a:r>
                      <a:endParaRPr lang="en-US" sz="1050" dirty="0"/>
                    </a:p>
                  </a:txBody>
                  <a:tcPr marL="68580" marR="68580" marT="34290" marB="34290"/>
                </a:tc>
                <a:tc>
                  <a:txBody>
                    <a:bodyPr/>
                    <a:lstStyle/>
                    <a:p>
                      <a:r>
                        <a:rPr lang="en-US" sz="1050" dirty="0" smtClean="0"/>
                        <a:t>Integration between broadband emergency communication systems.</a:t>
                      </a:r>
                      <a:endParaRPr lang="en-US" sz="1050" dirty="0"/>
                    </a:p>
                  </a:txBody>
                  <a:tcPr marL="68580" marR="68580" marT="34290" marB="34290"/>
                </a:tc>
                <a:tc>
                  <a:txBody>
                    <a:bodyPr/>
                    <a:lstStyle/>
                    <a:p>
                      <a:r>
                        <a:rPr lang="en-US" sz="1050" dirty="0" smtClean="0"/>
                        <a:t>Promote integration of TMC and law enforcement CAD systems.</a:t>
                      </a:r>
                    </a:p>
                  </a:txBody>
                  <a:tcPr marL="68580" marR="68580" marT="34290" marB="34290"/>
                </a:tc>
              </a:tr>
              <a:tr h="706352">
                <a:tc>
                  <a:txBody>
                    <a:bodyPr/>
                    <a:lstStyle/>
                    <a:p>
                      <a:r>
                        <a:rPr lang="en-US" sz="1050" b="1" dirty="0" smtClean="0"/>
                        <a:t>Prompt, Reliable Traveler Information Systems</a:t>
                      </a:r>
                      <a:endParaRPr lang="en-US" sz="1050" b="1" dirty="0"/>
                    </a:p>
                  </a:txBody>
                  <a:tcPr marL="68580" marR="68580" marT="34290" marB="34290"/>
                </a:tc>
                <a:tc>
                  <a:txBody>
                    <a:bodyPr/>
                    <a:lstStyle/>
                    <a:p>
                      <a:r>
                        <a:rPr lang="en-US" sz="1050" dirty="0" smtClean="0"/>
                        <a:t>Encourage the development and deployment of traveler information systems to deliver real-time traveler information.</a:t>
                      </a:r>
                      <a:endParaRPr lang="en-US" sz="1050" dirty="0"/>
                    </a:p>
                  </a:txBody>
                  <a:tcPr marL="68580" marR="68580" marT="34290" marB="34290"/>
                </a:tc>
                <a:tc>
                  <a:txBody>
                    <a:bodyPr/>
                    <a:lstStyle/>
                    <a:p>
                      <a:r>
                        <a:rPr lang="en-US" sz="1050" dirty="0" smtClean="0"/>
                        <a:t>Timely and relevant information to the motorists to avoid additional incidents.</a:t>
                      </a:r>
                      <a:endParaRPr lang="en-US" sz="1050" dirty="0"/>
                    </a:p>
                  </a:txBody>
                  <a:tcPr marL="68580" marR="68580" marT="34290" marB="34290"/>
                </a:tc>
                <a:tc>
                  <a:txBody>
                    <a:bodyPr/>
                    <a:lstStyle/>
                    <a:p>
                      <a:r>
                        <a:rPr lang="en-US" sz="1050" dirty="0" smtClean="0"/>
                        <a:t>Examine additional outlet mechanisms for traveler information.</a:t>
                      </a:r>
                    </a:p>
                  </a:txBody>
                  <a:tcPr marL="68580" marR="68580" marT="34290" marB="34290"/>
                </a:tc>
              </a:tr>
              <a:tr h="706352">
                <a:tc>
                  <a:txBody>
                    <a:bodyPr/>
                    <a:lstStyle/>
                    <a:p>
                      <a:r>
                        <a:rPr lang="en-US" sz="1050" b="1" dirty="0" smtClean="0"/>
                        <a:t>Partnerships with News Media and Information Providers</a:t>
                      </a:r>
                      <a:endParaRPr lang="en-US" sz="1050" b="1" dirty="0"/>
                    </a:p>
                  </a:txBody>
                  <a:tcPr marL="68580" marR="68580" marT="34290" marB="34290"/>
                </a:tc>
                <a:tc>
                  <a:txBody>
                    <a:bodyPr/>
                    <a:lstStyle/>
                    <a:p>
                      <a:r>
                        <a:rPr lang="en-US" sz="1050" dirty="0" smtClean="0"/>
                        <a:t>Develop recommended practices for working with news media and ISP to deliver timely and reliable traveler information.</a:t>
                      </a:r>
                      <a:endParaRPr lang="en-US" sz="1050" dirty="0"/>
                    </a:p>
                  </a:txBody>
                  <a:tcPr marL="68580" marR="68580" marT="34290" marB="34290"/>
                </a:tc>
                <a:tc>
                  <a:txBody>
                    <a:bodyPr/>
                    <a:lstStyle/>
                    <a:p>
                      <a:r>
                        <a:rPr lang="en-US" sz="1050" dirty="0" smtClean="0"/>
                        <a:t>Conflicting priorities and unfamiliarity with the media’s TIM role.</a:t>
                      </a:r>
                      <a:endParaRPr lang="en-US" sz="1050" dirty="0"/>
                    </a:p>
                  </a:txBody>
                  <a:tcPr marL="68580" marR="68580" marT="34290" marB="34290"/>
                </a:tc>
                <a:tc>
                  <a:txBody>
                    <a:bodyPr/>
                    <a:lstStyle/>
                    <a:p>
                      <a:r>
                        <a:rPr lang="en-US" sz="1050" dirty="0" smtClean="0"/>
                        <a:t>Educate media of their TIM role.</a:t>
                      </a:r>
                    </a:p>
                  </a:txBody>
                  <a:tcPr marL="68580" marR="68580" marT="34290" marB="34290"/>
                </a:tc>
              </a:tr>
            </a:tbl>
          </a:graphicData>
        </a:graphic>
      </p:graphicFrame>
    </p:spTree>
    <p:extLst>
      <p:ext uri="{BB962C8B-B14F-4D97-AF65-F5344CB8AC3E}">
        <p14:creationId xmlns:p14="http://schemas.microsoft.com/office/powerpoint/2010/main" val="65418508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1700" dirty="0"/>
              <a:t>Traffic Incident Management Gap Analysis Outreach Briefing - TIM Program Managers</a:t>
            </a:r>
          </a:p>
        </p:txBody>
      </p:sp>
      <p:sp>
        <p:nvSpPr>
          <p:cNvPr id="4" name="Title 3"/>
          <p:cNvSpPr>
            <a:spLocks noGrp="1"/>
          </p:cNvSpPr>
          <p:nvPr>
            <p:ph type="title"/>
          </p:nvPr>
        </p:nvSpPr>
        <p:spPr/>
        <p:txBody>
          <a:bodyPr/>
          <a:lstStyle/>
          <a:p>
            <a:r>
              <a:rPr lang="en-US" dirty="0"/>
              <a:t>Successful TIM Program</a:t>
            </a:r>
          </a:p>
        </p:txBody>
      </p:sp>
    </p:spTree>
    <p:extLst>
      <p:ext uri="{BB962C8B-B14F-4D97-AF65-F5344CB8AC3E}">
        <p14:creationId xmlns:p14="http://schemas.microsoft.com/office/powerpoint/2010/main" val="11157598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4"/>
          <p:cNvSpPr>
            <a:spLocks noGrp="1"/>
          </p:cNvSpPr>
          <p:nvPr>
            <p:ph type="body" idx="1"/>
          </p:nvPr>
        </p:nvSpPr>
        <p:spPr>
          <a:xfrm>
            <a:off x="623888" y="1804611"/>
            <a:ext cx="7886700" cy="1500187"/>
          </a:xfrm>
        </p:spPr>
        <p:txBody>
          <a:bodyPr/>
          <a:lstStyle/>
          <a:p>
            <a:r>
              <a:rPr lang="en-US" sz="1700" dirty="0"/>
              <a:t>Traffic Incident Management Gap Analysis Outreach Briefing - TIM Program Managers</a:t>
            </a:r>
          </a:p>
        </p:txBody>
      </p:sp>
      <p:sp>
        <p:nvSpPr>
          <p:cNvPr id="4" name="Title 3"/>
          <p:cNvSpPr>
            <a:spLocks noGrp="1"/>
          </p:cNvSpPr>
          <p:nvPr>
            <p:ph type="title"/>
          </p:nvPr>
        </p:nvSpPr>
        <p:spPr/>
        <p:txBody>
          <a:bodyPr/>
          <a:lstStyle/>
          <a:p>
            <a:r>
              <a:rPr lang="en-US" dirty="0"/>
              <a:t>Briefing </a:t>
            </a:r>
            <a:r>
              <a:rPr lang="en-US" dirty="0" smtClean="0"/>
              <a:t>Objective </a:t>
            </a:r>
            <a:r>
              <a:rPr lang="en-US" dirty="0"/>
              <a:t>and Overview</a:t>
            </a:r>
          </a:p>
        </p:txBody>
      </p:sp>
    </p:spTree>
    <p:extLst>
      <p:ext uri="{BB962C8B-B14F-4D97-AF65-F5344CB8AC3E}">
        <p14:creationId xmlns:p14="http://schemas.microsoft.com/office/powerpoint/2010/main" val="2800278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 Program Framework</a:t>
            </a:r>
            <a:endParaRPr lang="en-US" dirty="0"/>
          </a:p>
        </p:txBody>
      </p:sp>
      <p:grpSp>
        <p:nvGrpSpPr>
          <p:cNvPr id="11" name="Group 10" descr="Form a framework for TIM activities; as well as how to plan, prepare for, and measure performance of the program" title="Strategic"/>
          <p:cNvGrpSpPr/>
          <p:nvPr/>
        </p:nvGrpSpPr>
        <p:grpSpPr>
          <a:xfrm>
            <a:off x="1557119" y="1773765"/>
            <a:ext cx="2745862" cy="1837534"/>
            <a:chOff x="2595171" y="1720693"/>
            <a:chExt cx="4709160" cy="4060828"/>
          </a:xfrm>
        </p:grpSpPr>
        <p:sp>
          <p:nvSpPr>
            <p:cNvPr id="6" name="TextBox 5"/>
            <p:cNvSpPr txBox="1"/>
            <p:nvPr/>
          </p:nvSpPr>
          <p:spPr>
            <a:xfrm>
              <a:off x="2595171" y="1720693"/>
              <a:ext cx="4709160" cy="4060828"/>
            </a:xfrm>
            <a:prstGeom prst="roundRect">
              <a:avLst>
                <a:gd name="adj" fmla="val 6002"/>
              </a:avLst>
            </a:prstGeom>
            <a:solidFill>
              <a:srgbClr val="561D1F"/>
            </a:solidFill>
            <a:effectLst>
              <a:outerShdw blurRad="63500" sx="103000" sy="103000" algn="ctr" rotWithShape="0">
                <a:prstClr val="black">
                  <a:alpha val="23000"/>
                </a:prstClr>
              </a:outerShdw>
            </a:effectLst>
            <a:scene3d>
              <a:camera prst="orthographicFront"/>
              <a:lightRig rig="threePt" dir="t"/>
            </a:scene3d>
            <a:sp3d>
              <a:bevelT/>
            </a:sp3d>
          </p:spPr>
          <p:txBody>
            <a:bodyPr wrap="square" rtlCol="0">
              <a:noAutofit/>
            </a:bodyPr>
            <a:lstStyle/>
            <a:p>
              <a:pPr algn="ctr"/>
              <a:r>
                <a:rPr lang="en-US" b="1" dirty="0" smtClean="0">
                  <a:solidFill>
                    <a:schemeClr val="bg1"/>
                  </a:solidFill>
                </a:rPr>
                <a:t>Strategic</a:t>
              </a:r>
              <a:endParaRPr lang="en-US" b="1" dirty="0">
                <a:solidFill>
                  <a:schemeClr val="bg1"/>
                </a:solidFill>
              </a:endParaRPr>
            </a:p>
          </p:txBody>
        </p:sp>
        <p:sp>
          <p:nvSpPr>
            <p:cNvPr id="9" name="TextBox 8"/>
            <p:cNvSpPr txBox="1"/>
            <p:nvPr/>
          </p:nvSpPr>
          <p:spPr>
            <a:xfrm>
              <a:off x="2709471" y="2558525"/>
              <a:ext cx="4480560" cy="3037463"/>
            </a:xfrm>
            <a:prstGeom prst="roundRect">
              <a:avLst>
                <a:gd name="adj" fmla="val 6002"/>
              </a:avLst>
            </a:prstGeom>
            <a:solidFill>
              <a:schemeClr val="bg1"/>
            </a:solidFill>
            <a:effectLst>
              <a:outerShdw blurRad="63500" sx="103000" sy="103000" algn="ctr" rotWithShape="0">
                <a:prstClr val="black">
                  <a:alpha val="23000"/>
                </a:prstClr>
              </a:outerShdw>
            </a:effectLst>
            <a:scene3d>
              <a:camera prst="orthographicFront"/>
              <a:lightRig rig="threePt" dir="t"/>
            </a:scene3d>
            <a:sp3d>
              <a:bevelT/>
            </a:sp3d>
          </p:spPr>
          <p:txBody>
            <a:bodyPr wrap="square" lIns="45720" rIns="45720" rtlCol="0">
              <a:noAutofit/>
            </a:bodyPr>
            <a:lstStyle/>
            <a:p>
              <a:pPr lvl="0" algn="ctr"/>
              <a:r>
                <a:rPr lang="en-US" sz="1600" dirty="0" smtClean="0">
                  <a:solidFill>
                    <a:srgbClr val="583B1C"/>
                  </a:solidFill>
                </a:rPr>
                <a:t>Form </a:t>
              </a:r>
              <a:r>
                <a:rPr lang="en-US" sz="1600" dirty="0">
                  <a:solidFill>
                    <a:srgbClr val="583B1C"/>
                  </a:solidFill>
                </a:rPr>
                <a:t>a framework for TIM activities; as well as how to plan, prepare for, and measure performance of the program</a:t>
              </a:r>
            </a:p>
          </p:txBody>
        </p:sp>
      </p:grpSp>
      <p:sp>
        <p:nvSpPr>
          <p:cNvPr id="28" name="Left-Right Arrow 18" descr="Arrow linking the Strategic and Tactical steps in the TIM Program Framework." title="Arrow"/>
          <p:cNvSpPr/>
          <p:nvPr/>
        </p:nvSpPr>
        <p:spPr>
          <a:xfrm rot="10636828" flipH="1" flipV="1">
            <a:off x="4407891" y="2055859"/>
            <a:ext cx="1533240" cy="596283"/>
          </a:xfrm>
          <a:custGeom>
            <a:avLst/>
            <a:gdLst>
              <a:gd name="connsiteX0" fmla="*/ 0 w 2991975"/>
              <a:gd name="connsiteY0" fmla="*/ 403860 h 807720"/>
              <a:gd name="connsiteX1" fmla="*/ 568877 w 2991975"/>
              <a:gd name="connsiteY1" fmla="*/ 0 h 807720"/>
              <a:gd name="connsiteX2" fmla="*/ 568877 w 2991975"/>
              <a:gd name="connsiteY2" fmla="*/ 206849 h 807720"/>
              <a:gd name="connsiteX3" fmla="*/ 2423098 w 2991975"/>
              <a:gd name="connsiteY3" fmla="*/ 206849 h 807720"/>
              <a:gd name="connsiteX4" fmla="*/ 2423098 w 2991975"/>
              <a:gd name="connsiteY4" fmla="*/ 0 h 807720"/>
              <a:gd name="connsiteX5" fmla="*/ 2991975 w 2991975"/>
              <a:gd name="connsiteY5" fmla="*/ 403860 h 807720"/>
              <a:gd name="connsiteX6" fmla="*/ 2423098 w 2991975"/>
              <a:gd name="connsiteY6" fmla="*/ 807720 h 807720"/>
              <a:gd name="connsiteX7" fmla="*/ 2423098 w 2991975"/>
              <a:gd name="connsiteY7" fmla="*/ 600871 h 807720"/>
              <a:gd name="connsiteX8" fmla="*/ 568877 w 2991975"/>
              <a:gd name="connsiteY8" fmla="*/ 600871 h 807720"/>
              <a:gd name="connsiteX9" fmla="*/ 568877 w 2991975"/>
              <a:gd name="connsiteY9" fmla="*/ 807720 h 807720"/>
              <a:gd name="connsiteX10" fmla="*/ 0 w 2991975"/>
              <a:gd name="connsiteY10" fmla="*/ 403860 h 807720"/>
              <a:gd name="connsiteX0" fmla="*/ 0 w 2981815"/>
              <a:gd name="connsiteY0" fmla="*/ 637540 h 807720"/>
              <a:gd name="connsiteX1" fmla="*/ 558717 w 2981815"/>
              <a:gd name="connsiteY1" fmla="*/ 0 h 807720"/>
              <a:gd name="connsiteX2" fmla="*/ 558717 w 2981815"/>
              <a:gd name="connsiteY2" fmla="*/ 206849 h 807720"/>
              <a:gd name="connsiteX3" fmla="*/ 2412938 w 2981815"/>
              <a:gd name="connsiteY3" fmla="*/ 206849 h 807720"/>
              <a:gd name="connsiteX4" fmla="*/ 2412938 w 2981815"/>
              <a:gd name="connsiteY4" fmla="*/ 0 h 807720"/>
              <a:gd name="connsiteX5" fmla="*/ 2981815 w 2981815"/>
              <a:gd name="connsiteY5" fmla="*/ 403860 h 807720"/>
              <a:gd name="connsiteX6" fmla="*/ 2412938 w 2981815"/>
              <a:gd name="connsiteY6" fmla="*/ 807720 h 807720"/>
              <a:gd name="connsiteX7" fmla="*/ 2412938 w 2981815"/>
              <a:gd name="connsiteY7" fmla="*/ 600871 h 807720"/>
              <a:gd name="connsiteX8" fmla="*/ 558717 w 2981815"/>
              <a:gd name="connsiteY8" fmla="*/ 600871 h 807720"/>
              <a:gd name="connsiteX9" fmla="*/ 558717 w 2981815"/>
              <a:gd name="connsiteY9" fmla="*/ 807720 h 807720"/>
              <a:gd name="connsiteX10" fmla="*/ 0 w 2981815"/>
              <a:gd name="connsiteY10" fmla="*/ 637540 h 807720"/>
              <a:gd name="connsiteX0" fmla="*/ 0 w 2981815"/>
              <a:gd name="connsiteY0" fmla="*/ 637540 h 812800"/>
              <a:gd name="connsiteX1" fmla="*/ 558717 w 2981815"/>
              <a:gd name="connsiteY1" fmla="*/ 0 h 812800"/>
              <a:gd name="connsiteX2" fmla="*/ 558717 w 2981815"/>
              <a:gd name="connsiteY2" fmla="*/ 20684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558717 w 2981815"/>
              <a:gd name="connsiteY2" fmla="*/ 20684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609517 w 2981815"/>
              <a:gd name="connsiteY2" fmla="*/ 27288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558717 w 2981815"/>
              <a:gd name="connsiteY2" fmla="*/ 41512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624757 w 2981815"/>
              <a:gd name="connsiteY2" fmla="*/ 32368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624757 w 2981815"/>
              <a:gd name="connsiteY2" fmla="*/ 32368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685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58520"/>
              <a:gd name="connsiteX1" fmla="*/ 579037 w 2981815"/>
              <a:gd name="connsiteY1" fmla="*/ 101600 h 858520"/>
              <a:gd name="connsiteX2" fmla="*/ 624757 w 2981815"/>
              <a:gd name="connsiteY2" fmla="*/ 323689 h 858520"/>
              <a:gd name="connsiteX3" fmla="*/ 2412938 w 2981815"/>
              <a:gd name="connsiteY3" fmla="*/ 206849 h 858520"/>
              <a:gd name="connsiteX4" fmla="*/ 2412938 w 2981815"/>
              <a:gd name="connsiteY4" fmla="*/ 0 h 858520"/>
              <a:gd name="connsiteX5" fmla="*/ 2981815 w 2981815"/>
              <a:gd name="connsiteY5" fmla="*/ 403860 h 858520"/>
              <a:gd name="connsiteX6" fmla="*/ 2219898 w 2981815"/>
              <a:gd name="connsiteY6" fmla="*/ 858520 h 858520"/>
              <a:gd name="connsiteX7" fmla="*/ 2412938 w 2981815"/>
              <a:gd name="connsiteY7" fmla="*/ 600871 h 858520"/>
              <a:gd name="connsiteX8" fmla="*/ 685717 w 2981815"/>
              <a:gd name="connsiteY8" fmla="*/ 600871 h 858520"/>
              <a:gd name="connsiteX9" fmla="*/ 766997 w 2981815"/>
              <a:gd name="connsiteY9" fmla="*/ 812800 h 858520"/>
              <a:gd name="connsiteX10" fmla="*/ 0 w 298181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412938 w 2986895"/>
              <a:gd name="connsiteY3" fmla="*/ 206849 h 858520"/>
              <a:gd name="connsiteX4" fmla="*/ 2412938 w 2986895"/>
              <a:gd name="connsiteY4" fmla="*/ 0 h 858520"/>
              <a:gd name="connsiteX5" fmla="*/ 2986895 w 2986895"/>
              <a:gd name="connsiteY5" fmla="*/ 698500 h 858520"/>
              <a:gd name="connsiteX6" fmla="*/ 2219898 w 2986895"/>
              <a:gd name="connsiteY6" fmla="*/ 858520 h 858520"/>
              <a:gd name="connsiteX7" fmla="*/ 2412938 w 2986895"/>
              <a:gd name="connsiteY7" fmla="*/ 60087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412938 w 2986895"/>
              <a:gd name="connsiteY3" fmla="*/ 206849 h 858520"/>
              <a:gd name="connsiteX4" fmla="*/ 2412938 w 2986895"/>
              <a:gd name="connsiteY4" fmla="*/ 0 h 858520"/>
              <a:gd name="connsiteX5" fmla="*/ 2986895 w 2986895"/>
              <a:gd name="connsiteY5" fmla="*/ 698500 h 858520"/>
              <a:gd name="connsiteX6" fmla="*/ 2219898 w 2986895"/>
              <a:gd name="connsiteY6" fmla="*/ 858520 h 858520"/>
              <a:gd name="connsiteX7" fmla="*/ 2291018 w 2986895"/>
              <a:gd name="connsiteY7" fmla="*/ 65675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509458 w 2986895"/>
              <a:gd name="connsiteY3" fmla="*/ 603089 h 858520"/>
              <a:gd name="connsiteX4" fmla="*/ 2412938 w 2986895"/>
              <a:gd name="connsiteY4" fmla="*/ 0 h 858520"/>
              <a:gd name="connsiteX5" fmla="*/ 2986895 w 2986895"/>
              <a:gd name="connsiteY5" fmla="*/ 698500 h 858520"/>
              <a:gd name="connsiteX6" fmla="*/ 2219898 w 2986895"/>
              <a:gd name="connsiteY6" fmla="*/ 858520 h 858520"/>
              <a:gd name="connsiteX7" fmla="*/ 2291018 w 2986895"/>
              <a:gd name="connsiteY7" fmla="*/ 65675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397698 w 2986895"/>
              <a:gd name="connsiteY3" fmla="*/ 410049 h 858520"/>
              <a:gd name="connsiteX4" fmla="*/ 2412938 w 2986895"/>
              <a:gd name="connsiteY4" fmla="*/ 0 h 858520"/>
              <a:gd name="connsiteX5" fmla="*/ 2986895 w 2986895"/>
              <a:gd name="connsiteY5" fmla="*/ 698500 h 858520"/>
              <a:gd name="connsiteX6" fmla="*/ 2219898 w 2986895"/>
              <a:gd name="connsiteY6" fmla="*/ 858520 h 858520"/>
              <a:gd name="connsiteX7" fmla="*/ 2291018 w 2986895"/>
              <a:gd name="connsiteY7" fmla="*/ 65675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535940 h 756920"/>
              <a:gd name="connsiteX1" fmla="*/ 579037 w 2986895"/>
              <a:gd name="connsiteY1" fmla="*/ 0 h 756920"/>
              <a:gd name="connsiteX2" fmla="*/ 624757 w 2986895"/>
              <a:gd name="connsiteY2" fmla="*/ 222089 h 756920"/>
              <a:gd name="connsiteX3" fmla="*/ 2397698 w 2986895"/>
              <a:gd name="connsiteY3" fmla="*/ 308449 h 756920"/>
              <a:gd name="connsiteX4" fmla="*/ 2524698 w 2986895"/>
              <a:gd name="connsiteY4" fmla="*/ 4114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97698 w 2986895"/>
              <a:gd name="connsiteY3" fmla="*/ 30844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301178 w 2986895"/>
              <a:gd name="connsiteY7" fmla="*/ 5297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301178 w 2986895"/>
              <a:gd name="connsiteY7" fmla="*/ 529751 h 756920"/>
              <a:gd name="connsiteX8" fmla="*/ 685717 w 2986895"/>
              <a:gd name="connsiteY8" fmla="*/ 499271 h 756920"/>
              <a:gd name="connsiteX9" fmla="*/ 766997 w 2986895"/>
              <a:gd name="connsiteY9" fmla="*/ 711200 h 756920"/>
              <a:gd name="connsiteX10" fmla="*/ 0 w 2986895"/>
              <a:gd name="connsiteY10" fmla="*/ 535940 h 75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6895" h="756920">
                <a:moveTo>
                  <a:pt x="0" y="535940"/>
                </a:moveTo>
                <a:lnTo>
                  <a:pt x="579037" y="0"/>
                </a:lnTo>
                <a:lnTo>
                  <a:pt x="624757" y="222089"/>
                </a:lnTo>
                <a:cubicBezTo>
                  <a:pt x="1170017" y="106942"/>
                  <a:pt x="1821958" y="113716"/>
                  <a:pt x="2382458" y="242409"/>
                </a:cubicBezTo>
                <a:lnTo>
                  <a:pt x="2418018" y="55880"/>
                </a:lnTo>
                <a:lnTo>
                  <a:pt x="2986895" y="596900"/>
                </a:lnTo>
                <a:lnTo>
                  <a:pt x="2219898" y="756920"/>
                </a:lnTo>
                <a:lnTo>
                  <a:pt x="2301178" y="529751"/>
                </a:lnTo>
                <a:cubicBezTo>
                  <a:pt x="1425718" y="358724"/>
                  <a:pt x="1043017" y="426458"/>
                  <a:pt x="685717" y="499271"/>
                </a:cubicBezTo>
                <a:lnTo>
                  <a:pt x="766997" y="711200"/>
                </a:lnTo>
                <a:lnTo>
                  <a:pt x="0" y="535940"/>
                </a:lnTo>
                <a:close/>
              </a:path>
            </a:pathLst>
          </a:custGeom>
          <a:solidFill>
            <a:srgbClr val="583B1C"/>
          </a:solidFill>
          <a:ln>
            <a:solidFill>
              <a:srgbClr val="583B1C"/>
            </a:solidFill>
          </a:ln>
          <a:scene3d>
            <a:camera prst="orthographicFront"/>
            <a:lightRig rig="threePt" dir="t"/>
          </a:scene3d>
          <a:sp3d>
            <a:bevelT w="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descr="Provide the tools and technologies for traffic management and interagency communications for on-scene operations" title="Tactical"/>
          <p:cNvGrpSpPr/>
          <p:nvPr/>
        </p:nvGrpSpPr>
        <p:grpSpPr>
          <a:xfrm>
            <a:off x="6059810" y="1773765"/>
            <a:ext cx="2745862" cy="1837534"/>
            <a:chOff x="2595171" y="1720693"/>
            <a:chExt cx="4709160" cy="4060828"/>
          </a:xfrm>
        </p:grpSpPr>
        <p:sp>
          <p:nvSpPr>
            <p:cNvPr id="21" name="TextBox 20"/>
            <p:cNvSpPr txBox="1"/>
            <p:nvPr/>
          </p:nvSpPr>
          <p:spPr>
            <a:xfrm>
              <a:off x="2595171" y="1720693"/>
              <a:ext cx="4709160" cy="4060828"/>
            </a:xfrm>
            <a:prstGeom prst="roundRect">
              <a:avLst>
                <a:gd name="adj" fmla="val 6002"/>
              </a:avLst>
            </a:prstGeom>
            <a:solidFill>
              <a:srgbClr val="561D1F"/>
            </a:solidFill>
            <a:effectLst>
              <a:outerShdw blurRad="63500" sx="103000" sy="103000" algn="ctr" rotWithShape="0">
                <a:prstClr val="black">
                  <a:alpha val="23000"/>
                </a:prstClr>
              </a:outerShdw>
            </a:effectLst>
            <a:scene3d>
              <a:camera prst="orthographicFront"/>
              <a:lightRig rig="threePt" dir="t"/>
            </a:scene3d>
            <a:sp3d>
              <a:bevelT/>
            </a:sp3d>
          </p:spPr>
          <p:txBody>
            <a:bodyPr wrap="square" rtlCol="0">
              <a:noAutofit/>
            </a:bodyPr>
            <a:lstStyle/>
            <a:p>
              <a:pPr algn="ctr"/>
              <a:r>
                <a:rPr lang="en-US" b="1" dirty="0" smtClean="0">
                  <a:solidFill>
                    <a:schemeClr val="bg1"/>
                  </a:solidFill>
                </a:rPr>
                <a:t>Tactical</a:t>
              </a:r>
              <a:endParaRPr lang="en-US" b="1" dirty="0">
                <a:solidFill>
                  <a:schemeClr val="bg1"/>
                </a:solidFill>
              </a:endParaRPr>
            </a:p>
          </p:txBody>
        </p:sp>
        <p:sp>
          <p:nvSpPr>
            <p:cNvPr id="22" name="TextBox 21"/>
            <p:cNvSpPr txBox="1"/>
            <p:nvPr/>
          </p:nvSpPr>
          <p:spPr>
            <a:xfrm>
              <a:off x="2709471" y="2558525"/>
              <a:ext cx="4480560" cy="3037463"/>
            </a:xfrm>
            <a:prstGeom prst="roundRect">
              <a:avLst>
                <a:gd name="adj" fmla="val 6002"/>
              </a:avLst>
            </a:prstGeom>
            <a:solidFill>
              <a:schemeClr val="bg1"/>
            </a:solidFill>
            <a:effectLst>
              <a:outerShdw blurRad="63500" sx="103000" sy="103000" algn="ctr" rotWithShape="0">
                <a:prstClr val="black">
                  <a:alpha val="23000"/>
                </a:prstClr>
              </a:outerShdw>
            </a:effectLst>
            <a:scene3d>
              <a:camera prst="orthographicFront"/>
              <a:lightRig rig="threePt" dir="t"/>
            </a:scene3d>
            <a:sp3d>
              <a:bevelT/>
            </a:sp3d>
          </p:spPr>
          <p:txBody>
            <a:bodyPr wrap="square" lIns="45720" rIns="45720" rtlCol="0">
              <a:noAutofit/>
            </a:bodyPr>
            <a:lstStyle/>
            <a:p>
              <a:pPr lvl="0" algn="ctr"/>
              <a:r>
                <a:rPr lang="en-US" sz="1600" dirty="0" smtClean="0">
                  <a:solidFill>
                    <a:srgbClr val="583B1C"/>
                  </a:solidFill>
                </a:rPr>
                <a:t>Provide </a:t>
              </a:r>
              <a:r>
                <a:rPr lang="en-US" sz="1600" dirty="0">
                  <a:solidFill>
                    <a:srgbClr val="583B1C"/>
                  </a:solidFill>
                </a:rPr>
                <a:t>the tools and technologies for traffic management and interagency communications for on-scene </a:t>
              </a:r>
              <a:r>
                <a:rPr lang="en-US" sz="1600" dirty="0" smtClean="0">
                  <a:solidFill>
                    <a:srgbClr val="583B1C"/>
                  </a:solidFill>
                </a:rPr>
                <a:t>operations</a:t>
              </a:r>
              <a:endParaRPr lang="en-US" sz="1600" dirty="0">
                <a:solidFill>
                  <a:srgbClr val="583B1C"/>
                </a:solidFill>
              </a:endParaRPr>
            </a:p>
          </p:txBody>
        </p:sp>
      </p:grpSp>
      <p:sp>
        <p:nvSpPr>
          <p:cNvPr id="27" name="Left-Right Arrow 18" descr="Arrow linking the Tactical and Support steps in the TIM Program Framework." title="Arrow"/>
          <p:cNvSpPr/>
          <p:nvPr/>
        </p:nvSpPr>
        <p:spPr>
          <a:xfrm rot="18945441" flipH="1" flipV="1">
            <a:off x="6466080" y="4131940"/>
            <a:ext cx="1938431" cy="596283"/>
          </a:xfrm>
          <a:custGeom>
            <a:avLst/>
            <a:gdLst>
              <a:gd name="connsiteX0" fmla="*/ 0 w 2991975"/>
              <a:gd name="connsiteY0" fmla="*/ 403860 h 807720"/>
              <a:gd name="connsiteX1" fmla="*/ 568877 w 2991975"/>
              <a:gd name="connsiteY1" fmla="*/ 0 h 807720"/>
              <a:gd name="connsiteX2" fmla="*/ 568877 w 2991975"/>
              <a:gd name="connsiteY2" fmla="*/ 206849 h 807720"/>
              <a:gd name="connsiteX3" fmla="*/ 2423098 w 2991975"/>
              <a:gd name="connsiteY3" fmla="*/ 206849 h 807720"/>
              <a:gd name="connsiteX4" fmla="*/ 2423098 w 2991975"/>
              <a:gd name="connsiteY4" fmla="*/ 0 h 807720"/>
              <a:gd name="connsiteX5" fmla="*/ 2991975 w 2991975"/>
              <a:gd name="connsiteY5" fmla="*/ 403860 h 807720"/>
              <a:gd name="connsiteX6" fmla="*/ 2423098 w 2991975"/>
              <a:gd name="connsiteY6" fmla="*/ 807720 h 807720"/>
              <a:gd name="connsiteX7" fmla="*/ 2423098 w 2991975"/>
              <a:gd name="connsiteY7" fmla="*/ 600871 h 807720"/>
              <a:gd name="connsiteX8" fmla="*/ 568877 w 2991975"/>
              <a:gd name="connsiteY8" fmla="*/ 600871 h 807720"/>
              <a:gd name="connsiteX9" fmla="*/ 568877 w 2991975"/>
              <a:gd name="connsiteY9" fmla="*/ 807720 h 807720"/>
              <a:gd name="connsiteX10" fmla="*/ 0 w 2991975"/>
              <a:gd name="connsiteY10" fmla="*/ 403860 h 807720"/>
              <a:gd name="connsiteX0" fmla="*/ 0 w 2981815"/>
              <a:gd name="connsiteY0" fmla="*/ 637540 h 807720"/>
              <a:gd name="connsiteX1" fmla="*/ 558717 w 2981815"/>
              <a:gd name="connsiteY1" fmla="*/ 0 h 807720"/>
              <a:gd name="connsiteX2" fmla="*/ 558717 w 2981815"/>
              <a:gd name="connsiteY2" fmla="*/ 206849 h 807720"/>
              <a:gd name="connsiteX3" fmla="*/ 2412938 w 2981815"/>
              <a:gd name="connsiteY3" fmla="*/ 206849 h 807720"/>
              <a:gd name="connsiteX4" fmla="*/ 2412938 w 2981815"/>
              <a:gd name="connsiteY4" fmla="*/ 0 h 807720"/>
              <a:gd name="connsiteX5" fmla="*/ 2981815 w 2981815"/>
              <a:gd name="connsiteY5" fmla="*/ 403860 h 807720"/>
              <a:gd name="connsiteX6" fmla="*/ 2412938 w 2981815"/>
              <a:gd name="connsiteY6" fmla="*/ 807720 h 807720"/>
              <a:gd name="connsiteX7" fmla="*/ 2412938 w 2981815"/>
              <a:gd name="connsiteY7" fmla="*/ 600871 h 807720"/>
              <a:gd name="connsiteX8" fmla="*/ 558717 w 2981815"/>
              <a:gd name="connsiteY8" fmla="*/ 600871 h 807720"/>
              <a:gd name="connsiteX9" fmla="*/ 558717 w 2981815"/>
              <a:gd name="connsiteY9" fmla="*/ 807720 h 807720"/>
              <a:gd name="connsiteX10" fmla="*/ 0 w 2981815"/>
              <a:gd name="connsiteY10" fmla="*/ 637540 h 807720"/>
              <a:gd name="connsiteX0" fmla="*/ 0 w 2981815"/>
              <a:gd name="connsiteY0" fmla="*/ 637540 h 812800"/>
              <a:gd name="connsiteX1" fmla="*/ 558717 w 2981815"/>
              <a:gd name="connsiteY1" fmla="*/ 0 h 812800"/>
              <a:gd name="connsiteX2" fmla="*/ 558717 w 2981815"/>
              <a:gd name="connsiteY2" fmla="*/ 20684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558717 w 2981815"/>
              <a:gd name="connsiteY2" fmla="*/ 20684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609517 w 2981815"/>
              <a:gd name="connsiteY2" fmla="*/ 27288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558717 w 2981815"/>
              <a:gd name="connsiteY2" fmla="*/ 41512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624757 w 2981815"/>
              <a:gd name="connsiteY2" fmla="*/ 32368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624757 w 2981815"/>
              <a:gd name="connsiteY2" fmla="*/ 32368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685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58520"/>
              <a:gd name="connsiteX1" fmla="*/ 579037 w 2981815"/>
              <a:gd name="connsiteY1" fmla="*/ 101600 h 858520"/>
              <a:gd name="connsiteX2" fmla="*/ 624757 w 2981815"/>
              <a:gd name="connsiteY2" fmla="*/ 323689 h 858520"/>
              <a:gd name="connsiteX3" fmla="*/ 2412938 w 2981815"/>
              <a:gd name="connsiteY3" fmla="*/ 206849 h 858520"/>
              <a:gd name="connsiteX4" fmla="*/ 2412938 w 2981815"/>
              <a:gd name="connsiteY4" fmla="*/ 0 h 858520"/>
              <a:gd name="connsiteX5" fmla="*/ 2981815 w 2981815"/>
              <a:gd name="connsiteY5" fmla="*/ 403860 h 858520"/>
              <a:gd name="connsiteX6" fmla="*/ 2219898 w 2981815"/>
              <a:gd name="connsiteY6" fmla="*/ 858520 h 858520"/>
              <a:gd name="connsiteX7" fmla="*/ 2412938 w 2981815"/>
              <a:gd name="connsiteY7" fmla="*/ 600871 h 858520"/>
              <a:gd name="connsiteX8" fmla="*/ 685717 w 2981815"/>
              <a:gd name="connsiteY8" fmla="*/ 600871 h 858520"/>
              <a:gd name="connsiteX9" fmla="*/ 766997 w 2981815"/>
              <a:gd name="connsiteY9" fmla="*/ 812800 h 858520"/>
              <a:gd name="connsiteX10" fmla="*/ 0 w 298181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412938 w 2986895"/>
              <a:gd name="connsiteY3" fmla="*/ 206849 h 858520"/>
              <a:gd name="connsiteX4" fmla="*/ 2412938 w 2986895"/>
              <a:gd name="connsiteY4" fmla="*/ 0 h 858520"/>
              <a:gd name="connsiteX5" fmla="*/ 2986895 w 2986895"/>
              <a:gd name="connsiteY5" fmla="*/ 698500 h 858520"/>
              <a:gd name="connsiteX6" fmla="*/ 2219898 w 2986895"/>
              <a:gd name="connsiteY6" fmla="*/ 858520 h 858520"/>
              <a:gd name="connsiteX7" fmla="*/ 2412938 w 2986895"/>
              <a:gd name="connsiteY7" fmla="*/ 60087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412938 w 2986895"/>
              <a:gd name="connsiteY3" fmla="*/ 206849 h 858520"/>
              <a:gd name="connsiteX4" fmla="*/ 2412938 w 2986895"/>
              <a:gd name="connsiteY4" fmla="*/ 0 h 858520"/>
              <a:gd name="connsiteX5" fmla="*/ 2986895 w 2986895"/>
              <a:gd name="connsiteY5" fmla="*/ 698500 h 858520"/>
              <a:gd name="connsiteX6" fmla="*/ 2219898 w 2986895"/>
              <a:gd name="connsiteY6" fmla="*/ 858520 h 858520"/>
              <a:gd name="connsiteX7" fmla="*/ 2291018 w 2986895"/>
              <a:gd name="connsiteY7" fmla="*/ 65675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509458 w 2986895"/>
              <a:gd name="connsiteY3" fmla="*/ 603089 h 858520"/>
              <a:gd name="connsiteX4" fmla="*/ 2412938 w 2986895"/>
              <a:gd name="connsiteY4" fmla="*/ 0 h 858520"/>
              <a:gd name="connsiteX5" fmla="*/ 2986895 w 2986895"/>
              <a:gd name="connsiteY5" fmla="*/ 698500 h 858520"/>
              <a:gd name="connsiteX6" fmla="*/ 2219898 w 2986895"/>
              <a:gd name="connsiteY6" fmla="*/ 858520 h 858520"/>
              <a:gd name="connsiteX7" fmla="*/ 2291018 w 2986895"/>
              <a:gd name="connsiteY7" fmla="*/ 65675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397698 w 2986895"/>
              <a:gd name="connsiteY3" fmla="*/ 410049 h 858520"/>
              <a:gd name="connsiteX4" fmla="*/ 2412938 w 2986895"/>
              <a:gd name="connsiteY4" fmla="*/ 0 h 858520"/>
              <a:gd name="connsiteX5" fmla="*/ 2986895 w 2986895"/>
              <a:gd name="connsiteY5" fmla="*/ 698500 h 858520"/>
              <a:gd name="connsiteX6" fmla="*/ 2219898 w 2986895"/>
              <a:gd name="connsiteY6" fmla="*/ 858520 h 858520"/>
              <a:gd name="connsiteX7" fmla="*/ 2291018 w 2986895"/>
              <a:gd name="connsiteY7" fmla="*/ 65675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535940 h 756920"/>
              <a:gd name="connsiteX1" fmla="*/ 579037 w 2986895"/>
              <a:gd name="connsiteY1" fmla="*/ 0 h 756920"/>
              <a:gd name="connsiteX2" fmla="*/ 624757 w 2986895"/>
              <a:gd name="connsiteY2" fmla="*/ 222089 h 756920"/>
              <a:gd name="connsiteX3" fmla="*/ 2397698 w 2986895"/>
              <a:gd name="connsiteY3" fmla="*/ 308449 h 756920"/>
              <a:gd name="connsiteX4" fmla="*/ 2524698 w 2986895"/>
              <a:gd name="connsiteY4" fmla="*/ 4114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97698 w 2986895"/>
              <a:gd name="connsiteY3" fmla="*/ 30844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301178 w 2986895"/>
              <a:gd name="connsiteY7" fmla="*/ 5297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301178 w 2986895"/>
              <a:gd name="connsiteY7" fmla="*/ 529751 h 756920"/>
              <a:gd name="connsiteX8" fmla="*/ 685717 w 2986895"/>
              <a:gd name="connsiteY8" fmla="*/ 499271 h 756920"/>
              <a:gd name="connsiteX9" fmla="*/ 766997 w 2986895"/>
              <a:gd name="connsiteY9" fmla="*/ 711200 h 756920"/>
              <a:gd name="connsiteX10" fmla="*/ 0 w 2986895"/>
              <a:gd name="connsiteY10" fmla="*/ 535940 h 75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6895" h="756920">
                <a:moveTo>
                  <a:pt x="0" y="535940"/>
                </a:moveTo>
                <a:lnTo>
                  <a:pt x="579037" y="0"/>
                </a:lnTo>
                <a:lnTo>
                  <a:pt x="624757" y="222089"/>
                </a:lnTo>
                <a:cubicBezTo>
                  <a:pt x="1170017" y="106942"/>
                  <a:pt x="1821958" y="113716"/>
                  <a:pt x="2382458" y="242409"/>
                </a:cubicBezTo>
                <a:lnTo>
                  <a:pt x="2418018" y="55880"/>
                </a:lnTo>
                <a:lnTo>
                  <a:pt x="2986895" y="596900"/>
                </a:lnTo>
                <a:lnTo>
                  <a:pt x="2219898" y="756920"/>
                </a:lnTo>
                <a:lnTo>
                  <a:pt x="2301178" y="529751"/>
                </a:lnTo>
                <a:cubicBezTo>
                  <a:pt x="1425718" y="358724"/>
                  <a:pt x="1043017" y="426458"/>
                  <a:pt x="685717" y="499271"/>
                </a:cubicBezTo>
                <a:lnTo>
                  <a:pt x="766997" y="711200"/>
                </a:lnTo>
                <a:lnTo>
                  <a:pt x="0" y="535940"/>
                </a:lnTo>
                <a:close/>
              </a:path>
            </a:pathLst>
          </a:custGeom>
          <a:solidFill>
            <a:srgbClr val="583B1C"/>
          </a:solidFill>
          <a:ln>
            <a:solidFill>
              <a:srgbClr val="583B1C"/>
            </a:solidFill>
          </a:ln>
          <a:scene3d>
            <a:camera prst="orthographicFront"/>
            <a:lightRig rig="threePt" dir="t"/>
          </a:scene3d>
          <a:sp3d>
            <a:bevelT w="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Group 22" descr="Provide for the operational, tactical, and institutional support for effective communication and information exchange&#10;" title="Support"/>
          <p:cNvGrpSpPr/>
          <p:nvPr/>
        </p:nvGrpSpPr>
        <p:grpSpPr>
          <a:xfrm>
            <a:off x="3775140" y="4077240"/>
            <a:ext cx="2745862" cy="1837534"/>
            <a:chOff x="2595171" y="1720693"/>
            <a:chExt cx="4709160" cy="4060828"/>
          </a:xfrm>
        </p:grpSpPr>
        <p:sp>
          <p:nvSpPr>
            <p:cNvPr id="24" name="TextBox 23"/>
            <p:cNvSpPr txBox="1"/>
            <p:nvPr/>
          </p:nvSpPr>
          <p:spPr>
            <a:xfrm>
              <a:off x="2595171" y="1720693"/>
              <a:ext cx="4709160" cy="4060828"/>
            </a:xfrm>
            <a:prstGeom prst="roundRect">
              <a:avLst>
                <a:gd name="adj" fmla="val 6002"/>
              </a:avLst>
            </a:prstGeom>
            <a:solidFill>
              <a:srgbClr val="561D1F"/>
            </a:solidFill>
            <a:effectLst>
              <a:outerShdw blurRad="63500" sx="103000" sy="103000" algn="ctr" rotWithShape="0">
                <a:prstClr val="black">
                  <a:alpha val="23000"/>
                </a:prstClr>
              </a:outerShdw>
            </a:effectLst>
            <a:scene3d>
              <a:camera prst="orthographicFront"/>
              <a:lightRig rig="threePt" dir="t"/>
            </a:scene3d>
            <a:sp3d>
              <a:bevelT/>
            </a:sp3d>
          </p:spPr>
          <p:txBody>
            <a:bodyPr wrap="square" rtlCol="0">
              <a:noAutofit/>
            </a:bodyPr>
            <a:lstStyle/>
            <a:p>
              <a:pPr algn="ctr"/>
              <a:r>
                <a:rPr lang="en-US" b="1" dirty="0" smtClean="0">
                  <a:solidFill>
                    <a:schemeClr val="bg1"/>
                  </a:solidFill>
                </a:rPr>
                <a:t>Support</a:t>
              </a:r>
              <a:endParaRPr lang="en-US" b="1" dirty="0">
                <a:solidFill>
                  <a:schemeClr val="bg1"/>
                </a:solidFill>
              </a:endParaRPr>
            </a:p>
          </p:txBody>
        </p:sp>
        <p:sp>
          <p:nvSpPr>
            <p:cNvPr id="25" name="TextBox 24"/>
            <p:cNvSpPr txBox="1"/>
            <p:nvPr/>
          </p:nvSpPr>
          <p:spPr>
            <a:xfrm>
              <a:off x="2709471" y="2558525"/>
              <a:ext cx="4480560" cy="3037463"/>
            </a:xfrm>
            <a:prstGeom prst="roundRect">
              <a:avLst>
                <a:gd name="adj" fmla="val 6002"/>
              </a:avLst>
            </a:prstGeom>
            <a:solidFill>
              <a:schemeClr val="bg1"/>
            </a:solidFill>
            <a:effectLst>
              <a:outerShdw blurRad="63500" sx="103000" sy="103000" algn="ctr" rotWithShape="0">
                <a:prstClr val="black">
                  <a:alpha val="23000"/>
                </a:prstClr>
              </a:outerShdw>
            </a:effectLst>
            <a:scene3d>
              <a:camera prst="orthographicFront"/>
              <a:lightRig rig="threePt" dir="t"/>
            </a:scene3d>
            <a:sp3d>
              <a:bevelT/>
            </a:sp3d>
          </p:spPr>
          <p:txBody>
            <a:bodyPr wrap="square" lIns="45720" rIns="45720" rtlCol="0">
              <a:noAutofit/>
            </a:bodyPr>
            <a:lstStyle/>
            <a:p>
              <a:pPr lvl="0" algn="ctr"/>
              <a:r>
                <a:rPr lang="en-US" sz="1600" dirty="0" smtClean="0">
                  <a:solidFill>
                    <a:srgbClr val="583B1C"/>
                  </a:solidFill>
                </a:rPr>
                <a:t>Provide </a:t>
              </a:r>
              <a:r>
                <a:rPr lang="en-US" sz="1600" dirty="0">
                  <a:solidFill>
                    <a:srgbClr val="583B1C"/>
                  </a:solidFill>
                </a:rPr>
                <a:t>for the operational, tactical, and institutional support for effective communication and information </a:t>
              </a:r>
              <a:r>
                <a:rPr lang="en-US" sz="1600" dirty="0" smtClean="0">
                  <a:solidFill>
                    <a:srgbClr val="583B1C"/>
                  </a:solidFill>
                </a:rPr>
                <a:t>exchange</a:t>
              </a:r>
              <a:endParaRPr lang="en-US" sz="1600" dirty="0">
                <a:solidFill>
                  <a:srgbClr val="583B1C"/>
                </a:solidFill>
              </a:endParaRPr>
            </a:p>
          </p:txBody>
        </p:sp>
      </p:grpSp>
      <p:sp>
        <p:nvSpPr>
          <p:cNvPr id="26" name="Left-Right Arrow 18" descr="Arrow linking the Support and Strategic steps in the TIM Program Framework." title="Arrow"/>
          <p:cNvSpPr/>
          <p:nvPr/>
        </p:nvSpPr>
        <p:spPr>
          <a:xfrm rot="2654559" flipV="1">
            <a:off x="1891632" y="4131941"/>
            <a:ext cx="1938431" cy="596283"/>
          </a:xfrm>
          <a:custGeom>
            <a:avLst/>
            <a:gdLst>
              <a:gd name="connsiteX0" fmla="*/ 0 w 2991975"/>
              <a:gd name="connsiteY0" fmla="*/ 403860 h 807720"/>
              <a:gd name="connsiteX1" fmla="*/ 568877 w 2991975"/>
              <a:gd name="connsiteY1" fmla="*/ 0 h 807720"/>
              <a:gd name="connsiteX2" fmla="*/ 568877 w 2991975"/>
              <a:gd name="connsiteY2" fmla="*/ 206849 h 807720"/>
              <a:gd name="connsiteX3" fmla="*/ 2423098 w 2991975"/>
              <a:gd name="connsiteY3" fmla="*/ 206849 h 807720"/>
              <a:gd name="connsiteX4" fmla="*/ 2423098 w 2991975"/>
              <a:gd name="connsiteY4" fmla="*/ 0 h 807720"/>
              <a:gd name="connsiteX5" fmla="*/ 2991975 w 2991975"/>
              <a:gd name="connsiteY5" fmla="*/ 403860 h 807720"/>
              <a:gd name="connsiteX6" fmla="*/ 2423098 w 2991975"/>
              <a:gd name="connsiteY6" fmla="*/ 807720 h 807720"/>
              <a:gd name="connsiteX7" fmla="*/ 2423098 w 2991975"/>
              <a:gd name="connsiteY7" fmla="*/ 600871 h 807720"/>
              <a:gd name="connsiteX8" fmla="*/ 568877 w 2991975"/>
              <a:gd name="connsiteY8" fmla="*/ 600871 h 807720"/>
              <a:gd name="connsiteX9" fmla="*/ 568877 w 2991975"/>
              <a:gd name="connsiteY9" fmla="*/ 807720 h 807720"/>
              <a:gd name="connsiteX10" fmla="*/ 0 w 2991975"/>
              <a:gd name="connsiteY10" fmla="*/ 403860 h 807720"/>
              <a:gd name="connsiteX0" fmla="*/ 0 w 2981815"/>
              <a:gd name="connsiteY0" fmla="*/ 637540 h 807720"/>
              <a:gd name="connsiteX1" fmla="*/ 558717 w 2981815"/>
              <a:gd name="connsiteY1" fmla="*/ 0 h 807720"/>
              <a:gd name="connsiteX2" fmla="*/ 558717 w 2981815"/>
              <a:gd name="connsiteY2" fmla="*/ 206849 h 807720"/>
              <a:gd name="connsiteX3" fmla="*/ 2412938 w 2981815"/>
              <a:gd name="connsiteY3" fmla="*/ 206849 h 807720"/>
              <a:gd name="connsiteX4" fmla="*/ 2412938 w 2981815"/>
              <a:gd name="connsiteY4" fmla="*/ 0 h 807720"/>
              <a:gd name="connsiteX5" fmla="*/ 2981815 w 2981815"/>
              <a:gd name="connsiteY5" fmla="*/ 403860 h 807720"/>
              <a:gd name="connsiteX6" fmla="*/ 2412938 w 2981815"/>
              <a:gd name="connsiteY6" fmla="*/ 807720 h 807720"/>
              <a:gd name="connsiteX7" fmla="*/ 2412938 w 2981815"/>
              <a:gd name="connsiteY7" fmla="*/ 600871 h 807720"/>
              <a:gd name="connsiteX8" fmla="*/ 558717 w 2981815"/>
              <a:gd name="connsiteY8" fmla="*/ 600871 h 807720"/>
              <a:gd name="connsiteX9" fmla="*/ 558717 w 2981815"/>
              <a:gd name="connsiteY9" fmla="*/ 807720 h 807720"/>
              <a:gd name="connsiteX10" fmla="*/ 0 w 2981815"/>
              <a:gd name="connsiteY10" fmla="*/ 637540 h 807720"/>
              <a:gd name="connsiteX0" fmla="*/ 0 w 2981815"/>
              <a:gd name="connsiteY0" fmla="*/ 637540 h 812800"/>
              <a:gd name="connsiteX1" fmla="*/ 558717 w 2981815"/>
              <a:gd name="connsiteY1" fmla="*/ 0 h 812800"/>
              <a:gd name="connsiteX2" fmla="*/ 558717 w 2981815"/>
              <a:gd name="connsiteY2" fmla="*/ 20684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558717 w 2981815"/>
              <a:gd name="connsiteY2" fmla="*/ 20684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609517 w 2981815"/>
              <a:gd name="connsiteY2" fmla="*/ 27288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558717 w 2981815"/>
              <a:gd name="connsiteY2" fmla="*/ 41512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624757 w 2981815"/>
              <a:gd name="connsiteY2" fmla="*/ 32368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558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12800"/>
              <a:gd name="connsiteX1" fmla="*/ 579037 w 2981815"/>
              <a:gd name="connsiteY1" fmla="*/ 101600 h 812800"/>
              <a:gd name="connsiteX2" fmla="*/ 624757 w 2981815"/>
              <a:gd name="connsiteY2" fmla="*/ 323689 h 812800"/>
              <a:gd name="connsiteX3" fmla="*/ 2412938 w 2981815"/>
              <a:gd name="connsiteY3" fmla="*/ 206849 h 812800"/>
              <a:gd name="connsiteX4" fmla="*/ 2412938 w 2981815"/>
              <a:gd name="connsiteY4" fmla="*/ 0 h 812800"/>
              <a:gd name="connsiteX5" fmla="*/ 2981815 w 2981815"/>
              <a:gd name="connsiteY5" fmla="*/ 403860 h 812800"/>
              <a:gd name="connsiteX6" fmla="*/ 2412938 w 2981815"/>
              <a:gd name="connsiteY6" fmla="*/ 807720 h 812800"/>
              <a:gd name="connsiteX7" fmla="*/ 2412938 w 2981815"/>
              <a:gd name="connsiteY7" fmla="*/ 600871 h 812800"/>
              <a:gd name="connsiteX8" fmla="*/ 685717 w 2981815"/>
              <a:gd name="connsiteY8" fmla="*/ 600871 h 812800"/>
              <a:gd name="connsiteX9" fmla="*/ 766997 w 2981815"/>
              <a:gd name="connsiteY9" fmla="*/ 812800 h 812800"/>
              <a:gd name="connsiteX10" fmla="*/ 0 w 2981815"/>
              <a:gd name="connsiteY10" fmla="*/ 637540 h 812800"/>
              <a:gd name="connsiteX0" fmla="*/ 0 w 2981815"/>
              <a:gd name="connsiteY0" fmla="*/ 637540 h 858520"/>
              <a:gd name="connsiteX1" fmla="*/ 579037 w 2981815"/>
              <a:gd name="connsiteY1" fmla="*/ 101600 h 858520"/>
              <a:gd name="connsiteX2" fmla="*/ 624757 w 2981815"/>
              <a:gd name="connsiteY2" fmla="*/ 323689 h 858520"/>
              <a:gd name="connsiteX3" fmla="*/ 2412938 w 2981815"/>
              <a:gd name="connsiteY3" fmla="*/ 206849 h 858520"/>
              <a:gd name="connsiteX4" fmla="*/ 2412938 w 2981815"/>
              <a:gd name="connsiteY4" fmla="*/ 0 h 858520"/>
              <a:gd name="connsiteX5" fmla="*/ 2981815 w 2981815"/>
              <a:gd name="connsiteY5" fmla="*/ 403860 h 858520"/>
              <a:gd name="connsiteX6" fmla="*/ 2219898 w 2981815"/>
              <a:gd name="connsiteY6" fmla="*/ 858520 h 858520"/>
              <a:gd name="connsiteX7" fmla="*/ 2412938 w 2981815"/>
              <a:gd name="connsiteY7" fmla="*/ 600871 h 858520"/>
              <a:gd name="connsiteX8" fmla="*/ 685717 w 2981815"/>
              <a:gd name="connsiteY8" fmla="*/ 600871 h 858520"/>
              <a:gd name="connsiteX9" fmla="*/ 766997 w 2981815"/>
              <a:gd name="connsiteY9" fmla="*/ 812800 h 858520"/>
              <a:gd name="connsiteX10" fmla="*/ 0 w 298181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412938 w 2986895"/>
              <a:gd name="connsiteY3" fmla="*/ 206849 h 858520"/>
              <a:gd name="connsiteX4" fmla="*/ 2412938 w 2986895"/>
              <a:gd name="connsiteY4" fmla="*/ 0 h 858520"/>
              <a:gd name="connsiteX5" fmla="*/ 2986895 w 2986895"/>
              <a:gd name="connsiteY5" fmla="*/ 698500 h 858520"/>
              <a:gd name="connsiteX6" fmla="*/ 2219898 w 2986895"/>
              <a:gd name="connsiteY6" fmla="*/ 858520 h 858520"/>
              <a:gd name="connsiteX7" fmla="*/ 2412938 w 2986895"/>
              <a:gd name="connsiteY7" fmla="*/ 60087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412938 w 2986895"/>
              <a:gd name="connsiteY3" fmla="*/ 206849 h 858520"/>
              <a:gd name="connsiteX4" fmla="*/ 2412938 w 2986895"/>
              <a:gd name="connsiteY4" fmla="*/ 0 h 858520"/>
              <a:gd name="connsiteX5" fmla="*/ 2986895 w 2986895"/>
              <a:gd name="connsiteY5" fmla="*/ 698500 h 858520"/>
              <a:gd name="connsiteX6" fmla="*/ 2219898 w 2986895"/>
              <a:gd name="connsiteY6" fmla="*/ 858520 h 858520"/>
              <a:gd name="connsiteX7" fmla="*/ 2291018 w 2986895"/>
              <a:gd name="connsiteY7" fmla="*/ 65675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509458 w 2986895"/>
              <a:gd name="connsiteY3" fmla="*/ 603089 h 858520"/>
              <a:gd name="connsiteX4" fmla="*/ 2412938 w 2986895"/>
              <a:gd name="connsiteY4" fmla="*/ 0 h 858520"/>
              <a:gd name="connsiteX5" fmla="*/ 2986895 w 2986895"/>
              <a:gd name="connsiteY5" fmla="*/ 698500 h 858520"/>
              <a:gd name="connsiteX6" fmla="*/ 2219898 w 2986895"/>
              <a:gd name="connsiteY6" fmla="*/ 858520 h 858520"/>
              <a:gd name="connsiteX7" fmla="*/ 2291018 w 2986895"/>
              <a:gd name="connsiteY7" fmla="*/ 65675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637540 h 858520"/>
              <a:gd name="connsiteX1" fmla="*/ 579037 w 2986895"/>
              <a:gd name="connsiteY1" fmla="*/ 101600 h 858520"/>
              <a:gd name="connsiteX2" fmla="*/ 624757 w 2986895"/>
              <a:gd name="connsiteY2" fmla="*/ 323689 h 858520"/>
              <a:gd name="connsiteX3" fmla="*/ 2397698 w 2986895"/>
              <a:gd name="connsiteY3" fmla="*/ 410049 h 858520"/>
              <a:gd name="connsiteX4" fmla="*/ 2412938 w 2986895"/>
              <a:gd name="connsiteY4" fmla="*/ 0 h 858520"/>
              <a:gd name="connsiteX5" fmla="*/ 2986895 w 2986895"/>
              <a:gd name="connsiteY5" fmla="*/ 698500 h 858520"/>
              <a:gd name="connsiteX6" fmla="*/ 2219898 w 2986895"/>
              <a:gd name="connsiteY6" fmla="*/ 858520 h 858520"/>
              <a:gd name="connsiteX7" fmla="*/ 2291018 w 2986895"/>
              <a:gd name="connsiteY7" fmla="*/ 656751 h 858520"/>
              <a:gd name="connsiteX8" fmla="*/ 685717 w 2986895"/>
              <a:gd name="connsiteY8" fmla="*/ 600871 h 858520"/>
              <a:gd name="connsiteX9" fmla="*/ 766997 w 2986895"/>
              <a:gd name="connsiteY9" fmla="*/ 812800 h 858520"/>
              <a:gd name="connsiteX10" fmla="*/ 0 w 2986895"/>
              <a:gd name="connsiteY10" fmla="*/ 637540 h 858520"/>
              <a:gd name="connsiteX0" fmla="*/ 0 w 2986895"/>
              <a:gd name="connsiteY0" fmla="*/ 535940 h 756920"/>
              <a:gd name="connsiteX1" fmla="*/ 579037 w 2986895"/>
              <a:gd name="connsiteY1" fmla="*/ 0 h 756920"/>
              <a:gd name="connsiteX2" fmla="*/ 624757 w 2986895"/>
              <a:gd name="connsiteY2" fmla="*/ 222089 h 756920"/>
              <a:gd name="connsiteX3" fmla="*/ 2397698 w 2986895"/>
              <a:gd name="connsiteY3" fmla="*/ 308449 h 756920"/>
              <a:gd name="connsiteX4" fmla="*/ 2524698 w 2986895"/>
              <a:gd name="connsiteY4" fmla="*/ 4114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97698 w 2986895"/>
              <a:gd name="connsiteY3" fmla="*/ 30844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291018 w 2986895"/>
              <a:gd name="connsiteY7" fmla="*/ 5551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301178 w 2986895"/>
              <a:gd name="connsiteY7" fmla="*/ 529751 h 756920"/>
              <a:gd name="connsiteX8" fmla="*/ 685717 w 2986895"/>
              <a:gd name="connsiteY8" fmla="*/ 499271 h 756920"/>
              <a:gd name="connsiteX9" fmla="*/ 766997 w 2986895"/>
              <a:gd name="connsiteY9" fmla="*/ 711200 h 756920"/>
              <a:gd name="connsiteX10" fmla="*/ 0 w 2986895"/>
              <a:gd name="connsiteY10" fmla="*/ 535940 h 756920"/>
              <a:gd name="connsiteX0" fmla="*/ 0 w 2986895"/>
              <a:gd name="connsiteY0" fmla="*/ 535940 h 756920"/>
              <a:gd name="connsiteX1" fmla="*/ 579037 w 2986895"/>
              <a:gd name="connsiteY1" fmla="*/ 0 h 756920"/>
              <a:gd name="connsiteX2" fmla="*/ 624757 w 2986895"/>
              <a:gd name="connsiteY2" fmla="*/ 222089 h 756920"/>
              <a:gd name="connsiteX3" fmla="*/ 2382458 w 2986895"/>
              <a:gd name="connsiteY3" fmla="*/ 242409 h 756920"/>
              <a:gd name="connsiteX4" fmla="*/ 2418018 w 2986895"/>
              <a:gd name="connsiteY4" fmla="*/ 55880 h 756920"/>
              <a:gd name="connsiteX5" fmla="*/ 2986895 w 2986895"/>
              <a:gd name="connsiteY5" fmla="*/ 596900 h 756920"/>
              <a:gd name="connsiteX6" fmla="*/ 2219898 w 2986895"/>
              <a:gd name="connsiteY6" fmla="*/ 756920 h 756920"/>
              <a:gd name="connsiteX7" fmla="*/ 2301178 w 2986895"/>
              <a:gd name="connsiteY7" fmla="*/ 529751 h 756920"/>
              <a:gd name="connsiteX8" fmla="*/ 685717 w 2986895"/>
              <a:gd name="connsiteY8" fmla="*/ 499271 h 756920"/>
              <a:gd name="connsiteX9" fmla="*/ 766997 w 2986895"/>
              <a:gd name="connsiteY9" fmla="*/ 711200 h 756920"/>
              <a:gd name="connsiteX10" fmla="*/ 0 w 2986895"/>
              <a:gd name="connsiteY10" fmla="*/ 535940 h 756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86895" h="756920">
                <a:moveTo>
                  <a:pt x="0" y="535940"/>
                </a:moveTo>
                <a:lnTo>
                  <a:pt x="579037" y="0"/>
                </a:lnTo>
                <a:lnTo>
                  <a:pt x="624757" y="222089"/>
                </a:lnTo>
                <a:cubicBezTo>
                  <a:pt x="1170017" y="106942"/>
                  <a:pt x="1821958" y="113716"/>
                  <a:pt x="2382458" y="242409"/>
                </a:cubicBezTo>
                <a:lnTo>
                  <a:pt x="2418018" y="55880"/>
                </a:lnTo>
                <a:lnTo>
                  <a:pt x="2986895" y="596900"/>
                </a:lnTo>
                <a:lnTo>
                  <a:pt x="2219898" y="756920"/>
                </a:lnTo>
                <a:lnTo>
                  <a:pt x="2301178" y="529751"/>
                </a:lnTo>
                <a:cubicBezTo>
                  <a:pt x="1425718" y="358724"/>
                  <a:pt x="1043017" y="426458"/>
                  <a:pt x="685717" y="499271"/>
                </a:cubicBezTo>
                <a:lnTo>
                  <a:pt x="766997" y="711200"/>
                </a:lnTo>
                <a:lnTo>
                  <a:pt x="0" y="535940"/>
                </a:lnTo>
                <a:close/>
              </a:path>
            </a:pathLst>
          </a:custGeom>
          <a:solidFill>
            <a:srgbClr val="583B1C"/>
          </a:solidFill>
          <a:ln>
            <a:solidFill>
              <a:srgbClr val="583B1C"/>
            </a:solidFill>
          </a:ln>
          <a:scene3d>
            <a:camera prst="orthographicFront"/>
            <a:lightRig rig="threePt" dir="t"/>
          </a:scene3d>
          <a:sp3d>
            <a:bevelT w="6985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584905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TIM Program Elements</a:t>
            </a:r>
          </a:p>
        </p:txBody>
      </p:sp>
      <p:grpSp>
        <p:nvGrpSpPr>
          <p:cNvPr id="11" name="Group 10" descr="Have a TIM multiagency team or task force which meets regularly to discuss and plan for TIM activities&#10;Conduct multiagency training held at least once a year on TIM-specific topics&#10;Conduct multiagency post-incident debriefings&#10;Develop and distribute summaries of after action reports&#10;Conduct planning for special events&#10;Have multiagency agreements/MOUs&#10;Conduct planning to support the TIM activities across and among participating agencies including the MPO&#10;Have someone from at least one of the participating agencies responsible for coordinating the TIM program as their primary job function&#10;Have multiagency agreement on the two PM being tracked&#10;" title="Strategic (Institutional)"/>
          <p:cNvGrpSpPr/>
          <p:nvPr/>
        </p:nvGrpSpPr>
        <p:grpSpPr>
          <a:xfrm>
            <a:off x="1490472" y="1554480"/>
            <a:ext cx="7315200" cy="4701297"/>
            <a:chOff x="2595171" y="1720694"/>
            <a:chExt cx="4709160" cy="3901528"/>
          </a:xfrm>
        </p:grpSpPr>
        <p:sp>
          <p:nvSpPr>
            <p:cNvPr id="6" name="TextBox 5"/>
            <p:cNvSpPr txBox="1"/>
            <p:nvPr/>
          </p:nvSpPr>
          <p:spPr>
            <a:xfrm>
              <a:off x="2595171" y="1720694"/>
              <a:ext cx="4709160" cy="3901528"/>
            </a:xfrm>
            <a:prstGeom prst="roundRect">
              <a:avLst>
                <a:gd name="adj" fmla="val 6002"/>
              </a:avLst>
            </a:prstGeom>
            <a:solidFill>
              <a:srgbClr val="561D1F"/>
            </a:solidFill>
            <a:effectLst>
              <a:outerShdw blurRad="63500" sx="103000" sy="103000" algn="ctr" rotWithShape="0">
                <a:prstClr val="black">
                  <a:alpha val="23000"/>
                </a:prstClr>
              </a:outerShdw>
            </a:effectLst>
            <a:scene3d>
              <a:camera prst="orthographicFront"/>
              <a:lightRig rig="threePt" dir="t"/>
            </a:scene3d>
            <a:sp3d>
              <a:bevelT/>
            </a:sp3d>
          </p:spPr>
          <p:txBody>
            <a:bodyPr wrap="square" rtlCol="0">
              <a:noAutofit/>
            </a:bodyPr>
            <a:lstStyle/>
            <a:p>
              <a:pPr algn="ctr"/>
              <a:r>
                <a:rPr lang="en-US" b="1" dirty="0">
                  <a:solidFill>
                    <a:schemeClr val="bg1"/>
                  </a:solidFill>
                </a:rPr>
                <a:t>Strategic (Institutional)</a:t>
              </a:r>
            </a:p>
          </p:txBody>
        </p:sp>
        <p:sp>
          <p:nvSpPr>
            <p:cNvPr id="9" name="TextBox 8"/>
            <p:cNvSpPr txBox="1"/>
            <p:nvPr/>
          </p:nvSpPr>
          <p:spPr>
            <a:xfrm>
              <a:off x="2684717" y="2103327"/>
              <a:ext cx="4530067" cy="3398017"/>
            </a:xfrm>
            <a:prstGeom prst="roundRect">
              <a:avLst>
                <a:gd name="adj" fmla="val 6002"/>
              </a:avLst>
            </a:prstGeom>
            <a:solidFill>
              <a:schemeClr val="bg1"/>
            </a:solidFill>
            <a:effectLst>
              <a:outerShdw blurRad="63500" sx="103000" sy="103000" algn="ctr" rotWithShape="0">
                <a:prstClr val="black">
                  <a:alpha val="23000"/>
                </a:prstClr>
              </a:outerShdw>
            </a:effectLst>
            <a:scene3d>
              <a:camera prst="orthographicFront"/>
              <a:lightRig rig="threePt" dir="t"/>
            </a:scene3d>
            <a:sp3d>
              <a:bevelT/>
            </a:sp3d>
          </p:spPr>
          <p:txBody>
            <a:bodyPr wrap="square" lIns="45720" rIns="45720" rtlCol="0">
              <a:noAutofit/>
            </a:bodyPr>
            <a:lstStyle/>
            <a:p>
              <a:pPr marL="169863" lvl="0" indent="-169863">
                <a:buFont typeface="Wingdings" panose="05000000000000000000" pitchFamily="2" charset="2"/>
                <a:buChar char="Ø"/>
              </a:pPr>
              <a:r>
                <a:rPr lang="en-US" sz="1400" dirty="0">
                  <a:solidFill>
                    <a:srgbClr val="583B1C"/>
                  </a:solidFill>
                </a:rPr>
                <a:t>Have a TIM multiagency team or task force which meets regularly to discuss and plan for TIM activities</a:t>
              </a:r>
            </a:p>
            <a:p>
              <a:pPr marL="169863" lvl="0" indent="-169863">
                <a:buFont typeface="Wingdings" panose="05000000000000000000" pitchFamily="2" charset="2"/>
                <a:buChar char="Ø"/>
              </a:pPr>
              <a:r>
                <a:rPr lang="en-US" sz="1400" dirty="0">
                  <a:solidFill>
                    <a:srgbClr val="583B1C"/>
                  </a:solidFill>
                </a:rPr>
                <a:t>Conduct multiagency training held at least once a year on TIM-specific topics</a:t>
              </a:r>
            </a:p>
            <a:p>
              <a:pPr marL="169863" lvl="0" indent="-169863">
                <a:buFont typeface="Wingdings" panose="05000000000000000000" pitchFamily="2" charset="2"/>
                <a:buChar char="Ø"/>
              </a:pPr>
              <a:r>
                <a:rPr lang="en-US" sz="1400" dirty="0">
                  <a:solidFill>
                    <a:srgbClr val="583B1C"/>
                  </a:solidFill>
                </a:rPr>
                <a:t>Conduct multiagency post-incident debriefings</a:t>
              </a:r>
            </a:p>
            <a:p>
              <a:pPr marL="169863" lvl="0" indent="-169863">
                <a:buFont typeface="Wingdings" panose="05000000000000000000" pitchFamily="2" charset="2"/>
                <a:buChar char="Ø"/>
              </a:pPr>
              <a:r>
                <a:rPr lang="en-US" sz="1400" dirty="0">
                  <a:solidFill>
                    <a:srgbClr val="583B1C"/>
                  </a:solidFill>
                </a:rPr>
                <a:t>Develop and distribute summaries of after action reports</a:t>
              </a:r>
            </a:p>
            <a:p>
              <a:pPr marL="169863" lvl="0" indent="-169863">
                <a:buFont typeface="Wingdings" panose="05000000000000000000" pitchFamily="2" charset="2"/>
                <a:buChar char="Ø"/>
              </a:pPr>
              <a:r>
                <a:rPr lang="en-US" sz="1400" dirty="0">
                  <a:solidFill>
                    <a:srgbClr val="583B1C"/>
                  </a:solidFill>
                </a:rPr>
                <a:t>Conduct planning for special </a:t>
              </a:r>
              <a:r>
                <a:rPr lang="en-US" sz="1400" dirty="0" smtClean="0">
                  <a:solidFill>
                    <a:srgbClr val="583B1C"/>
                  </a:solidFill>
                </a:rPr>
                <a:t>events</a:t>
              </a:r>
            </a:p>
            <a:p>
              <a:pPr marL="169863" lvl="0" indent="-169863">
                <a:buFont typeface="Wingdings" panose="05000000000000000000" pitchFamily="2" charset="2"/>
                <a:buChar char="Ø"/>
              </a:pPr>
              <a:r>
                <a:rPr lang="en-US" sz="1400" dirty="0" smtClean="0">
                  <a:solidFill>
                    <a:srgbClr val="583B1C"/>
                  </a:solidFill>
                </a:rPr>
                <a:t>Have multiagency agreements/</a:t>
              </a:r>
              <a:r>
                <a:rPr lang="en-US" sz="1400" dirty="0" err="1" smtClean="0">
                  <a:solidFill>
                    <a:srgbClr val="583B1C"/>
                  </a:solidFill>
                </a:rPr>
                <a:t>MOUs</a:t>
              </a:r>
              <a:endParaRPr lang="en-US" sz="1400" dirty="0" smtClean="0">
                <a:solidFill>
                  <a:srgbClr val="583B1C"/>
                </a:solidFill>
              </a:endParaRPr>
            </a:p>
            <a:p>
              <a:pPr marL="169863" lvl="0" indent="-169863">
                <a:buFont typeface="Wingdings" panose="05000000000000000000" pitchFamily="2" charset="2"/>
                <a:buChar char="Ø"/>
              </a:pPr>
              <a:r>
                <a:rPr lang="en-US" sz="1400" dirty="0" smtClean="0">
                  <a:solidFill>
                    <a:srgbClr val="583B1C"/>
                  </a:solidFill>
                </a:rPr>
                <a:t>Conduct </a:t>
              </a:r>
              <a:r>
                <a:rPr lang="en-US" sz="1400" dirty="0">
                  <a:solidFill>
                    <a:srgbClr val="583B1C"/>
                  </a:solidFill>
                </a:rPr>
                <a:t>planning to support the TIM activities across and among participating agencies including the </a:t>
              </a:r>
              <a:r>
                <a:rPr lang="en-US" sz="1400" dirty="0" err="1">
                  <a:solidFill>
                    <a:srgbClr val="583B1C"/>
                  </a:solidFill>
                </a:rPr>
                <a:t>MPO</a:t>
              </a:r>
              <a:endParaRPr lang="en-US" sz="1400" dirty="0">
                <a:solidFill>
                  <a:srgbClr val="583B1C"/>
                </a:solidFill>
              </a:endParaRPr>
            </a:p>
            <a:p>
              <a:pPr marL="169863" lvl="0" indent="-169863">
                <a:buFont typeface="Wingdings" panose="05000000000000000000" pitchFamily="2" charset="2"/>
                <a:buChar char="Ø"/>
              </a:pPr>
              <a:r>
                <a:rPr lang="en-US" sz="1400" dirty="0">
                  <a:solidFill>
                    <a:srgbClr val="583B1C"/>
                  </a:solidFill>
                </a:rPr>
                <a:t>Have someone from at least one of the participating agencies responsible for coordinating the TIM program as their primary job function</a:t>
              </a:r>
            </a:p>
            <a:p>
              <a:pPr marL="169863" lvl="0" indent="-169863">
                <a:buFont typeface="Wingdings" panose="05000000000000000000" pitchFamily="2" charset="2"/>
                <a:buChar char="Ø"/>
              </a:pPr>
              <a:r>
                <a:rPr lang="en-US" sz="1400" dirty="0">
                  <a:solidFill>
                    <a:srgbClr val="583B1C"/>
                  </a:solidFill>
                </a:rPr>
                <a:t>Have multiagency agreement on the two PM being </a:t>
              </a:r>
              <a:r>
                <a:rPr lang="en-US" sz="1400" dirty="0" smtClean="0">
                  <a:solidFill>
                    <a:srgbClr val="583B1C"/>
                  </a:solidFill>
                </a:rPr>
                <a:t>tracked</a:t>
              </a:r>
              <a:endParaRPr lang="en-US" sz="1400" dirty="0">
                <a:solidFill>
                  <a:srgbClr val="583B1C"/>
                </a:solidFill>
              </a:endParaRPr>
            </a:p>
          </p:txBody>
        </p:sp>
      </p:grpSp>
    </p:spTree>
    <p:extLst>
      <p:ext uri="{BB962C8B-B14F-4D97-AF65-F5344CB8AC3E}">
        <p14:creationId xmlns:p14="http://schemas.microsoft.com/office/powerpoint/2010/main" val="21470785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TIM Program Elements</a:t>
            </a:r>
          </a:p>
        </p:txBody>
      </p:sp>
      <p:grpSp>
        <p:nvGrpSpPr>
          <p:cNvPr id="11" name="Group 10" descr="Have established methods to collect and analyze the data necessary to measure performance in reduced roadway clearance time and reduced incident clearance time&#10;Have targets (e.g., time goals) for performance of the two measures&#10;Routinely review whether progress is made in achieving the targets&#10;Track performance in reducing secondary incidents&#10;Deploy effective and affordable TIM technology to support TIM activities&#10;Have 24/7 availability of key responders and equipment&#10;Develop and perform efficient and effective multiagency resource management&#10;Have a multiagency commitment and approach to the establishment of effective budgeting to provide stable funding for TIM within the processes and capabilities of the individual and/or collective agencies as appropriate to the activity&#10;Education and Awareness Partnerships including driver training and awareness&#10;" title="Strategic (Institutional) – Cont’d"/>
          <p:cNvGrpSpPr/>
          <p:nvPr/>
        </p:nvGrpSpPr>
        <p:grpSpPr>
          <a:xfrm>
            <a:off x="1490472" y="1554480"/>
            <a:ext cx="7315200" cy="4701297"/>
            <a:chOff x="2595171" y="1720694"/>
            <a:chExt cx="4709160" cy="3901528"/>
          </a:xfrm>
        </p:grpSpPr>
        <p:sp>
          <p:nvSpPr>
            <p:cNvPr id="6" name="TextBox 5"/>
            <p:cNvSpPr txBox="1"/>
            <p:nvPr/>
          </p:nvSpPr>
          <p:spPr>
            <a:xfrm>
              <a:off x="2595171" y="1720694"/>
              <a:ext cx="4709160" cy="3901528"/>
            </a:xfrm>
            <a:prstGeom prst="roundRect">
              <a:avLst>
                <a:gd name="adj" fmla="val 6002"/>
              </a:avLst>
            </a:prstGeom>
            <a:solidFill>
              <a:srgbClr val="561D1F"/>
            </a:solidFill>
            <a:effectLst>
              <a:outerShdw blurRad="63500" sx="103000" sy="103000" algn="ctr" rotWithShape="0">
                <a:prstClr val="black">
                  <a:alpha val="23000"/>
                </a:prstClr>
              </a:outerShdw>
            </a:effectLst>
            <a:scene3d>
              <a:camera prst="orthographicFront"/>
              <a:lightRig rig="threePt" dir="t"/>
            </a:scene3d>
            <a:sp3d>
              <a:bevelT/>
            </a:sp3d>
          </p:spPr>
          <p:txBody>
            <a:bodyPr wrap="square" rtlCol="0">
              <a:noAutofit/>
            </a:bodyPr>
            <a:lstStyle/>
            <a:p>
              <a:pPr algn="ctr"/>
              <a:r>
                <a:rPr lang="en-US" b="1" dirty="0">
                  <a:solidFill>
                    <a:schemeClr val="bg1"/>
                  </a:solidFill>
                </a:rPr>
                <a:t>Strategic (Institutional</a:t>
              </a:r>
              <a:r>
                <a:rPr lang="en-US" b="1" dirty="0" smtClean="0">
                  <a:solidFill>
                    <a:schemeClr val="bg1"/>
                  </a:solidFill>
                </a:rPr>
                <a:t>) – Cont’d</a:t>
              </a:r>
              <a:endParaRPr lang="en-US" b="1" dirty="0">
                <a:solidFill>
                  <a:schemeClr val="bg1"/>
                </a:solidFill>
              </a:endParaRPr>
            </a:p>
          </p:txBody>
        </p:sp>
        <p:sp>
          <p:nvSpPr>
            <p:cNvPr id="9" name="TextBox 8"/>
            <p:cNvSpPr txBox="1"/>
            <p:nvPr/>
          </p:nvSpPr>
          <p:spPr>
            <a:xfrm>
              <a:off x="2684717" y="2103327"/>
              <a:ext cx="4530067" cy="3398017"/>
            </a:xfrm>
            <a:prstGeom prst="roundRect">
              <a:avLst>
                <a:gd name="adj" fmla="val 6002"/>
              </a:avLst>
            </a:prstGeom>
            <a:solidFill>
              <a:schemeClr val="bg1"/>
            </a:solidFill>
            <a:effectLst>
              <a:outerShdw blurRad="63500" sx="103000" sy="103000" algn="ctr" rotWithShape="0">
                <a:prstClr val="black">
                  <a:alpha val="23000"/>
                </a:prstClr>
              </a:outerShdw>
            </a:effectLst>
            <a:scene3d>
              <a:camera prst="orthographicFront"/>
              <a:lightRig rig="threePt" dir="t"/>
            </a:scene3d>
            <a:sp3d>
              <a:bevelT/>
            </a:sp3d>
          </p:spPr>
          <p:txBody>
            <a:bodyPr wrap="square" lIns="45720" rIns="45720" rtlCol="0">
              <a:noAutofit/>
            </a:bodyPr>
            <a:lstStyle/>
            <a:p>
              <a:pPr marL="169863" lvl="0" indent="-169863">
                <a:buFont typeface="Wingdings" panose="05000000000000000000" pitchFamily="2" charset="2"/>
                <a:buChar char="Ø"/>
              </a:pPr>
              <a:r>
                <a:rPr lang="en-US" sz="1400" dirty="0">
                  <a:solidFill>
                    <a:srgbClr val="583B1C"/>
                  </a:solidFill>
                </a:rPr>
                <a:t>Have established methods to collect and analyze the data necessary to measure performance in reduced roadway clearance time and reduced incident clearance time</a:t>
              </a:r>
            </a:p>
            <a:p>
              <a:pPr marL="169863" lvl="0" indent="-169863">
                <a:buFont typeface="Wingdings" panose="05000000000000000000" pitchFamily="2" charset="2"/>
                <a:buChar char="Ø"/>
              </a:pPr>
              <a:r>
                <a:rPr lang="en-US" sz="1400" dirty="0">
                  <a:solidFill>
                    <a:srgbClr val="583B1C"/>
                  </a:solidFill>
                </a:rPr>
                <a:t>Have targets (e.g., time goals) for performance of the two measures</a:t>
              </a:r>
            </a:p>
            <a:p>
              <a:pPr marL="169863" lvl="0" indent="-169863">
                <a:buFont typeface="Wingdings" panose="05000000000000000000" pitchFamily="2" charset="2"/>
                <a:buChar char="Ø"/>
              </a:pPr>
              <a:r>
                <a:rPr lang="en-US" sz="1400" dirty="0">
                  <a:solidFill>
                    <a:srgbClr val="583B1C"/>
                  </a:solidFill>
                </a:rPr>
                <a:t>Routinely review whether progress is made in achieving the targets</a:t>
              </a:r>
            </a:p>
            <a:p>
              <a:pPr marL="169863" lvl="0" indent="-169863">
                <a:buFont typeface="Wingdings" panose="05000000000000000000" pitchFamily="2" charset="2"/>
                <a:buChar char="Ø"/>
              </a:pPr>
              <a:r>
                <a:rPr lang="en-US" sz="1400" dirty="0">
                  <a:solidFill>
                    <a:srgbClr val="583B1C"/>
                  </a:solidFill>
                </a:rPr>
                <a:t>Track performance in reducing secondary incidents</a:t>
              </a:r>
            </a:p>
            <a:p>
              <a:pPr marL="169863" lvl="0" indent="-169863">
                <a:buFont typeface="Wingdings" panose="05000000000000000000" pitchFamily="2" charset="2"/>
                <a:buChar char="Ø"/>
              </a:pPr>
              <a:r>
                <a:rPr lang="en-US" sz="1400" dirty="0">
                  <a:solidFill>
                    <a:srgbClr val="583B1C"/>
                  </a:solidFill>
                </a:rPr>
                <a:t>Deploy effective and affordable TIM technology to support TIM activities</a:t>
              </a:r>
            </a:p>
            <a:p>
              <a:pPr marL="169863" lvl="0" indent="-169863">
                <a:buFont typeface="Wingdings" panose="05000000000000000000" pitchFamily="2" charset="2"/>
                <a:buChar char="Ø"/>
              </a:pPr>
              <a:r>
                <a:rPr lang="en-US" sz="1400" dirty="0">
                  <a:solidFill>
                    <a:srgbClr val="583B1C"/>
                  </a:solidFill>
                </a:rPr>
                <a:t>Have 24/7 availability of key responders and equipment</a:t>
              </a:r>
            </a:p>
            <a:p>
              <a:pPr marL="169863" lvl="0" indent="-169863">
                <a:buFont typeface="Wingdings" panose="05000000000000000000" pitchFamily="2" charset="2"/>
                <a:buChar char="Ø"/>
              </a:pPr>
              <a:r>
                <a:rPr lang="en-US" sz="1400" dirty="0">
                  <a:solidFill>
                    <a:srgbClr val="583B1C"/>
                  </a:solidFill>
                </a:rPr>
                <a:t>Develop and perform efficient and effective multiagency resource management</a:t>
              </a:r>
            </a:p>
            <a:p>
              <a:pPr marL="169863" lvl="0" indent="-169863">
                <a:buFont typeface="Wingdings" panose="05000000000000000000" pitchFamily="2" charset="2"/>
                <a:buChar char="Ø"/>
              </a:pPr>
              <a:r>
                <a:rPr lang="en-US" sz="1400" dirty="0">
                  <a:solidFill>
                    <a:srgbClr val="583B1C"/>
                  </a:solidFill>
                </a:rPr>
                <a:t>Have a multiagency commitment and approach to the establishment of effective budgeting to provide stable funding for TIM within the processes and capabilities of the individual and/or collective agencies as appropriate to the activity</a:t>
              </a:r>
            </a:p>
            <a:p>
              <a:pPr marL="169863" lvl="0" indent="-169863">
                <a:buFont typeface="Wingdings" panose="05000000000000000000" pitchFamily="2" charset="2"/>
                <a:buChar char="Ø"/>
              </a:pPr>
              <a:r>
                <a:rPr lang="en-US" sz="1400" dirty="0">
                  <a:solidFill>
                    <a:srgbClr val="583B1C"/>
                  </a:solidFill>
                </a:rPr>
                <a:t>Education and Awareness Partnerships including driver training and awareness</a:t>
              </a:r>
            </a:p>
          </p:txBody>
        </p:sp>
      </p:grpSp>
    </p:spTree>
    <p:extLst>
      <p:ext uri="{BB962C8B-B14F-4D97-AF65-F5344CB8AC3E}">
        <p14:creationId xmlns:p14="http://schemas.microsoft.com/office/powerpoint/2010/main" val="1413044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TIM Program Elements</a:t>
            </a:r>
          </a:p>
        </p:txBody>
      </p:sp>
      <p:grpSp>
        <p:nvGrpSpPr>
          <p:cNvPr id="11" name="Group 10" descr="Have &quot;authority removal&quot; laws allowing pre-designated responders to remove disabled or wrecked vehicles and spilled cargo:&#10;&quot;Authority removal&quot; law in place&#10;Understood and utilized by responders&#10;Have &quot;driver removal&quot; laws that require drivers involved in minor crashes (i.e., not involving injuries) to move vehicles out of the travel lanes:&#10;&quot;Driver removal&quot; law in place&#10;Adequately communicated to motorists&#10;Use a safety service patrol for incident and emergency response&#10;Utilize the ICS onscene&#10;Have response equipment pre-staged for timely response&#10;Identify and document resources so that a list of towing and recovery operators (including operator capabilities and special equipment) is available for incident response and clearance&#10;Identify and document resources so that a list of HazMat contractors (including capabilities and equipment) is available for incident response&#10;Give at least one responding agency the authority to override the decision to utilize the responsible party's HazMat contractor and call in other resources&#10;Have the medical examiner response clearly defined and understood for incidents involving fatalities&#10;" title="Tactical (Technical/Operational)"/>
          <p:cNvGrpSpPr/>
          <p:nvPr/>
        </p:nvGrpSpPr>
        <p:grpSpPr>
          <a:xfrm>
            <a:off x="1490472" y="1554480"/>
            <a:ext cx="7315200" cy="4701297"/>
            <a:chOff x="2595171" y="1720694"/>
            <a:chExt cx="4709160" cy="3901528"/>
          </a:xfrm>
        </p:grpSpPr>
        <p:sp>
          <p:nvSpPr>
            <p:cNvPr id="6" name="TextBox 5"/>
            <p:cNvSpPr txBox="1"/>
            <p:nvPr/>
          </p:nvSpPr>
          <p:spPr>
            <a:xfrm>
              <a:off x="2595171" y="1720694"/>
              <a:ext cx="4709160" cy="3901528"/>
            </a:xfrm>
            <a:prstGeom prst="roundRect">
              <a:avLst>
                <a:gd name="adj" fmla="val 6002"/>
              </a:avLst>
            </a:prstGeom>
            <a:solidFill>
              <a:srgbClr val="561D1F"/>
            </a:solidFill>
            <a:effectLst>
              <a:outerShdw blurRad="63500" sx="103000" sy="103000" algn="ctr" rotWithShape="0">
                <a:prstClr val="black">
                  <a:alpha val="23000"/>
                </a:prstClr>
              </a:outerShdw>
            </a:effectLst>
            <a:scene3d>
              <a:camera prst="orthographicFront"/>
              <a:lightRig rig="threePt" dir="t"/>
            </a:scene3d>
            <a:sp3d>
              <a:bevelT/>
            </a:sp3d>
          </p:spPr>
          <p:txBody>
            <a:bodyPr wrap="square" rtlCol="0">
              <a:noAutofit/>
            </a:bodyPr>
            <a:lstStyle/>
            <a:p>
              <a:pPr algn="ctr"/>
              <a:r>
                <a:rPr lang="en-US" b="1" dirty="0">
                  <a:solidFill>
                    <a:schemeClr val="bg1"/>
                  </a:solidFill>
                </a:rPr>
                <a:t>Tactical (Technical/Operational</a:t>
              </a:r>
              <a:r>
                <a:rPr lang="en-US" b="1" dirty="0" smtClean="0">
                  <a:solidFill>
                    <a:schemeClr val="bg1"/>
                  </a:solidFill>
                </a:rPr>
                <a:t>)</a:t>
              </a:r>
              <a:endParaRPr lang="en-US" b="1" dirty="0">
                <a:solidFill>
                  <a:schemeClr val="bg1"/>
                </a:solidFill>
              </a:endParaRPr>
            </a:p>
          </p:txBody>
        </p:sp>
        <p:sp>
          <p:nvSpPr>
            <p:cNvPr id="9" name="TextBox 8"/>
            <p:cNvSpPr txBox="1"/>
            <p:nvPr/>
          </p:nvSpPr>
          <p:spPr>
            <a:xfrm>
              <a:off x="2684717" y="2103327"/>
              <a:ext cx="4530067" cy="3398017"/>
            </a:xfrm>
            <a:prstGeom prst="roundRect">
              <a:avLst>
                <a:gd name="adj" fmla="val 6002"/>
              </a:avLst>
            </a:prstGeom>
            <a:solidFill>
              <a:schemeClr val="bg1"/>
            </a:solidFill>
            <a:effectLst>
              <a:outerShdw blurRad="63500" sx="103000" sy="103000" algn="ctr" rotWithShape="0">
                <a:prstClr val="black">
                  <a:alpha val="23000"/>
                </a:prstClr>
              </a:outerShdw>
            </a:effectLst>
            <a:scene3d>
              <a:camera prst="orthographicFront"/>
              <a:lightRig rig="threePt" dir="t"/>
            </a:scene3d>
            <a:sp3d>
              <a:bevelT/>
            </a:sp3d>
          </p:spPr>
          <p:txBody>
            <a:bodyPr wrap="square" lIns="45720" rIns="45720" rtlCol="0">
              <a:noAutofit/>
            </a:bodyPr>
            <a:lstStyle/>
            <a:p>
              <a:pPr marL="169863" lvl="0" indent="-169863">
                <a:lnSpc>
                  <a:spcPct val="90000"/>
                </a:lnSpc>
                <a:buFont typeface="Wingdings" panose="05000000000000000000" pitchFamily="2" charset="2"/>
                <a:buChar char="Ø"/>
              </a:pPr>
              <a:r>
                <a:rPr lang="en-US" sz="1400" dirty="0">
                  <a:solidFill>
                    <a:srgbClr val="583B1C"/>
                  </a:solidFill>
                </a:rPr>
                <a:t>Have "authority removal" laws allowing pre-designated responders to remove disabled or wrecked vehicles and spilled cargo:</a:t>
              </a:r>
            </a:p>
            <a:p>
              <a:pPr marL="342900" lvl="0" indent="-177800">
                <a:lnSpc>
                  <a:spcPct val="90000"/>
                </a:lnSpc>
                <a:buFont typeface="Courier New" panose="02070309020205020404" pitchFamily="49" charset="0"/>
                <a:buChar char="o"/>
              </a:pPr>
              <a:r>
                <a:rPr lang="en-US" sz="1400" dirty="0" smtClean="0">
                  <a:solidFill>
                    <a:srgbClr val="583B1C"/>
                  </a:solidFill>
                </a:rPr>
                <a:t>"</a:t>
              </a:r>
              <a:r>
                <a:rPr lang="en-US" sz="1400" dirty="0">
                  <a:solidFill>
                    <a:srgbClr val="583B1C"/>
                  </a:solidFill>
                </a:rPr>
                <a:t>Authority removal" law in place</a:t>
              </a:r>
            </a:p>
            <a:p>
              <a:pPr marL="342900" lvl="0" indent="-177800">
                <a:lnSpc>
                  <a:spcPct val="90000"/>
                </a:lnSpc>
                <a:buFont typeface="Courier New" panose="02070309020205020404" pitchFamily="49" charset="0"/>
                <a:buChar char="o"/>
              </a:pPr>
              <a:r>
                <a:rPr lang="en-US" sz="1400" dirty="0" smtClean="0">
                  <a:solidFill>
                    <a:srgbClr val="583B1C"/>
                  </a:solidFill>
                </a:rPr>
                <a:t>Understood </a:t>
              </a:r>
              <a:r>
                <a:rPr lang="en-US" sz="1400" dirty="0">
                  <a:solidFill>
                    <a:srgbClr val="583B1C"/>
                  </a:solidFill>
                </a:rPr>
                <a:t>and utilized by responders</a:t>
              </a:r>
            </a:p>
            <a:p>
              <a:pPr marL="169863" lvl="0" indent="-169863">
                <a:lnSpc>
                  <a:spcPct val="90000"/>
                </a:lnSpc>
                <a:buFont typeface="Wingdings" panose="05000000000000000000" pitchFamily="2" charset="2"/>
                <a:buChar char="Ø"/>
              </a:pPr>
              <a:r>
                <a:rPr lang="en-US" sz="1400" dirty="0">
                  <a:solidFill>
                    <a:srgbClr val="583B1C"/>
                  </a:solidFill>
                </a:rPr>
                <a:t>Have "driver removal" laws that require drivers involved in minor crashes (i.e., not involving injuries) to move vehicles out of the travel lanes:</a:t>
              </a:r>
            </a:p>
            <a:p>
              <a:pPr marL="342900" lvl="0" indent="-177800">
                <a:lnSpc>
                  <a:spcPct val="90000"/>
                </a:lnSpc>
                <a:buFont typeface="Courier New" panose="02070309020205020404" pitchFamily="49" charset="0"/>
                <a:buChar char="o"/>
              </a:pPr>
              <a:r>
                <a:rPr lang="en-US" sz="1400" dirty="0" smtClean="0">
                  <a:solidFill>
                    <a:srgbClr val="583B1C"/>
                  </a:solidFill>
                </a:rPr>
                <a:t>"</a:t>
              </a:r>
              <a:r>
                <a:rPr lang="en-US" sz="1400" dirty="0">
                  <a:solidFill>
                    <a:srgbClr val="583B1C"/>
                  </a:solidFill>
                </a:rPr>
                <a:t>Driver removal" law in place</a:t>
              </a:r>
            </a:p>
            <a:p>
              <a:pPr marL="342900" lvl="0" indent="-177800">
                <a:lnSpc>
                  <a:spcPct val="90000"/>
                </a:lnSpc>
                <a:buFont typeface="Courier New" panose="02070309020205020404" pitchFamily="49" charset="0"/>
                <a:buChar char="o"/>
              </a:pPr>
              <a:r>
                <a:rPr lang="en-US" sz="1400" dirty="0" smtClean="0">
                  <a:solidFill>
                    <a:srgbClr val="583B1C"/>
                  </a:solidFill>
                </a:rPr>
                <a:t>Adequately </a:t>
              </a:r>
              <a:r>
                <a:rPr lang="en-US" sz="1400" dirty="0">
                  <a:solidFill>
                    <a:srgbClr val="583B1C"/>
                  </a:solidFill>
                </a:rPr>
                <a:t>communicated to motorists</a:t>
              </a:r>
            </a:p>
            <a:p>
              <a:pPr marL="169863" lvl="0" indent="-169863">
                <a:lnSpc>
                  <a:spcPct val="90000"/>
                </a:lnSpc>
                <a:buFont typeface="Wingdings" panose="05000000000000000000" pitchFamily="2" charset="2"/>
                <a:buChar char="Ø"/>
              </a:pPr>
              <a:r>
                <a:rPr lang="en-US" sz="1400" dirty="0">
                  <a:solidFill>
                    <a:srgbClr val="583B1C"/>
                  </a:solidFill>
                </a:rPr>
                <a:t>Use a </a:t>
              </a:r>
              <a:r>
                <a:rPr lang="en-US" sz="1400" dirty="0" smtClean="0">
                  <a:solidFill>
                    <a:srgbClr val="583B1C"/>
                  </a:solidFill>
                </a:rPr>
                <a:t>safety service patrol for </a:t>
              </a:r>
              <a:r>
                <a:rPr lang="en-US" sz="1400" dirty="0">
                  <a:solidFill>
                    <a:srgbClr val="583B1C"/>
                  </a:solidFill>
                </a:rPr>
                <a:t>incident and emergency response</a:t>
              </a:r>
            </a:p>
            <a:p>
              <a:pPr marL="169863" lvl="0" indent="-169863">
                <a:lnSpc>
                  <a:spcPct val="90000"/>
                </a:lnSpc>
                <a:buFont typeface="Wingdings" panose="05000000000000000000" pitchFamily="2" charset="2"/>
                <a:buChar char="Ø"/>
              </a:pPr>
              <a:r>
                <a:rPr lang="en-US" sz="1400" dirty="0">
                  <a:solidFill>
                    <a:srgbClr val="583B1C"/>
                  </a:solidFill>
                </a:rPr>
                <a:t>Utilize the ICS onscene</a:t>
              </a:r>
            </a:p>
            <a:p>
              <a:pPr marL="169863" lvl="0" indent="-169863">
                <a:lnSpc>
                  <a:spcPct val="90000"/>
                </a:lnSpc>
                <a:buFont typeface="Wingdings" panose="05000000000000000000" pitchFamily="2" charset="2"/>
                <a:buChar char="Ø"/>
              </a:pPr>
              <a:r>
                <a:rPr lang="en-US" sz="1400" dirty="0">
                  <a:solidFill>
                    <a:srgbClr val="583B1C"/>
                  </a:solidFill>
                </a:rPr>
                <a:t>Have response equipment pre-staged for timely response</a:t>
              </a:r>
            </a:p>
            <a:p>
              <a:pPr marL="169863" lvl="0" indent="-169863">
                <a:lnSpc>
                  <a:spcPct val="90000"/>
                </a:lnSpc>
                <a:buFont typeface="Wingdings" panose="05000000000000000000" pitchFamily="2" charset="2"/>
                <a:buChar char="Ø"/>
              </a:pPr>
              <a:r>
                <a:rPr lang="en-US" sz="1400" dirty="0">
                  <a:solidFill>
                    <a:srgbClr val="583B1C"/>
                  </a:solidFill>
                </a:rPr>
                <a:t>Identify and document resources so that a list of towing and recovery operators (including operator capabilities and special equipment) is available for incident response and clearance</a:t>
              </a:r>
            </a:p>
            <a:p>
              <a:pPr marL="169863" lvl="0" indent="-169863">
                <a:lnSpc>
                  <a:spcPct val="90000"/>
                </a:lnSpc>
                <a:buFont typeface="Wingdings" panose="05000000000000000000" pitchFamily="2" charset="2"/>
                <a:buChar char="Ø"/>
              </a:pPr>
              <a:r>
                <a:rPr lang="en-US" sz="1400" dirty="0">
                  <a:solidFill>
                    <a:srgbClr val="583B1C"/>
                  </a:solidFill>
                </a:rPr>
                <a:t>Identify and document resources so that a list of </a:t>
              </a:r>
              <a:r>
                <a:rPr lang="en-US" sz="1400" dirty="0" err="1">
                  <a:solidFill>
                    <a:srgbClr val="583B1C"/>
                  </a:solidFill>
                </a:rPr>
                <a:t>HazMat</a:t>
              </a:r>
              <a:r>
                <a:rPr lang="en-US" sz="1400" dirty="0">
                  <a:solidFill>
                    <a:srgbClr val="583B1C"/>
                  </a:solidFill>
                </a:rPr>
                <a:t> contractors (including capabilities and equipment) is available for incident response</a:t>
              </a:r>
            </a:p>
            <a:p>
              <a:pPr marL="169863" lvl="0" indent="-169863">
                <a:lnSpc>
                  <a:spcPct val="90000"/>
                </a:lnSpc>
                <a:buFont typeface="Wingdings" panose="05000000000000000000" pitchFamily="2" charset="2"/>
                <a:buChar char="Ø"/>
              </a:pPr>
              <a:r>
                <a:rPr lang="en-US" sz="1400" dirty="0">
                  <a:solidFill>
                    <a:srgbClr val="583B1C"/>
                  </a:solidFill>
                </a:rPr>
                <a:t>Give at least one responding agency the authority to override the decision to utilize the responsible party's </a:t>
              </a:r>
              <a:r>
                <a:rPr lang="en-US" sz="1400" dirty="0" err="1">
                  <a:solidFill>
                    <a:srgbClr val="583B1C"/>
                  </a:solidFill>
                </a:rPr>
                <a:t>HazMat</a:t>
              </a:r>
              <a:r>
                <a:rPr lang="en-US" sz="1400" dirty="0">
                  <a:solidFill>
                    <a:srgbClr val="583B1C"/>
                  </a:solidFill>
                </a:rPr>
                <a:t> contractor and call in other </a:t>
              </a:r>
              <a:r>
                <a:rPr lang="en-US" sz="1400" dirty="0" smtClean="0">
                  <a:solidFill>
                    <a:srgbClr val="583B1C"/>
                  </a:solidFill>
                </a:rPr>
                <a:t>resources</a:t>
              </a:r>
            </a:p>
            <a:p>
              <a:pPr marL="169863" indent="-169863">
                <a:lnSpc>
                  <a:spcPct val="90000"/>
                </a:lnSpc>
                <a:buFont typeface="Wingdings" panose="05000000000000000000" pitchFamily="2" charset="2"/>
                <a:buChar char="Ø"/>
              </a:pPr>
              <a:r>
                <a:rPr lang="en-US" sz="1400" dirty="0">
                  <a:solidFill>
                    <a:srgbClr val="583B1C"/>
                  </a:solidFill>
                </a:rPr>
                <a:t>Have the medical examiner response clearly defined and understood for incidents involving </a:t>
              </a:r>
              <a:r>
                <a:rPr lang="en-US" sz="1400" dirty="0" smtClean="0">
                  <a:solidFill>
                    <a:srgbClr val="583B1C"/>
                  </a:solidFill>
                </a:rPr>
                <a:t>fatalities</a:t>
              </a:r>
              <a:endParaRPr lang="en-US" sz="1400" dirty="0">
                <a:solidFill>
                  <a:srgbClr val="583B1C"/>
                </a:solidFill>
              </a:endParaRPr>
            </a:p>
          </p:txBody>
        </p:sp>
      </p:grpSp>
    </p:spTree>
    <p:extLst>
      <p:ext uri="{BB962C8B-B14F-4D97-AF65-F5344CB8AC3E}">
        <p14:creationId xmlns:p14="http://schemas.microsoft.com/office/powerpoint/2010/main" val="919422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TIM Program Elements</a:t>
            </a:r>
          </a:p>
        </p:txBody>
      </p:sp>
      <p:grpSp>
        <p:nvGrpSpPr>
          <p:cNvPr id="11" name="Group 10" descr="Have the electric utility companies' role clearly defined for incidents involving downed electrical wires&#10;Have procedures in place for expedited accident reconstruction/ investigation&#10;Have a policy in place for removal of abandoned vehicles&#10;Have &quot;Move Over&quot; laws that require drivers to slow down and if possible move over to the adjacent lane when approaching workers or responders and equipment in the roadway:&#10;&quot;Move Over&quot; law in place&#10;Adequately communicated to drivers&#10;Train all responders in traffic control following MUTCD guidelines&#10;Routinely utilize transportation resources to conduct traffic control procedures for various levels of incidents in compliance with the MUTCD&#10;Routinely utilize traffic control procedures for the end of the incident traffic queue&#10;Have mutually understood equipment staging and emergency lighting procedures onsite to maximize traffic flow past an incident while providing responder safety:&#10;Vehicle and equipment staging procedures&#10;Light-shedding procedures&#10;Personal protective equipment used by responders&#10;Pre-established, signed accident investigation sites&#10;Have procedures in place for prompt responder notification&#10;" title="Tactical (Technical/Operational) – Cont’d"/>
          <p:cNvGrpSpPr/>
          <p:nvPr/>
        </p:nvGrpSpPr>
        <p:grpSpPr>
          <a:xfrm>
            <a:off x="1490472" y="1554480"/>
            <a:ext cx="7315200" cy="4701297"/>
            <a:chOff x="2595171" y="1720694"/>
            <a:chExt cx="4709160" cy="3901528"/>
          </a:xfrm>
        </p:grpSpPr>
        <p:sp>
          <p:nvSpPr>
            <p:cNvPr id="6" name="TextBox 5"/>
            <p:cNvSpPr txBox="1"/>
            <p:nvPr/>
          </p:nvSpPr>
          <p:spPr>
            <a:xfrm>
              <a:off x="2595171" y="1720694"/>
              <a:ext cx="4709160" cy="3901528"/>
            </a:xfrm>
            <a:prstGeom prst="roundRect">
              <a:avLst>
                <a:gd name="adj" fmla="val 6002"/>
              </a:avLst>
            </a:prstGeom>
            <a:solidFill>
              <a:srgbClr val="561D1F"/>
            </a:solidFill>
            <a:effectLst>
              <a:outerShdw blurRad="63500" sx="103000" sy="103000" algn="ctr" rotWithShape="0">
                <a:prstClr val="black">
                  <a:alpha val="23000"/>
                </a:prstClr>
              </a:outerShdw>
            </a:effectLst>
            <a:scene3d>
              <a:camera prst="orthographicFront"/>
              <a:lightRig rig="threePt" dir="t"/>
            </a:scene3d>
            <a:sp3d>
              <a:bevelT/>
            </a:sp3d>
          </p:spPr>
          <p:txBody>
            <a:bodyPr wrap="square" rtlCol="0">
              <a:noAutofit/>
            </a:bodyPr>
            <a:lstStyle/>
            <a:p>
              <a:pPr algn="ctr"/>
              <a:r>
                <a:rPr lang="en-US" b="1" dirty="0">
                  <a:solidFill>
                    <a:schemeClr val="bg1"/>
                  </a:solidFill>
                </a:rPr>
                <a:t>Tactical (Technical/Operational</a:t>
              </a:r>
              <a:r>
                <a:rPr lang="en-US" b="1" dirty="0" smtClean="0">
                  <a:solidFill>
                    <a:schemeClr val="bg1"/>
                  </a:solidFill>
                </a:rPr>
                <a:t>)</a:t>
              </a:r>
              <a:r>
                <a:rPr lang="en-US" b="1" dirty="0">
                  <a:solidFill>
                    <a:schemeClr val="bg1"/>
                  </a:solidFill>
                </a:rPr>
                <a:t> – Cont’d</a:t>
              </a:r>
            </a:p>
            <a:p>
              <a:pPr algn="ctr"/>
              <a:endParaRPr lang="en-US" b="1" dirty="0">
                <a:solidFill>
                  <a:schemeClr val="bg1"/>
                </a:solidFill>
              </a:endParaRPr>
            </a:p>
          </p:txBody>
        </p:sp>
        <p:sp>
          <p:nvSpPr>
            <p:cNvPr id="9" name="TextBox 8"/>
            <p:cNvSpPr txBox="1"/>
            <p:nvPr/>
          </p:nvSpPr>
          <p:spPr>
            <a:xfrm>
              <a:off x="2684717" y="2103327"/>
              <a:ext cx="4530067" cy="3398017"/>
            </a:xfrm>
            <a:prstGeom prst="roundRect">
              <a:avLst>
                <a:gd name="adj" fmla="val 6002"/>
              </a:avLst>
            </a:prstGeom>
            <a:solidFill>
              <a:schemeClr val="bg1"/>
            </a:solidFill>
            <a:effectLst>
              <a:outerShdw blurRad="63500" sx="103000" sy="103000" algn="ctr" rotWithShape="0">
                <a:prstClr val="black">
                  <a:alpha val="23000"/>
                </a:prstClr>
              </a:outerShdw>
            </a:effectLst>
            <a:scene3d>
              <a:camera prst="orthographicFront"/>
              <a:lightRig rig="threePt" dir="t"/>
            </a:scene3d>
            <a:sp3d>
              <a:bevelT/>
            </a:sp3d>
          </p:spPr>
          <p:txBody>
            <a:bodyPr wrap="square" lIns="45720" rIns="45720" rtlCol="0">
              <a:noAutofit/>
            </a:bodyPr>
            <a:lstStyle/>
            <a:p>
              <a:pPr marL="169863" lvl="0" indent="-169863">
                <a:lnSpc>
                  <a:spcPct val="95000"/>
                </a:lnSpc>
                <a:buFont typeface="Wingdings" panose="05000000000000000000" pitchFamily="2" charset="2"/>
                <a:buChar char="Ø"/>
              </a:pPr>
              <a:r>
                <a:rPr lang="en-US" sz="1400" dirty="0" smtClean="0">
                  <a:solidFill>
                    <a:srgbClr val="583B1C"/>
                  </a:solidFill>
                </a:rPr>
                <a:t>Have </a:t>
              </a:r>
              <a:r>
                <a:rPr lang="en-US" sz="1400" dirty="0">
                  <a:solidFill>
                    <a:srgbClr val="583B1C"/>
                  </a:solidFill>
                </a:rPr>
                <a:t>the electric utility companies' role clearly defined for incidents involving downed electrical wires</a:t>
              </a:r>
            </a:p>
            <a:p>
              <a:pPr marL="169863" lvl="0" indent="-169863">
                <a:lnSpc>
                  <a:spcPct val="95000"/>
                </a:lnSpc>
                <a:buFont typeface="Wingdings" panose="05000000000000000000" pitchFamily="2" charset="2"/>
                <a:buChar char="Ø"/>
              </a:pPr>
              <a:r>
                <a:rPr lang="en-US" sz="1400" dirty="0">
                  <a:solidFill>
                    <a:srgbClr val="583B1C"/>
                  </a:solidFill>
                </a:rPr>
                <a:t>Have procedures in place for expedited accident reconstruction/ investigation</a:t>
              </a:r>
            </a:p>
            <a:p>
              <a:pPr marL="169863" lvl="0" indent="-169863">
                <a:lnSpc>
                  <a:spcPct val="95000"/>
                </a:lnSpc>
                <a:buFont typeface="Wingdings" panose="05000000000000000000" pitchFamily="2" charset="2"/>
                <a:buChar char="Ø"/>
              </a:pPr>
              <a:r>
                <a:rPr lang="en-US" sz="1400" dirty="0">
                  <a:solidFill>
                    <a:srgbClr val="583B1C"/>
                  </a:solidFill>
                </a:rPr>
                <a:t>Have a policy in place for removal of abandoned vehicles</a:t>
              </a:r>
            </a:p>
            <a:p>
              <a:pPr marL="169863" lvl="0" indent="-169863">
                <a:lnSpc>
                  <a:spcPct val="95000"/>
                </a:lnSpc>
                <a:buFont typeface="Wingdings" panose="05000000000000000000" pitchFamily="2" charset="2"/>
                <a:buChar char="Ø"/>
              </a:pPr>
              <a:r>
                <a:rPr lang="en-US" sz="1400" dirty="0">
                  <a:solidFill>
                    <a:srgbClr val="583B1C"/>
                  </a:solidFill>
                </a:rPr>
                <a:t>Have "Move Over" laws that require drivers to slow down and if possible move over to the adjacent lane when approaching workers or responders and equipment in the roadway:</a:t>
              </a:r>
            </a:p>
            <a:p>
              <a:pPr marL="342900" lvl="0" indent="-177800">
                <a:lnSpc>
                  <a:spcPct val="95000"/>
                </a:lnSpc>
                <a:buFont typeface="Courier New" panose="02070309020205020404" pitchFamily="49" charset="0"/>
                <a:buChar char="o"/>
              </a:pPr>
              <a:r>
                <a:rPr lang="en-US" sz="1400" dirty="0" smtClean="0">
                  <a:solidFill>
                    <a:srgbClr val="583B1C"/>
                  </a:solidFill>
                </a:rPr>
                <a:t>"</a:t>
              </a:r>
              <a:r>
                <a:rPr lang="en-US" sz="1400" dirty="0">
                  <a:solidFill>
                    <a:srgbClr val="583B1C"/>
                  </a:solidFill>
                </a:rPr>
                <a:t>Move Over" law in place</a:t>
              </a:r>
            </a:p>
            <a:p>
              <a:pPr marL="342900" lvl="0" indent="-177800">
                <a:lnSpc>
                  <a:spcPct val="95000"/>
                </a:lnSpc>
                <a:buFont typeface="Courier New" panose="02070309020205020404" pitchFamily="49" charset="0"/>
                <a:buChar char="o"/>
              </a:pPr>
              <a:r>
                <a:rPr lang="en-US" sz="1400" dirty="0" smtClean="0">
                  <a:solidFill>
                    <a:srgbClr val="583B1C"/>
                  </a:solidFill>
                </a:rPr>
                <a:t>Adequately </a:t>
              </a:r>
              <a:r>
                <a:rPr lang="en-US" sz="1400" dirty="0">
                  <a:solidFill>
                    <a:srgbClr val="583B1C"/>
                  </a:solidFill>
                </a:rPr>
                <a:t>communicated to drivers</a:t>
              </a:r>
            </a:p>
            <a:p>
              <a:pPr marL="169863" lvl="0" indent="-169863">
                <a:lnSpc>
                  <a:spcPct val="95000"/>
                </a:lnSpc>
                <a:buFont typeface="Wingdings" panose="05000000000000000000" pitchFamily="2" charset="2"/>
                <a:buChar char="Ø"/>
              </a:pPr>
              <a:r>
                <a:rPr lang="en-US" sz="1400" dirty="0">
                  <a:solidFill>
                    <a:srgbClr val="583B1C"/>
                  </a:solidFill>
                </a:rPr>
                <a:t>Train all responders in traffic control following MUTCD guidelines</a:t>
              </a:r>
            </a:p>
            <a:p>
              <a:pPr marL="169863" lvl="0" indent="-169863">
                <a:lnSpc>
                  <a:spcPct val="95000"/>
                </a:lnSpc>
                <a:buFont typeface="Wingdings" panose="05000000000000000000" pitchFamily="2" charset="2"/>
                <a:buChar char="Ø"/>
              </a:pPr>
              <a:r>
                <a:rPr lang="en-US" sz="1400" dirty="0">
                  <a:solidFill>
                    <a:srgbClr val="583B1C"/>
                  </a:solidFill>
                </a:rPr>
                <a:t>Routinely utilize transportation resources to conduct traffic control procedures for various levels of incidents in compliance with the MUTCD</a:t>
              </a:r>
            </a:p>
            <a:p>
              <a:pPr marL="169863" lvl="0" indent="-169863">
                <a:lnSpc>
                  <a:spcPct val="95000"/>
                </a:lnSpc>
                <a:buFont typeface="Wingdings" panose="05000000000000000000" pitchFamily="2" charset="2"/>
                <a:buChar char="Ø"/>
              </a:pPr>
              <a:r>
                <a:rPr lang="en-US" sz="1400" dirty="0">
                  <a:solidFill>
                    <a:srgbClr val="583B1C"/>
                  </a:solidFill>
                </a:rPr>
                <a:t>Routinely utilize traffic control procedures for the end of the incident traffic queue</a:t>
              </a:r>
            </a:p>
            <a:p>
              <a:pPr marL="169863" lvl="0" indent="-169863">
                <a:lnSpc>
                  <a:spcPct val="95000"/>
                </a:lnSpc>
                <a:buFont typeface="Wingdings" panose="05000000000000000000" pitchFamily="2" charset="2"/>
                <a:buChar char="Ø"/>
              </a:pPr>
              <a:r>
                <a:rPr lang="en-US" sz="1400" dirty="0">
                  <a:solidFill>
                    <a:srgbClr val="583B1C"/>
                  </a:solidFill>
                </a:rPr>
                <a:t>Have mutually understood equipment staging and emergency lighting procedures onsite to maximize traffic flow past an incident while providing responder safety:</a:t>
              </a:r>
            </a:p>
            <a:p>
              <a:pPr marL="342900" lvl="0" indent="-177800">
                <a:lnSpc>
                  <a:spcPct val="95000"/>
                </a:lnSpc>
                <a:buFont typeface="Courier New" panose="02070309020205020404" pitchFamily="49" charset="0"/>
                <a:buChar char="o"/>
              </a:pPr>
              <a:r>
                <a:rPr lang="en-US" sz="1400" dirty="0" smtClean="0">
                  <a:solidFill>
                    <a:srgbClr val="583B1C"/>
                  </a:solidFill>
                </a:rPr>
                <a:t>Vehicle </a:t>
              </a:r>
              <a:r>
                <a:rPr lang="en-US" sz="1400" dirty="0">
                  <a:solidFill>
                    <a:srgbClr val="583B1C"/>
                  </a:solidFill>
                </a:rPr>
                <a:t>and equipment staging procedures</a:t>
              </a:r>
            </a:p>
            <a:p>
              <a:pPr marL="342900" lvl="0" indent="-177800">
                <a:lnSpc>
                  <a:spcPct val="95000"/>
                </a:lnSpc>
                <a:buFont typeface="Courier New" panose="02070309020205020404" pitchFamily="49" charset="0"/>
                <a:buChar char="o"/>
              </a:pPr>
              <a:r>
                <a:rPr lang="en-US" sz="1400" dirty="0" smtClean="0">
                  <a:solidFill>
                    <a:srgbClr val="583B1C"/>
                  </a:solidFill>
                </a:rPr>
                <a:t>Light-shedding </a:t>
              </a:r>
              <a:r>
                <a:rPr lang="en-US" sz="1400" dirty="0">
                  <a:solidFill>
                    <a:srgbClr val="583B1C"/>
                  </a:solidFill>
                </a:rPr>
                <a:t>procedures</a:t>
              </a:r>
            </a:p>
            <a:p>
              <a:pPr marL="342900" lvl="0" indent="-177800">
                <a:lnSpc>
                  <a:spcPct val="95000"/>
                </a:lnSpc>
                <a:buFont typeface="Courier New" panose="02070309020205020404" pitchFamily="49" charset="0"/>
                <a:buChar char="o"/>
              </a:pPr>
              <a:r>
                <a:rPr lang="en-US" sz="1400" dirty="0">
                  <a:solidFill>
                    <a:srgbClr val="583B1C"/>
                  </a:solidFill>
                </a:rPr>
                <a:t>Personal </a:t>
              </a:r>
              <a:r>
                <a:rPr lang="en-US" sz="1400" dirty="0" smtClean="0">
                  <a:solidFill>
                    <a:srgbClr val="583B1C"/>
                  </a:solidFill>
                </a:rPr>
                <a:t>protective equipment used </a:t>
              </a:r>
              <a:r>
                <a:rPr lang="en-US" sz="1400" dirty="0">
                  <a:solidFill>
                    <a:srgbClr val="583B1C"/>
                  </a:solidFill>
                </a:rPr>
                <a:t>by responders</a:t>
              </a:r>
            </a:p>
            <a:p>
              <a:pPr marL="342900" lvl="0" indent="-177800">
                <a:lnSpc>
                  <a:spcPct val="95000"/>
                </a:lnSpc>
                <a:buFont typeface="Courier New" panose="02070309020205020404" pitchFamily="49" charset="0"/>
                <a:buChar char="o"/>
              </a:pPr>
              <a:r>
                <a:rPr lang="en-US" sz="1400" dirty="0" smtClean="0">
                  <a:solidFill>
                    <a:srgbClr val="583B1C"/>
                  </a:solidFill>
                </a:rPr>
                <a:t>Pre-established</a:t>
              </a:r>
              <a:r>
                <a:rPr lang="en-US" sz="1400" dirty="0">
                  <a:solidFill>
                    <a:srgbClr val="583B1C"/>
                  </a:solidFill>
                </a:rPr>
                <a:t>, signed accident investigation sites</a:t>
              </a:r>
            </a:p>
            <a:p>
              <a:pPr marL="169863" lvl="0" indent="-169863">
                <a:lnSpc>
                  <a:spcPct val="95000"/>
                </a:lnSpc>
                <a:buFont typeface="Wingdings" panose="05000000000000000000" pitchFamily="2" charset="2"/>
                <a:buChar char="Ø"/>
              </a:pPr>
              <a:r>
                <a:rPr lang="en-US" sz="1400" dirty="0">
                  <a:solidFill>
                    <a:srgbClr val="583B1C"/>
                  </a:solidFill>
                </a:rPr>
                <a:t>Have procedures in place for prompt responder </a:t>
              </a:r>
              <a:r>
                <a:rPr lang="en-US" sz="1400" dirty="0" smtClean="0">
                  <a:solidFill>
                    <a:srgbClr val="583B1C"/>
                  </a:solidFill>
                </a:rPr>
                <a:t>notification</a:t>
              </a:r>
              <a:endParaRPr lang="en-US" sz="1400" dirty="0">
                <a:solidFill>
                  <a:srgbClr val="583B1C"/>
                </a:solidFill>
              </a:endParaRPr>
            </a:p>
          </p:txBody>
        </p:sp>
      </p:grpSp>
    </p:spTree>
    <p:extLst>
      <p:ext uri="{BB962C8B-B14F-4D97-AF65-F5344CB8AC3E}">
        <p14:creationId xmlns:p14="http://schemas.microsoft.com/office/powerpoint/2010/main" val="179432574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TIM Program Elements</a:t>
            </a:r>
          </a:p>
        </p:txBody>
      </p:sp>
      <p:grpSp>
        <p:nvGrpSpPr>
          <p:cNvPr id="11" name="Group 10" descr="Use a TMC/TOC to coordinate incident detection, notification and response&#10;Share data/video between agencies&#10;Have specific policies and procedures for traffic management during incident response:&#10;Signal timing changes&#10;Pre-planned detour and alternate routes identified and shared between agencies&#10;Provide for interoperable, interagency communications onsite between incident responders&#10;Have a real-time motorist information system providing incident-specific information:&#10;Traveler information delivered via 511/ website&#10;Traveler information delivered via mobile applications&#10;Traveler information delivered through traffic/news media partnerships/access to TMC/ TOC data/ information&#10;Provide motorists with travel time estimates for route segments&#10;Develop and implement Cost Recovery and Management systems including:&#10;Costs recovery for the reimbursement for services from sources outside of the direct budget that funds the program seeking reimbursement&#10;Cost management includes efforts to maximize the cost-benefit relationship of program activities via a cyclical loop of cost planning, tracking, analysis, and evaluation and reprogramming&#10;" title="Support (Financial/Technological)"/>
          <p:cNvGrpSpPr/>
          <p:nvPr/>
        </p:nvGrpSpPr>
        <p:grpSpPr>
          <a:xfrm>
            <a:off x="1490472" y="1554480"/>
            <a:ext cx="7315200" cy="4701297"/>
            <a:chOff x="2595171" y="1720694"/>
            <a:chExt cx="4709160" cy="3901528"/>
          </a:xfrm>
        </p:grpSpPr>
        <p:sp>
          <p:nvSpPr>
            <p:cNvPr id="6" name="TextBox 5"/>
            <p:cNvSpPr txBox="1"/>
            <p:nvPr/>
          </p:nvSpPr>
          <p:spPr>
            <a:xfrm>
              <a:off x="2595171" y="1720694"/>
              <a:ext cx="4709160" cy="3901528"/>
            </a:xfrm>
            <a:prstGeom prst="roundRect">
              <a:avLst>
                <a:gd name="adj" fmla="val 6002"/>
              </a:avLst>
            </a:prstGeom>
            <a:solidFill>
              <a:srgbClr val="561D1F"/>
            </a:solidFill>
            <a:effectLst>
              <a:outerShdw blurRad="63500" sx="103000" sy="103000" algn="ctr" rotWithShape="0">
                <a:prstClr val="black">
                  <a:alpha val="23000"/>
                </a:prstClr>
              </a:outerShdw>
            </a:effectLst>
            <a:scene3d>
              <a:camera prst="orthographicFront"/>
              <a:lightRig rig="threePt" dir="t"/>
            </a:scene3d>
            <a:sp3d>
              <a:bevelT/>
            </a:sp3d>
          </p:spPr>
          <p:txBody>
            <a:bodyPr wrap="square" rtlCol="0">
              <a:noAutofit/>
            </a:bodyPr>
            <a:lstStyle/>
            <a:p>
              <a:pPr algn="ctr"/>
              <a:r>
                <a:rPr lang="en-US" b="1" dirty="0">
                  <a:solidFill>
                    <a:schemeClr val="bg1"/>
                  </a:solidFill>
                </a:rPr>
                <a:t>Support (Financial/Technological</a:t>
              </a:r>
              <a:r>
                <a:rPr lang="en-US" b="1" dirty="0" smtClean="0">
                  <a:solidFill>
                    <a:schemeClr val="bg1"/>
                  </a:solidFill>
                </a:rPr>
                <a:t>)</a:t>
              </a:r>
              <a:endParaRPr lang="en-US" b="1" dirty="0">
                <a:solidFill>
                  <a:schemeClr val="bg1"/>
                </a:solidFill>
              </a:endParaRPr>
            </a:p>
          </p:txBody>
        </p:sp>
        <p:sp>
          <p:nvSpPr>
            <p:cNvPr id="9" name="TextBox 8"/>
            <p:cNvSpPr txBox="1"/>
            <p:nvPr/>
          </p:nvSpPr>
          <p:spPr>
            <a:xfrm>
              <a:off x="2684717" y="2103327"/>
              <a:ext cx="4530067" cy="3398017"/>
            </a:xfrm>
            <a:prstGeom prst="roundRect">
              <a:avLst>
                <a:gd name="adj" fmla="val 6002"/>
              </a:avLst>
            </a:prstGeom>
            <a:solidFill>
              <a:schemeClr val="bg1"/>
            </a:solidFill>
            <a:effectLst>
              <a:outerShdw blurRad="63500" sx="103000" sy="103000" algn="ctr" rotWithShape="0">
                <a:prstClr val="black">
                  <a:alpha val="23000"/>
                </a:prstClr>
              </a:outerShdw>
            </a:effectLst>
            <a:scene3d>
              <a:camera prst="orthographicFront"/>
              <a:lightRig rig="threePt" dir="t"/>
            </a:scene3d>
            <a:sp3d>
              <a:bevelT/>
            </a:sp3d>
          </p:spPr>
          <p:txBody>
            <a:bodyPr wrap="square" lIns="45720" rIns="45720" rtlCol="0">
              <a:noAutofit/>
            </a:bodyPr>
            <a:lstStyle/>
            <a:p>
              <a:pPr marL="169863" lvl="0" indent="-169863">
                <a:buFont typeface="Wingdings" panose="05000000000000000000" pitchFamily="2" charset="2"/>
                <a:buChar char="Ø"/>
              </a:pPr>
              <a:r>
                <a:rPr lang="en-US" sz="1400" dirty="0">
                  <a:solidFill>
                    <a:srgbClr val="583B1C"/>
                  </a:solidFill>
                </a:rPr>
                <a:t>Use a </a:t>
              </a:r>
              <a:r>
                <a:rPr lang="en-US" sz="1400" dirty="0" err="1">
                  <a:solidFill>
                    <a:srgbClr val="583B1C"/>
                  </a:solidFill>
                </a:rPr>
                <a:t>TMC</a:t>
              </a:r>
              <a:r>
                <a:rPr lang="en-US" sz="1400" dirty="0">
                  <a:solidFill>
                    <a:srgbClr val="583B1C"/>
                  </a:solidFill>
                </a:rPr>
                <a:t>/TOC to coordinate incident detection, notification and response</a:t>
              </a:r>
            </a:p>
            <a:p>
              <a:pPr marL="169863" lvl="0" indent="-169863">
                <a:buFont typeface="Wingdings" panose="05000000000000000000" pitchFamily="2" charset="2"/>
                <a:buChar char="Ø"/>
              </a:pPr>
              <a:r>
                <a:rPr lang="en-US" sz="1400" dirty="0">
                  <a:solidFill>
                    <a:srgbClr val="583B1C"/>
                  </a:solidFill>
                </a:rPr>
                <a:t>Share data/video between agencies</a:t>
              </a:r>
            </a:p>
            <a:p>
              <a:pPr marL="169863" lvl="0" indent="-169863">
                <a:buFont typeface="Wingdings" panose="05000000000000000000" pitchFamily="2" charset="2"/>
                <a:buChar char="Ø"/>
              </a:pPr>
              <a:r>
                <a:rPr lang="en-US" sz="1400" dirty="0">
                  <a:solidFill>
                    <a:srgbClr val="583B1C"/>
                  </a:solidFill>
                </a:rPr>
                <a:t>Have specific policies and procedures for traffic management during incident response:</a:t>
              </a:r>
            </a:p>
            <a:p>
              <a:pPr marL="339725" lvl="1" indent="-193675">
                <a:buFont typeface="Courier New" panose="02070309020205020404" pitchFamily="49" charset="0"/>
                <a:buChar char="o"/>
              </a:pPr>
              <a:r>
                <a:rPr lang="en-US" sz="1400" dirty="0">
                  <a:solidFill>
                    <a:srgbClr val="583B1C"/>
                  </a:solidFill>
                </a:rPr>
                <a:t>Signal timing changes</a:t>
              </a:r>
            </a:p>
            <a:p>
              <a:pPr marL="339725" lvl="1" indent="-193675">
                <a:buFont typeface="Courier New" panose="02070309020205020404" pitchFamily="49" charset="0"/>
                <a:buChar char="o"/>
              </a:pPr>
              <a:r>
                <a:rPr lang="en-US" sz="1400" dirty="0">
                  <a:solidFill>
                    <a:srgbClr val="583B1C"/>
                  </a:solidFill>
                </a:rPr>
                <a:t>Pre-planned detour and alternate routes identified and shared between agencies</a:t>
              </a:r>
            </a:p>
            <a:p>
              <a:pPr marL="169863" lvl="0" indent="-169863">
                <a:buFont typeface="Wingdings" panose="05000000000000000000" pitchFamily="2" charset="2"/>
                <a:buChar char="Ø"/>
              </a:pPr>
              <a:r>
                <a:rPr lang="en-US" sz="1400" dirty="0">
                  <a:solidFill>
                    <a:srgbClr val="583B1C"/>
                  </a:solidFill>
                </a:rPr>
                <a:t>Provide for interoperable, interagency communications onsite between incident responders</a:t>
              </a:r>
            </a:p>
            <a:p>
              <a:pPr marL="169863" lvl="0" indent="-169863">
                <a:buFont typeface="Wingdings" panose="05000000000000000000" pitchFamily="2" charset="2"/>
                <a:buChar char="Ø"/>
              </a:pPr>
              <a:r>
                <a:rPr lang="en-US" sz="1400" dirty="0">
                  <a:solidFill>
                    <a:srgbClr val="583B1C"/>
                  </a:solidFill>
                </a:rPr>
                <a:t>Have a real-time motorist information system providing incident-specific information:</a:t>
              </a:r>
            </a:p>
            <a:p>
              <a:pPr marL="339725" lvl="1" indent="-169863">
                <a:buFont typeface="Courier New" panose="02070309020205020404" pitchFamily="49" charset="0"/>
                <a:buChar char="o"/>
              </a:pPr>
              <a:r>
                <a:rPr lang="en-US" sz="1400" dirty="0">
                  <a:solidFill>
                    <a:srgbClr val="583B1C"/>
                  </a:solidFill>
                </a:rPr>
                <a:t>Traveler information delivered via 511/ website</a:t>
              </a:r>
            </a:p>
            <a:p>
              <a:pPr marL="339725" lvl="1" indent="-169863">
                <a:buFont typeface="Courier New" panose="02070309020205020404" pitchFamily="49" charset="0"/>
                <a:buChar char="o"/>
              </a:pPr>
              <a:r>
                <a:rPr lang="en-US" sz="1400" dirty="0">
                  <a:solidFill>
                    <a:srgbClr val="583B1C"/>
                  </a:solidFill>
                </a:rPr>
                <a:t>Traveler information delivered via mobile applications</a:t>
              </a:r>
            </a:p>
            <a:p>
              <a:pPr marL="339725" lvl="1" indent="-169863">
                <a:buFont typeface="Courier New" panose="02070309020205020404" pitchFamily="49" charset="0"/>
                <a:buChar char="o"/>
              </a:pPr>
              <a:r>
                <a:rPr lang="en-US" sz="1400" dirty="0">
                  <a:solidFill>
                    <a:srgbClr val="583B1C"/>
                  </a:solidFill>
                </a:rPr>
                <a:t>Traveler information delivered through traffic/news media partnerships/access to </a:t>
              </a:r>
              <a:r>
                <a:rPr lang="en-US" sz="1400" dirty="0" err="1">
                  <a:solidFill>
                    <a:srgbClr val="583B1C"/>
                  </a:solidFill>
                </a:rPr>
                <a:t>TMC</a:t>
              </a:r>
              <a:r>
                <a:rPr lang="en-US" sz="1400" dirty="0">
                  <a:solidFill>
                    <a:srgbClr val="583B1C"/>
                  </a:solidFill>
                </a:rPr>
                <a:t>/ TOC data/ information</a:t>
              </a:r>
            </a:p>
            <a:p>
              <a:pPr marL="169863" lvl="0" indent="-169863">
                <a:buFont typeface="Wingdings" panose="05000000000000000000" pitchFamily="2" charset="2"/>
                <a:buChar char="Ø"/>
              </a:pPr>
              <a:r>
                <a:rPr lang="en-US" sz="1400" dirty="0">
                  <a:solidFill>
                    <a:srgbClr val="583B1C"/>
                  </a:solidFill>
                </a:rPr>
                <a:t>Provide motorists with travel time estimates for route segments</a:t>
              </a:r>
            </a:p>
            <a:p>
              <a:pPr marL="169863" lvl="0" indent="-169863">
                <a:buFont typeface="Wingdings" panose="05000000000000000000" pitchFamily="2" charset="2"/>
                <a:buChar char="Ø"/>
              </a:pPr>
              <a:r>
                <a:rPr lang="en-US" sz="1400" dirty="0">
                  <a:solidFill>
                    <a:srgbClr val="583B1C"/>
                  </a:solidFill>
                </a:rPr>
                <a:t>Develop and implement Cost Recovery and Management systems including:</a:t>
              </a:r>
            </a:p>
            <a:p>
              <a:pPr marL="339725" lvl="0" indent="-169863">
                <a:buFont typeface="Courier New" panose="02070309020205020404" pitchFamily="49" charset="0"/>
                <a:buChar char="o"/>
              </a:pPr>
              <a:r>
                <a:rPr lang="en-US" sz="1400" dirty="0">
                  <a:solidFill>
                    <a:srgbClr val="583B1C"/>
                  </a:solidFill>
                </a:rPr>
                <a:t>Costs recovery for the reimbursement for services from sources outside of the direct budget that funds the program seeking reimbursement</a:t>
              </a:r>
            </a:p>
            <a:p>
              <a:pPr marL="339725" lvl="0" indent="-169863">
                <a:buFont typeface="Courier New" panose="02070309020205020404" pitchFamily="49" charset="0"/>
                <a:buChar char="o"/>
              </a:pPr>
              <a:r>
                <a:rPr lang="en-US" sz="1400" dirty="0">
                  <a:solidFill>
                    <a:srgbClr val="583B1C"/>
                  </a:solidFill>
                </a:rPr>
                <a:t>Cost management includes efforts to maximize the cost-benefit relationship of program activities via a cyclical loop of cost planning, tracking, analysis, and evaluation and reprogramming</a:t>
              </a:r>
            </a:p>
          </p:txBody>
        </p:sp>
      </p:grpSp>
    </p:spTree>
    <p:extLst>
      <p:ext uri="{BB962C8B-B14F-4D97-AF65-F5344CB8AC3E}">
        <p14:creationId xmlns:p14="http://schemas.microsoft.com/office/powerpoint/2010/main" val="6778836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Success Story</a:t>
            </a:r>
            <a:br>
              <a:rPr lang="en-US" dirty="0" smtClean="0"/>
            </a:br>
            <a:r>
              <a:rPr lang="en-US" dirty="0" smtClean="0"/>
              <a:t>New York State TIM Program</a:t>
            </a:r>
            <a:endParaRPr lang="en-US" dirty="0"/>
          </a:p>
        </p:txBody>
      </p:sp>
      <p:sp>
        <p:nvSpPr>
          <p:cNvPr id="3" name="Content Placeholder 2"/>
          <p:cNvSpPr>
            <a:spLocks noGrp="1"/>
          </p:cNvSpPr>
          <p:nvPr>
            <p:ph idx="1"/>
          </p:nvPr>
        </p:nvSpPr>
        <p:spPr>
          <a:xfrm>
            <a:off x="1490472" y="1825625"/>
            <a:ext cx="4328251" cy="4389120"/>
          </a:xfrm>
        </p:spPr>
        <p:txBody>
          <a:bodyPr vert="horz" lIns="0" tIns="0" rIns="0" bIns="0" rtlCol="0">
            <a:noAutofit/>
          </a:bodyPr>
          <a:lstStyle/>
          <a:p>
            <a:r>
              <a:rPr lang="en-US" dirty="0"/>
              <a:t>Established in 2010</a:t>
            </a:r>
          </a:p>
          <a:p>
            <a:r>
              <a:rPr lang="en-US" dirty="0"/>
              <a:t>TIM Components</a:t>
            </a:r>
          </a:p>
          <a:p>
            <a:pPr lvl="1"/>
            <a:r>
              <a:rPr lang="en-US" dirty="0"/>
              <a:t>A statewide strategic plan.</a:t>
            </a:r>
          </a:p>
          <a:p>
            <a:pPr lvl="1"/>
            <a:r>
              <a:rPr lang="en-US" dirty="0"/>
              <a:t>NYS Emergency Traffic Control and Scene Management Guidelines.</a:t>
            </a:r>
          </a:p>
          <a:p>
            <a:pPr lvl="1"/>
            <a:r>
              <a:rPr lang="en-US" dirty="0"/>
              <a:t>A “Move Over” law</a:t>
            </a:r>
            <a:r>
              <a:rPr lang="en-US" dirty="0" smtClean="0"/>
              <a:t>.</a:t>
            </a:r>
          </a:p>
          <a:p>
            <a:pPr lvl="1"/>
            <a:r>
              <a:rPr lang="en-US" dirty="0"/>
              <a:t>Numerous well developed regional TIM programs</a:t>
            </a:r>
            <a:r>
              <a:rPr lang="en-US" dirty="0" smtClean="0"/>
              <a:t>.</a:t>
            </a:r>
            <a:endParaRPr lang="en-US" dirty="0"/>
          </a:p>
        </p:txBody>
      </p:sp>
      <p:pic>
        <p:nvPicPr>
          <p:cNvPr id="5" name="Picture 4" descr="A photo of men and women attending a bi-monthly TIM Steering Committee meeting. Participants are seated at a table in a conference room." title="TIM Steering Committee Meet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18723" y="1825625"/>
            <a:ext cx="2949721" cy="1831975"/>
          </a:xfrm>
          <a:prstGeom prst="rect">
            <a:avLst/>
          </a:prstGeom>
          <a:noFill/>
          <a:ln>
            <a:noFill/>
          </a:ln>
        </p:spPr>
      </p:pic>
      <p:sp>
        <p:nvSpPr>
          <p:cNvPr id="7" name="TextBox 6"/>
          <p:cNvSpPr txBox="1"/>
          <p:nvPr/>
        </p:nvSpPr>
        <p:spPr>
          <a:xfrm>
            <a:off x="5818723" y="3411379"/>
            <a:ext cx="1643062" cy="246221"/>
          </a:xfrm>
          <a:prstGeom prst="rect">
            <a:avLst/>
          </a:prstGeom>
          <a:noFill/>
        </p:spPr>
        <p:txBody>
          <a:bodyPr wrap="square" rtlCol="0">
            <a:spAutoFit/>
          </a:bodyPr>
          <a:lstStyle/>
          <a:p>
            <a:r>
              <a:rPr lang="en-US" sz="1000" dirty="0" smtClean="0">
                <a:ln w="9525">
                  <a:noFill/>
                  <a:prstDash val="solid"/>
                </a:ln>
                <a:effectLst>
                  <a:glow rad="381000">
                    <a:schemeClr val="bg1"/>
                  </a:glow>
                </a:effectLst>
                <a:latin typeface="Segoe UI Semilight" panose="020B0402040204020203" pitchFamily="34" charset="0"/>
                <a:ea typeface="Segoe UI" panose="020B0502040204020203" pitchFamily="34" charset="0"/>
                <a:cs typeface="Segoe UI Semilight" panose="020B0402040204020203" pitchFamily="34" charset="0"/>
              </a:rPr>
              <a:t>(Credit: VHB)</a:t>
            </a:r>
            <a:endParaRPr lang="en-US" sz="1000" dirty="0">
              <a:ln w="9525">
                <a:noFill/>
                <a:prstDash val="solid"/>
              </a:ln>
              <a:effectLst>
                <a:glow rad="381000">
                  <a:schemeClr val="bg1"/>
                </a:glow>
              </a:effectLst>
              <a:latin typeface="Segoe UI Semilight" panose="020B0402040204020203" pitchFamily="34" charset="0"/>
              <a:ea typeface="Segoe UI" panose="020B0502040204020203" pitchFamily="34" charset="0"/>
              <a:cs typeface="Segoe UI Semilight" panose="020B0402040204020203" pitchFamily="34" charset="0"/>
            </a:endParaRPr>
          </a:p>
        </p:txBody>
      </p:sp>
      <p:pic>
        <p:nvPicPr>
          <p:cNvPr id="6" name="Picture 5" descr="A photo of NYSDOT TIM Team assembled outside, showing a law enforcement officer while presenting to attending members of different emergency, safety and transportation agencies." title="NYSDOT TIM Team assembly"/>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18723" y="4248318"/>
            <a:ext cx="2949721" cy="1826735"/>
          </a:xfrm>
          <a:prstGeom prst="rect">
            <a:avLst/>
          </a:prstGeom>
          <a:noFill/>
          <a:ln w="9525">
            <a:noFill/>
            <a:miter lim="800000"/>
            <a:headEnd/>
            <a:tailEnd/>
          </a:ln>
        </p:spPr>
      </p:pic>
      <p:sp>
        <p:nvSpPr>
          <p:cNvPr id="9" name="TextBox 8"/>
          <p:cNvSpPr txBox="1"/>
          <p:nvPr/>
        </p:nvSpPr>
        <p:spPr>
          <a:xfrm>
            <a:off x="5818723" y="5828832"/>
            <a:ext cx="1643062" cy="246221"/>
          </a:xfrm>
          <a:prstGeom prst="rect">
            <a:avLst/>
          </a:prstGeom>
          <a:noFill/>
        </p:spPr>
        <p:txBody>
          <a:bodyPr wrap="square" rtlCol="0">
            <a:spAutoFit/>
          </a:bodyPr>
          <a:lstStyle/>
          <a:p>
            <a:r>
              <a:rPr lang="en-US" sz="1000" dirty="0" smtClean="0">
                <a:ln w="9525">
                  <a:noFill/>
                  <a:prstDash val="solid"/>
                </a:ln>
                <a:effectLst>
                  <a:glow rad="381000">
                    <a:schemeClr val="bg1"/>
                  </a:glow>
                </a:effectLst>
                <a:latin typeface="Segoe UI Semilight" panose="020B0402040204020203" pitchFamily="34" charset="0"/>
                <a:ea typeface="Segoe UI" panose="020B0502040204020203" pitchFamily="34" charset="0"/>
                <a:cs typeface="Segoe UI Semilight" panose="020B0402040204020203" pitchFamily="34" charset="0"/>
              </a:rPr>
              <a:t>(Credit: NYSDOT)</a:t>
            </a:r>
            <a:endParaRPr lang="en-US" sz="1000" dirty="0">
              <a:ln w="9525">
                <a:noFill/>
                <a:prstDash val="solid"/>
              </a:ln>
              <a:effectLst>
                <a:glow rad="381000">
                  <a:schemeClr val="bg1"/>
                </a:glow>
              </a:effectLst>
              <a:latin typeface="Segoe UI Semilight" panose="020B0402040204020203" pitchFamily="34" charset="0"/>
              <a:ea typeface="Segoe UI" panose="020B0502040204020203" pitchFamily="34" charset="0"/>
              <a:cs typeface="Segoe UI Semilight" panose="020B0402040204020203" pitchFamily="34" charset="0"/>
            </a:endParaRPr>
          </a:p>
        </p:txBody>
      </p:sp>
    </p:spTree>
    <p:extLst>
      <p:ext uri="{BB962C8B-B14F-4D97-AF65-F5344CB8AC3E}">
        <p14:creationId xmlns:p14="http://schemas.microsoft.com/office/powerpoint/2010/main" val="26915071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Success Story</a:t>
            </a:r>
            <a:br>
              <a:rPr lang="en-US" dirty="0" smtClean="0"/>
            </a:br>
            <a:r>
              <a:rPr lang="en-US" dirty="0" err="1" smtClean="0"/>
              <a:t>NYS</a:t>
            </a:r>
            <a:r>
              <a:rPr lang="en-US" dirty="0" smtClean="0"/>
              <a:t> TIM Program</a:t>
            </a:r>
            <a:endParaRPr lang="en-US" dirty="0"/>
          </a:p>
        </p:txBody>
      </p:sp>
      <p:sp>
        <p:nvSpPr>
          <p:cNvPr id="3" name="Content Placeholder 2"/>
          <p:cNvSpPr>
            <a:spLocks noGrp="1"/>
          </p:cNvSpPr>
          <p:nvPr>
            <p:ph idx="1"/>
          </p:nvPr>
        </p:nvSpPr>
        <p:spPr>
          <a:xfrm>
            <a:off x="1490472" y="1825625"/>
            <a:ext cx="4328251" cy="4389120"/>
          </a:xfrm>
        </p:spPr>
        <p:txBody>
          <a:bodyPr vert="horz" lIns="0" tIns="0" rIns="0" bIns="0" rtlCol="0">
            <a:noAutofit/>
          </a:bodyPr>
          <a:lstStyle/>
          <a:p>
            <a:r>
              <a:rPr lang="en-US" dirty="0" smtClean="0"/>
              <a:t>TIM </a:t>
            </a:r>
            <a:r>
              <a:rPr lang="en-US" dirty="0"/>
              <a:t>Components</a:t>
            </a:r>
          </a:p>
          <a:p>
            <a:pPr lvl="1"/>
            <a:r>
              <a:rPr lang="en-US" dirty="0" smtClean="0"/>
              <a:t>An </a:t>
            </a:r>
            <a:r>
              <a:rPr lang="en-US" dirty="0"/>
              <a:t>active statewide TIM task force.</a:t>
            </a:r>
          </a:p>
          <a:p>
            <a:pPr lvl="1"/>
            <a:r>
              <a:rPr lang="en-US" dirty="0"/>
              <a:t>Model partnerships with the state police.</a:t>
            </a:r>
          </a:p>
          <a:p>
            <a:pPr lvl="1"/>
            <a:r>
              <a:rPr lang="en-US" dirty="0"/>
              <a:t>A statewide service patrol.</a:t>
            </a:r>
          </a:p>
          <a:p>
            <a:pPr lvl="1"/>
            <a:r>
              <a:rPr lang="en-US" dirty="0"/>
              <a:t>TMCs operational for 24 hours and 7 days a week in most regions.</a:t>
            </a:r>
          </a:p>
        </p:txBody>
      </p:sp>
      <p:pic>
        <p:nvPicPr>
          <p:cNvPr id="4" name="Picture 3" descr="A photo of a plaque for 2010 Outstanding ITS Project of the Year award for the NYSDOT TIM Program." title="2010 Outstanding ITS Project of the Year plaque"/>
          <p:cNvPicPr>
            <a:picLocks noChangeAspect="1"/>
          </p:cNvPicPr>
          <p:nvPr/>
        </p:nvPicPr>
        <p:blipFill>
          <a:blip r:embed="rId3"/>
          <a:stretch>
            <a:fillRect/>
          </a:stretch>
        </p:blipFill>
        <p:spPr>
          <a:xfrm>
            <a:off x="5818723" y="1825625"/>
            <a:ext cx="2949721" cy="4249430"/>
          </a:xfrm>
          <a:prstGeom prst="rect">
            <a:avLst/>
          </a:prstGeom>
        </p:spPr>
      </p:pic>
      <p:sp>
        <p:nvSpPr>
          <p:cNvPr id="5" name="TextBox 4"/>
          <p:cNvSpPr txBox="1"/>
          <p:nvPr/>
        </p:nvSpPr>
        <p:spPr>
          <a:xfrm>
            <a:off x="5818723" y="5828834"/>
            <a:ext cx="1643062" cy="246221"/>
          </a:xfrm>
          <a:prstGeom prst="rect">
            <a:avLst/>
          </a:prstGeom>
          <a:noFill/>
        </p:spPr>
        <p:txBody>
          <a:bodyPr wrap="square" rtlCol="0">
            <a:spAutoFit/>
          </a:bodyPr>
          <a:lstStyle/>
          <a:p>
            <a:r>
              <a:rPr lang="en-US" sz="1000" dirty="0" smtClean="0">
                <a:ln w="9525">
                  <a:noFill/>
                  <a:prstDash val="solid"/>
                </a:ln>
                <a:effectLst>
                  <a:glow rad="381000">
                    <a:schemeClr val="bg1"/>
                  </a:glow>
                </a:effectLst>
                <a:latin typeface="Segoe UI Semilight" panose="020B0402040204020203" pitchFamily="34" charset="0"/>
                <a:ea typeface="Segoe UI" panose="020B0502040204020203" pitchFamily="34" charset="0"/>
                <a:cs typeface="Segoe UI Semilight" panose="020B0402040204020203" pitchFamily="34" charset="0"/>
              </a:rPr>
              <a:t>(Credit: VHB)</a:t>
            </a:r>
            <a:endParaRPr lang="en-US" sz="1000" dirty="0">
              <a:ln w="9525">
                <a:noFill/>
                <a:prstDash val="solid"/>
              </a:ln>
              <a:effectLst>
                <a:glow rad="381000">
                  <a:schemeClr val="bg1"/>
                </a:glow>
              </a:effectLst>
              <a:latin typeface="Segoe UI Semilight" panose="020B0402040204020203" pitchFamily="34" charset="0"/>
              <a:ea typeface="Segoe UI" panose="020B0502040204020203" pitchFamily="34" charset="0"/>
              <a:cs typeface="Segoe UI Semilight" panose="020B0402040204020203" pitchFamily="34" charset="0"/>
            </a:endParaRPr>
          </a:p>
        </p:txBody>
      </p:sp>
    </p:spTree>
    <p:extLst>
      <p:ext uri="{BB962C8B-B14F-4D97-AF65-F5344CB8AC3E}">
        <p14:creationId xmlns:p14="http://schemas.microsoft.com/office/powerpoint/2010/main" val="409925948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r>
              <a:rPr lang="en-US" sz="1700" dirty="0"/>
              <a:t>Traffic Incident Management Gap Analysis Outreach Briefing - TIM Program Managers</a:t>
            </a:r>
          </a:p>
        </p:txBody>
      </p:sp>
      <p:sp>
        <p:nvSpPr>
          <p:cNvPr id="4" name="Title 3"/>
          <p:cNvSpPr>
            <a:spLocks noGrp="1"/>
          </p:cNvSpPr>
          <p:nvPr>
            <p:ph type="title"/>
          </p:nvPr>
        </p:nvSpPr>
        <p:spPr/>
        <p:txBody>
          <a:bodyPr/>
          <a:lstStyle/>
          <a:p>
            <a:r>
              <a:rPr lang="en-US" dirty="0"/>
              <a:t>Steps for Establishing a TIM Program and Action </a:t>
            </a:r>
            <a:r>
              <a:rPr lang="en-US" dirty="0" smtClean="0"/>
              <a:t>Plan</a:t>
            </a:r>
            <a:endParaRPr lang="en-US" dirty="0"/>
          </a:p>
        </p:txBody>
      </p:sp>
    </p:spTree>
    <p:extLst>
      <p:ext uri="{BB962C8B-B14F-4D97-AF65-F5344CB8AC3E}">
        <p14:creationId xmlns:p14="http://schemas.microsoft.com/office/powerpoint/2010/main" val="12934310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Establishing a TIM Program</a:t>
            </a:r>
            <a:endParaRPr lang="en-US" dirty="0">
              <a:solidFill>
                <a:srgbClr val="FF0000"/>
              </a:solidFill>
            </a:endParaRPr>
          </a:p>
        </p:txBody>
      </p:sp>
      <p:sp>
        <p:nvSpPr>
          <p:cNvPr id="3" name="Content Placeholder 2"/>
          <p:cNvSpPr>
            <a:spLocks noGrp="1"/>
          </p:cNvSpPr>
          <p:nvPr>
            <p:ph idx="1"/>
          </p:nvPr>
        </p:nvSpPr>
        <p:spPr>
          <a:xfrm>
            <a:off x="1490472" y="1825625"/>
            <a:ext cx="7315200" cy="4389120"/>
          </a:xfrm>
        </p:spPr>
        <p:txBody>
          <a:bodyPr vert="horz" lIns="0" tIns="0" rIns="0" bIns="0" rtlCol="0">
            <a:noAutofit/>
          </a:bodyPr>
          <a:lstStyle/>
          <a:p>
            <a:pPr>
              <a:lnSpc>
                <a:spcPct val="90000"/>
              </a:lnSpc>
              <a:spcBef>
                <a:spcPts val="600"/>
              </a:spcBef>
            </a:pPr>
            <a:r>
              <a:rPr lang="en-US" dirty="0"/>
              <a:t>Identify Stakeholders</a:t>
            </a:r>
          </a:p>
          <a:p>
            <a:pPr>
              <a:lnSpc>
                <a:spcPct val="90000"/>
              </a:lnSpc>
              <a:spcBef>
                <a:spcPts val="600"/>
              </a:spcBef>
            </a:pPr>
            <a:r>
              <a:rPr lang="en-US" dirty="0"/>
              <a:t>Define the Problem</a:t>
            </a:r>
          </a:p>
          <a:p>
            <a:pPr>
              <a:lnSpc>
                <a:spcPct val="90000"/>
              </a:lnSpc>
              <a:spcBef>
                <a:spcPts val="600"/>
              </a:spcBef>
            </a:pPr>
            <a:r>
              <a:rPr lang="en-US" dirty="0"/>
              <a:t>Set Goals </a:t>
            </a:r>
            <a:r>
              <a:rPr lang="en-US" dirty="0" smtClean="0"/>
              <a:t>and</a:t>
            </a:r>
            <a:br>
              <a:rPr lang="en-US" dirty="0" smtClean="0"/>
            </a:br>
            <a:r>
              <a:rPr lang="en-US" dirty="0" smtClean="0"/>
              <a:t>Objectives</a:t>
            </a:r>
            <a:endParaRPr lang="en-US" dirty="0"/>
          </a:p>
          <a:p>
            <a:pPr>
              <a:lnSpc>
                <a:spcPct val="90000"/>
              </a:lnSpc>
              <a:spcBef>
                <a:spcPts val="600"/>
              </a:spcBef>
            </a:pPr>
            <a:r>
              <a:rPr lang="en-US" dirty="0"/>
              <a:t>Develop Alternatives</a:t>
            </a:r>
          </a:p>
          <a:p>
            <a:pPr>
              <a:lnSpc>
                <a:spcPct val="90000"/>
              </a:lnSpc>
              <a:spcBef>
                <a:spcPts val="600"/>
              </a:spcBef>
            </a:pPr>
            <a:r>
              <a:rPr lang="en-US" dirty="0"/>
              <a:t>Evaluate and Select Alternatives</a:t>
            </a:r>
          </a:p>
          <a:p>
            <a:pPr>
              <a:lnSpc>
                <a:spcPct val="90000"/>
              </a:lnSpc>
              <a:spcBef>
                <a:spcPts val="600"/>
              </a:spcBef>
            </a:pPr>
            <a:r>
              <a:rPr lang="en-US" dirty="0"/>
              <a:t>Implement Alternatives</a:t>
            </a:r>
          </a:p>
          <a:p>
            <a:pPr>
              <a:lnSpc>
                <a:spcPct val="90000"/>
              </a:lnSpc>
              <a:spcBef>
                <a:spcPts val="600"/>
              </a:spcBef>
            </a:pPr>
            <a:r>
              <a:rPr lang="en-US" dirty="0"/>
              <a:t>Reevaluate Alternatives</a:t>
            </a:r>
          </a:p>
          <a:p>
            <a:pPr>
              <a:lnSpc>
                <a:spcPct val="90000"/>
              </a:lnSpc>
              <a:spcBef>
                <a:spcPts val="600"/>
              </a:spcBef>
            </a:pPr>
            <a:r>
              <a:rPr lang="en-US" dirty="0"/>
              <a:t>Refine the System</a:t>
            </a:r>
          </a:p>
        </p:txBody>
      </p:sp>
      <p:pic>
        <p:nvPicPr>
          <p:cNvPr id="6" name="Picture 5" descr="A photo of men and women attending a bi-monthly TIM Steering Committee meeting. Participants are seated at a table in a conference room." title="TIM Steering Committee meeti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99680" y="1825625"/>
            <a:ext cx="3005992" cy="2032001"/>
          </a:xfrm>
          <a:prstGeom prst="rect">
            <a:avLst/>
          </a:prstGeom>
          <a:noFill/>
          <a:ln>
            <a:noFill/>
          </a:ln>
        </p:spPr>
      </p:pic>
      <p:sp>
        <p:nvSpPr>
          <p:cNvPr id="5" name="TextBox 4"/>
          <p:cNvSpPr txBox="1"/>
          <p:nvPr/>
        </p:nvSpPr>
        <p:spPr>
          <a:xfrm>
            <a:off x="5799680" y="3611405"/>
            <a:ext cx="1643062" cy="246221"/>
          </a:xfrm>
          <a:prstGeom prst="rect">
            <a:avLst/>
          </a:prstGeom>
          <a:noFill/>
        </p:spPr>
        <p:txBody>
          <a:bodyPr wrap="square" rtlCol="0">
            <a:spAutoFit/>
          </a:bodyPr>
          <a:lstStyle/>
          <a:p>
            <a:r>
              <a:rPr lang="en-US" sz="1000" dirty="0" smtClean="0">
                <a:ln w="9525">
                  <a:noFill/>
                  <a:prstDash val="solid"/>
                </a:ln>
                <a:effectLst>
                  <a:glow rad="381000">
                    <a:schemeClr val="bg1"/>
                  </a:glow>
                </a:effectLst>
                <a:latin typeface="Segoe UI Semilight" panose="020B0402040204020203" pitchFamily="34" charset="0"/>
                <a:ea typeface="Segoe UI" panose="020B0502040204020203" pitchFamily="34" charset="0"/>
                <a:cs typeface="Segoe UI Semilight" panose="020B0402040204020203" pitchFamily="34" charset="0"/>
              </a:rPr>
              <a:t>(Credit: VHB)</a:t>
            </a:r>
            <a:endParaRPr lang="en-US" sz="1000" dirty="0">
              <a:ln w="9525">
                <a:noFill/>
                <a:prstDash val="solid"/>
              </a:ln>
              <a:effectLst>
                <a:glow rad="381000">
                  <a:schemeClr val="bg1"/>
                </a:glow>
              </a:effectLst>
              <a:latin typeface="Segoe UI Semilight" panose="020B0402040204020203" pitchFamily="34" charset="0"/>
              <a:ea typeface="Segoe UI" panose="020B0502040204020203" pitchFamily="34" charset="0"/>
              <a:cs typeface="Segoe UI Semilight" panose="020B0402040204020203" pitchFamily="34" charset="0"/>
            </a:endParaRPr>
          </a:p>
        </p:txBody>
      </p:sp>
    </p:spTree>
    <p:extLst>
      <p:ext uri="{BB962C8B-B14F-4D97-AF65-F5344CB8AC3E}">
        <p14:creationId xmlns:p14="http://schemas.microsoft.com/office/powerpoint/2010/main" val="13369368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Briefing Objective</a:t>
            </a:r>
            <a:endParaRPr lang="en-US" dirty="0"/>
          </a:p>
        </p:txBody>
      </p:sp>
      <p:sp>
        <p:nvSpPr>
          <p:cNvPr id="3" name="Content Placeholder 2"/>
          <p:cNvSpPr>
            <a:spLocks noGrp="1"/>
          </p:cNvSpPr>
          <p:nvPr>
            <p:ph idx="4294967295"/>
          </p:nvPr>
        </p:nvSpPr>
        <p:spPr>
          <a:xfrm>
            <a:off x="1490472" y="1825625"/>
            <a:ext cx="7315200" cy="4389438"/>
          </a:xfrm>
        </p:spPr>
        <p:txBody>
          <a:bodyPr/>
          <a:lstStyle/>
          <a:p>
            <a:r>
              <a:rPr lang="en-US" dirty="0" smtClean="0"/>
              <a:t>To provide traffic incident management practitioners and technical staff with guidance to design</a:t>
            </a:r>
            <a:r>
              <a:rPr lang="en-US" dirty="0"/>
              <a:t>, operate, and maintain a sustainable traffic incident management </a:t>
            </a:r>
            <a:r>
              <a:rPr lang="en-US" dirty="0" smtClean="0"/>
              <a:t>program</a:t>
            </a:r>
            <a:endParaRPr lang="en-US" dirty="0"/>
          </a:p>
        </p:txBody>
      </p:sp>
    </p:spTree>
    <p:extLst>
      <p:ext uri="{BB962C8B-B14F-4D97-AF65-F5344CB8AC3E}">
        <p14:creationId xmlns:p14="http://schemas.microsoft.com/office/powerpoint/2010/main" val="81931863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Establishing a TIM </a:t>
            </a:r>
            <a:r>
              <a:rPr lang="en-US" dirty="0" smtClean="0"/>
              <a:t>Program</a:t>
            </a:r>
            <a:endParaRPr lang="en-US" sz="1600" dirty="0"/>
          </a:p>
        </p:txBody>
      </p:sp>
      <p:sp>
        <p:nvSpPr>
          <p:cNvPr id="3" name="Content Placeholder 2"/>
          <p:cNvSpPr>
            <a:spLocks noGrp="1"/>
          </p:cNvSpPr>
          <p:nvPr>
            <p:ph idx="1"/>
          </p:nvPr>
        </p:nvSpPr>
        <p:spPr>
          <a:xfrm>
            <a:off x="1490472" y="1825625"/>
            <a:ext cx="7315200" cy="4389120"/>
          </a:xfrm>
        </p:spPr>
        <p:txBody>
          <a:bodyPr vert="horz" lIns="0" tIns="0" rIns="0" bIns="0" rtlCol="0">
            <a:noAutofit/>
          </a:bodyPr>
          <a:lstStyle/>
          <a:p>
            <a:pPr>
              <a:lnSpc>
                <a:spcPct val="90000"/>
              </a:lnSpc>
              <a:spcBef>
                <a:spcPts val="600"/>
              </a:spcBef>
            </a:pPr>
            <a:r>
              <a:rPr lang="en-US" b="1" u="sng" dirty="0"/>
              <a:t>Identify Stakeholders</a:t>
            </a:r>
          </a:p>
          <a:p>
            <a:pPr lvl="1">
              <a:spcBef>
                <a:spcPts val="600"/>
              </a:spcBef>
            </a:pPr>
            <a:r>
              <a:rPr lang="en-US" dirty="0"/>
              <a:t>Identifying relevant stakeholders is a critical first step to the success of a TIM </a:t>
            </a:r>
            <a:r>
              <a:rPr lang="en-US" dirty="0" smtClean="0"/>
              <a:t>program</a:t>
            </a:r>
            <a:endParaRPr lang="en-US" dirty="0"/>
          </a:p>
          <a:p>
            <a:pPr lvl="1">
              <a:spcBef>
                <a:spcPts val="600"/>
              </a:spcBef>
            </a:pPr>
            <a:r>
              <a:rPr lang="en-US" dirty="0" smtClean="0"/>
              <a:t>Once </a:t>
            </a:r>
            <a:r>
              <a:rPr lang="en-US" dirty="0"/>
              <a:t>these stakeholders commit to establishing a TIM program, they can sponsor a TIM Task Force that meets periodically to enhance and guide the program</a:t>
            </a:r>
          </a:p>
        </p:txBody>
      </p:sp>
    </p:spTree>
    <p:extLst>
      <p:ext uri="{BB962C8B-B14F-4D97-AF65-F5344CB8AC3E}">
        <p14:creationId xmlns:p14="http://schemas.microsoft.com/office/powerpoint/2010/main" val="3115157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Establishing a TIM Program</a:t>
            </a:r>
          </a:p>
        </p:txBody>
      </p:sp>
      <p:sp>
        <p:nvSpPr>
          <p:cNvPr id="3" name="Content Placeholder 2"/>
          <p:cNvSpPr>
            <a:spLocks noGrp="1"/>
          </p:cNvSpPr>
          <p:nvPr>
            <p:ph idx="1"/>
          </p:nvPr>
        </p:nvSpPr>
        <p:spPr>
          <a:xfrm>
            <a:off x="1490472" y="1825625"/>
            <a:ext cx="7315200" cy="4389120"/>
          </a:xfrm>
        </p:spPr>
        <p:txBody>
          <a:bodyPr vert="horz" lIns="0" tIns="0" rIns="0" bIns="0" rtlCol="0">
            <a:noAutofit/>
          </a:bodyPr>
          <a:lstStyle/>
          <a:p>
            <a:pPr>
              <a:lnSpc>
                <a:spcPct val="90000"/>
              </a:lnSpc>
              <a:spcBef>
                <a:spcPts val="600"/>
              </a:spcBef>
            </a:pPr>
            <a:r>
              <a:rPr lang="en-US" b="1" u="sng" dirty="0"/>
              <a:t>Define the Problem</a:t>
            </a:r>
          </a:p>
          <a:p>
            <a:pPr lvl="1">
              <a:spcBef>
                <a:spcPts val="600"/>
              </a:spcBef>
            </a:pPr>
            <a:r>
              <a:rPr lang="en-US" dirty="0" smtClean="0"/>
              <a:t>Defining </a:t>
            </a:r>
            <a:r>
              <a:rPr lang="en-US" dirty="0"/>
              <a:t>the problem can be accomplished through a combination of data collection, data compilation, brainstorming, and a constructive assessment of existing </a:t>
            </a:r>
            <a:r>
              <a:rPr lang="en-US" dirty="0" smtClean="0"/>
              <a:t>practices</a:t>
            </a:r>
            <a:endParaRPr lang="en-US" dirty="0"/>
          </a:p>
        </p:txBody>
      </p:sp>
    </p:spTree>
    <p:extLst>
      <p:ext uri="{BB962C8B-B14F-4D97-AF65-F5344CB8AC3E}">
        <p14:creationId xmlns:p14="http://schemas.microsoft.com/office/powerpoint/2010/main" val="11195676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Establishing a TIM Program</a:t>
            </a:r>
          </a:p>
        </p:txBody>
      </p:sp>
      <p:sp>
        <p:nvSpPr>
          <p:cNvPr id="3" name="Content Placeholder 2"/>
          <p:cNvSpPr>
            <a:spLocks noGrp="1"/>
          </p:cNvSpPr>
          <p:nvPr>
            <p:ph idx="1"/>
          </p:nvPr>
        </p:nvSpPr>
        <p:spPr>
          <a:xfrm>
            <a:off x="1490472" y="1825625"/>
            <a:ext cx="7315200" cy="4389120"/>
          </a:xfrm>
        </p:spPr>
        <p:txBody>
          <a:bodyPr vert="horz" lIns="0" tIns="0" rIns="0" bIns="0" rtlCol="0">
            <a:noAutofit/>
          </a:bodyPr>
          <a:lstStyle/>
          <a:p>
            <a:pPr>
              <a:lnSpc>
                <a:spcPct val="90000"/>
              </a:lnSpc>
              <a:spcBef>
                <a:spcPts val="600"/>
              </a:spcBef>
            </a:pPr>
            <a:r>
              <a:rPr lang="en-US" b="1" u="sng" dirty="0"/>
              <a:t>Set Goals and Objectives</a:t>
            </a:r>
          </a:p>
          <a:p>
            <a:pPr lvl="1">
              <a:spcBef>
                <a:spcPts val="600"/>
              </a:spcBef>
            </a:pPr>
            <a:r>
              <a:rPr lang="en-US" dirty="0" smtClean="0"/>
              <a:t>These </a:t>
            </a:r>
            <a:r>
              <a:rPr lang="en-US" dirty="0"/>
              <a:t>"guiding principles" usually consist of a mission statement with goals and objectives based on the identified problems. These goals and objectives describe what the program is designed to accomplish and are meant to reflect multiagency efforts and not those of individual </a:t>
            </a:r>
            <a:r>
              <a:rPr lang="en-US" dirty="0" smtClean="0"/>
              <a:t>agencies</a:t>
            </a:r>
            <a:endParaRPr lang="en-US" dirty="0"/>
          </a:p>
        </p:txBody>
      </p:sp>
    </p:spTree>
    <p:extLst>
      <p:ext uri="{BB962C8B-B14F-4D97-AF65-F5344CB8AC3E}">
        <p14:creationId xmlns:p14="http://schemas.microsoft.com/office/powerpoint/2010/main" val="110269191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Establishing a TIM Program</a:t>
            </a:r>
          </a:p>
        </p:txBody>
      </p:sp>
      <p:sp>
        <p:nvSpPr>
          <p:cNvPr id="3" name="Content Placeholder 2"/>
          <p:cNvSpPr>
            <a:spLocks noGrp="1"/>
          </p:cNvSpPr>
          <p:nvPr>
            <p:ph idx="1"/>
          </p:nvPr>
        </p:nvSpPr>
        <p:spPr>
          <a:xfrm>
            <a:off x="1490472" y="1825625"/>
            <a:ext cx="7315200" cy="4389120"/>
          </a:xfrm>
        </p:spPr>
        <p:txBody>
          <a:bodyPr vert="horz" lIns="0" tIns="0" rIns="0" bIns="0" rtlCol="0">
            <a:noAutofit/>
          </a:bodyPr>
          <a:lstStyle/>
          <a:p>
            <a:pPr>
              <a:lnSpc>
                <a:spcPct val="90000"/>
              </a:lnSpc>
              <a:spcBef>
                <a:spcPts val="600"/>
              </a:spcBef>
            </a:pPr>
            <a:r>
              <a:rPr lang="en-US" b="1" u="sng" dirty="0"/>
              <a:t>Develop Alternatives</a:t>
            </a:r>
          </a:p>
          <a:p>
            <a:pPr lvl="1">
              <a:spcBef>
                <a:spcPts val="600"/>
              </a:spcBef>
            </a:pPr>
            <a:r>
              <a:rPr lang="en-US" dirty="0"/>
              <a:t>TIM programs consist of numerous individual practices, tools and infrastructure </a:t>
            </a:r>
            <a:r>
              <a:rPr lang="en-US" dirty="0" smtClean="0"/>
              <a:t>elements</a:t>
            </a:r>
            <a:endParaRPr lang="en-US" dirty="0"/>
          </a:p>
          <a:p>
            <a:pPr lvl="1">
              <a:spcBef>
                <a:spcPts val="600"/>
              </a:spcBef>
            </a:pPr>
            <a:r>
              <a:rPr lang="en-US" dirty="0"/>
              <a:t>Based on the goals and objectives developed previously, alternatives should be determined to combine available TIM tools and techniques into program packages for </a:t>
            </a:r>
            <a:r>
              <a:rPr lang="en-US" dirty="0" smtClean="0"/>
              <a:t>evaluation</a:t>
            </a:r>
            <a:endParaRPr lang="en-US" dirty="0"/>
          </a:p>
        </p:txBody>
      </p:sp>
    </p:spTree>
    <p:extLst>
      <p:ext uri="{BB962C8B-B14F-4D97-AF65-F5344CB8AC3E}">
        <p14:creationId xmlns:p14="http://schemas.microsoft.com/office/powerpoint/2010/main" val="29522064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Establishing a TIM Program</a:t>
            </a:r>
          </a:p>
        </p:txBody>
      </p:sp>
      <p:sp>
        <p:nvSpPr>
          <p:cNvPr id="3" name="Content Placeholder 2"/>
          <p:cNvSpPr>
            <a:spLocks noGrp="1"/>
          </p:cNvSpPr>
          <p:nvPr>
            <p:ph idx="1"/>
          </p:nvPr>
        </p:nvSpPr>
        <p:spPr>
          <a:xfrm>
            <a:off x="1490472" y="1825625"/>
            <a:ext cx="7315200" cy="4389120"/>
          </a:xfrm>
        </p:spPr>
        <p:txBody>
          <a:bodyPr vert="horz" lIns="0" tIns="0" rIns="0" bIns="0" rtlCol="0">
            <a:noAutofit/>
          </a:bodyPr>
          <a:lstStyle/>
          <a:p>
            <a:pPr>
              <a:lnSpc>
                <a:spcPct val="90000"/>
              </a:lnSpc>
              <a:spcBef>
                <a:spcPts val="600"/>
              </a:spcBef>
            </a:pPr>
            <a:r>
              <a:rPr lang="en-US" b="1" u="sng" dirty="0"/>
              <a:t>Evaluate and Select </a:t>
            </a:r>
            <a:r>
              <a:rPr lang="en-US" b="1" u="sng" dirty="0" smtClean="0"/>
              <a:t>Alternatives</a:t>
            </a:r>
            <a:endParaRPr lang="en-US" b="1" u="sng" dirty="0"/>
          </a:p>
          <a:p>
            <a:pPr lvl="1">
              <a:spcBef>
                <a:spcPts val="600"/>
              </a:spcBef>
            </a:pPr>
            <a:r>
              <a:rPr lang="en-US" dirty="0"/>
              <a:t>The developed alternatives should be evaluated based on:</a:t>
            </a:r>
          </a:p>
          <a:p>
            <a:pPr lvl="2">
              <a:spcBef>
                <a:spcPts val="600"/>
              </a:spcBef>
            </a:pPr>
            <a:r>
              <a:rPr lang="en-US" dirty="0"/>
              <a:t>Prioritization</a:t>
            </a:r>
          </a:p>
          <a:p>
            <a:pPr lvl="2">
              <a:spcBef>
                <a:spcPts val="600"/>
              </a:spcBef>
            </a:pPr>
            <a:r>
              <a:rPr lang="en-US" dirty="0"/>
              <a:t>High-level cost </a:t>
            </a:r>
            <a:r>
              <a:rPr lang="en-US" dirty="0" smtClean="0"/>
              <a:t>estimates</a:t>
            </a:r>
          </a:p>
          <a:p>
            <a:pPr lvl="2">
              <a:spcBef>
                <a:spcPts val="600"/>
              </a:spcBef>
            </a:pPr>
            <a:r>
              <a:rPr lang="en-US" dirty="0" smtClean="0"/>
              <a:t>Expected benefits</a:t>
            </a:r>
            <a:endParaRPr lang="en-US" dirty="0"/>
          </a:p>
        </p:txBody>
      </p:sp>
    </p:spTree>
    <p:extLst>
      <p:ext uri="{BB962C8B-B14F-4D97-AF65-F5344CB8AC3E}">
        <p14:creationId xmlns:p14="http://schemas.microsoft.com/office/powerpoint/2010/main" val="8239088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Establishing a TIM Program</a:t>
            </a:r>
          </a:p>
        </p:txBody>
      </p:sp>
      <p:sp>
        <p:nvSpPr>
          <p:cNvPr id="3" name="Content Placeholder 2"/>
          <p:cNvSpPr>
            <a:spLocks noGrp="1"/>
          </p:cNvSpPr>
          <p:nvPr>
            <p:ph idx="1"/>
          </p:nvPr>
        </p:nvSpPr>
        <p:spPr>
          <a:xfrm>
            <a:off x="1490472" y="1825625"/>
            <a:ext cx="7315200" cy="4389120"/>
          </a:xfrm>
        </p:spPr>
        <p:txBody>
          <a:bodyPr vert="horz" lIns="0" tIns="0" rIns="0" bIns="0" rtlCol="0">
            <a:noAutofit/>
          </a:bodyPr>
          <a:lstStyle/>
          <a:p>
            <a:pPr>
              <a:lnSpc>
                <a:spcPct val="90000"/>
              </a:lnSpc>
              <a:spcBef>
                <a:spcPts val="600"/>
              </a:spcBef>
            </a:pPr>
            <a:r>
              <a:rPr lang="en-US" b="1" u="sng" dirty="0"/>
              <a:t>Implement Alternatives</a:t>
            </a:r>
          </a:p>
          <a:p>
            <a:pPr lvl="1">
              <a:spcBef>
                <a:spcPts val="600"/>
              </a:spcBef>
            </a:pPr>
            <a:r>
              <a:rPr lang="en-US" dirty="0"/>
              <a:t>As alternatives are being implemented, mechanisms for resolving the issues associated with incident management must be </a:t>
            </a:r>
            <a:r>
              <a:rPr lang="en-US" dirty="0" smtClean="0"/>
              <a:t>developed</a:t>
            </a:r>
            <a:endParaRPr lang="en-US" dirty="0"/>
          </a:p>
          <a:p>
            <a:pPr lvl="1">
              <a:spcBef>
                <a:spcPts val="600"/>
              </a:spcBef>
            </a:pPr>
            <a:r>
              <a:rPr lang="en-US" dirty="0"/>
              <a:t>Example issues </a:t>
            </a:r>
            <a:r>
              <a:rPr lang="en-US" dirty="0" smtClean="0"/>
              <a:t>include:</a:t>
            </a:r>
          </a:p>
          <a:p>
            <a:pPr lvl="2">
              <a:spcBef>
                <a:spcPts val="0"/>
              </a:spcBef>
            </a:pPr>
            <a:r>
              <a:rPr lang="en-US" dirty="0" smtClean="0"/>
              <a:t>Jurisdictional boundaries</a:t>
            </a:r>
          </a:p>
          <a:p>
            <a:pPr lvl="2">
              <a:spcBef>
                <a:spcPts val="0"/>
              </a:spcBef>
            </a:pPr>
            <a:r>
              <a:rPr lang="en-US" dirty="0" smtClean="0"/>
              <a:t>Operational responsibilities</a:t>
            </a:r>
          </a:p>
          <a:p>
            <a:pPr lvl="2">
              <a:spcBef>
                <a:spcPts val="0"/>
              </a:spcBef>
            </a:pPr>
            <a:r>
              <a:rPr lang="en-US" dirty="0" smtClean="0"/>
              <a:t>Funding sources</a:t>
            </a:r>
          </a:p>
        </p:txBody>
      </p:sp>
    </p:spTree>
    <p:extLst>
      <p:ext uri="{BB962C8B-B14F-4D97-AF65-F5344CB8AC3E}">
        <p14:creationId xmlns:p14="http://schemas.microsoft.com/office/powerpoint/2010/main" val="254770759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a:t>
            </a:r>
            <a:endParaRPr lang="en-US" dirty="0"/>
          </a:p>
        </p:txBody>
      </p:sp>
      <p:sp>
        <p:nvSpPr>
          <p:cNvPr id="3" name="Content Placeholder 2"/>
          <p:cNvSpPr>
            <a:spLocks noGrp="1"/>
          </p:cNvSpPr>
          <p:nvPr>
            <p:ph idx="1"/>
          </p:nvPr>
        </p:nvSpPr>
        <p:spPr/>
        <p:txBody>
          <a:bodyPr vert="horz" lIns="0" tIns="0" rIns="0" bIns="0" rtlCol="0">
            <a:noAutofit/>
          </a:bodyPr>
          <a:lstStyle/>
          <a:p>
            <a:r>
              <a:rPr lang="en-US" dirty="0"/>
              <a:t>Establish the baseline of where your jurisdiction is regarding statutes, policies, and </a:t>
            </a:r>
            <a:r>
              <a:rPr lang="en-US" dirty="0" smtClean="0"/>
              <a:t>procedures</a:t>
            </a:r>
            <a:endParaRPr lang="en-US" dirty="0"/>
          </a:p>
          <a:p>
            <a:r>
              <a:rPr lang="en-US" dirty="0"/>
              <a:t>Identify counterparts in each pertinent local/state discipline and contact </a:t>
            </a:r>
            <a:r>
              <a:rPr lang="en-US" dirty="0" smtClean="0"/>
              <a:t>them</a:t>
            </a:r>
            <a:endParaRPr lang="en-US" dirty="0"/>
          </a:p>
          <a:p>
            <a:r>
              <a:rPr lang="en-US" dirty="0"/>
              <a:t>Hold a kick-off team meeting to start establishing </a:t>
            </a:r>
            <a:r>
              <a:rPr lang="en-US" dirty="0" smtClean="0"/>
              <a:t>relationships</a:t>
            </a:r>
            <a:endParaRPr lang="en-US" dirty="0"/>
          </a:p>
        </p:txBody>
      </p:sp>
    </p:spTree>
    <p:extLst>
      <p:ext uri="{BB962C8B-B14F-4D97-AF65-F5344CB8AC3E}">
        <p14:creationId xmlns:p14="http://schemas.microsoft.com/office/powerpoint/2010/main" val="229314232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Plan</a:t>
            </a:r>
            <a:endParaRPr lang="en-US" dirty="0"/>
          </a:p>
        </p:txBody>
      </p:sp>
      <p:sp>
        <p:nvSpPr>
          <p:cNvPr id="3" name="Content Placeholder 2"/>
          <p:cNvSpPr>
            <a:spLocks noGrp="1"/>
          </p:cNvSpPr>
          <p:nvPr>
            <p:ph idx="1"/>
          </p:nvPr>
        </p:nvSpPr>
        <p:spPr/>
        <p:txBody>
          <a:bodyPr vert="horz" lIns="0" tIns="0" rIns="0" bIns="0" rtlCol="0">
            <a:noAutofit/>
          </a:bodyPr>
          <a:lstStyle/>
          <a:p>
            <a:r>
              <a:rPr lang="en-US" dirty="0" smtClean="0"/>
              <a:t>Develop key policies and documents</a:t>
            </a:r>
          </a:p>
          <a:p>
            <a:pPr lvl="1">
              <a:spcBef>
                <a:spcPts val="0"/>
              </a:spcBef>
            </a:pPr>
            <a:r>
              <a:rPr lang="en-US" dirty="0" smtClean="0"/>
              <a:t>Create an Open Roads policy</a:t>
            </a:r>
          </a:p>
          <a:p>
            <a:pPr lvl="1">
              <a:spcBef>
                <a:spcPts val="0"/>
              </a:spcBef>
            </a:pPr>
            <a:r>
              <a:rPr lang="en-US" dirty="0" smtClean="0"/>
              <a:t>Develop a Concept of Operations</a:t>
            </a:r>
          </a:p>
          <a:p>
            <a:pPr lvl="1">
              <a:spcBef>
                <a:spcPts val="0"/>
              </a:spcBef>
            </a:pPr>
            <a:r>
              <a:rPr lang="en-US" dirty="0" smtClean="0"/>
              <a:t>Execute </a:t>
            </a:r>
            <a:r>
              <a:rPr lang="en-US" dirty="0"/>
              <a:t>operational </a:t>
            </a:r>
            <a:r>
              <a:rPr lang="en-US" dirty="0" smtClean="0"/>
              <a:t>MOUs</a:t>
            </a:r>
          </a:p>
          <a:p>
            <a:r>
              <a:rPr lang="en-US" dirty="0" smtClean="0"/>
              <a:t>Implement multi-disciplinary TIM teams</a:t>
            </a:r>
          </a:p>
          <a:p>
            <a:r>
              <a:rPr lang="en-US" dirty="0" smtClean="0"/>
              <a:t>Implement a multi-disciplinary training program</a:t>
            </a:r>
          </a:p>
          <a:p>
            <a:r>
              <a:rPr lang="en-US" dirty="0" smtClean="0"/>
              <a:t>Enable interagency communications and info exchange</a:t>
            </a:r>
            <a:endParaRPr lang="en-US" dirty="0"/>
          </a:p>
        </p:txBody>
      </p:sp>
    </p:spTree>
    <p:extLst>
      <p:ext uri="{BB962C8B-B14F-4D97-AF65-F5344CB8AC3E}">
        <p14:creationId xmlns:p14="http://schemas.microsoft.com/office/powerpoint/2010/main" val="369276959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776288" y="1364107"/>
            <a:ext cx="7886700" cy="2638268"/>
          </a:xfrm>
          <a:prstGeom prst="rect">
            <a:avLst/>
          </a:prstGeom>
        </p:spPr>
        <p:txBody>
          <a:bodyPr vert="horz" lIns="0" tIns="0" rIns="0" bIns="0" rtlCol="0" anchor="t" anchorCtr="0">
            <a:noAutofit/>
          </a:bodyPr>
          <a:lstStyle>
            <a:lvl1pPr algn="l" defTabSz="685749" rtl="0" eaLnBrk="1" latinLnBrk="0" hangingPunct="1">
              <a:lnSpc>
                <a:spcPct val="90000"/>
              </a:lnSpc>
              <a:spcBef>
                <a:spcPct val="0"/>
              </a:spcBef>
              <a:buNone/>
              <a:defRPr sz="4500" b="1" kern="1200">
                <a:solidFill>
                  <a:schemeClr val="bg1"/>
                </a:solidFill>
                <a:latin typeface="Calibri" panose="020F0502020204030204" pitchFamily="34" charset="0"/>
                <a:ea typeface="+mj-ea"/>
                <a:cs typeface="+mj-cs"/>
              </a:defRPr>
            </a:lvl1pPr>
          </a:lstStyle>
          <a:p>
            <a:pPr algn="ctr"/>
            <a:r>
              <a:rPr lang="en-US" sz="3200" dirty="0" smtClean="0"/>
              <a:t>For national level questions, please contact:</a:t>
            </a:r>
          </a:p>
          <a:p>
            <a:pPr algn="ctr"/>
            <a:endParaRPr lang="en-US" sz="4000" dirty="0" smtClean="0"/>
          </a:p>
          <a:p>
            <a:pPr algn="ctr"/>
            <a:r>
              <a:rPr lang="en-US" sz="4000" dirty="0" smtClean="0"/>
              <a:t>Laurel Radow</a:t>
            </a:r>
            <a:endParaRPr lang="en-US" sz="4000" dirty="0"/>
          </a:p>
          <a:p>
            <a:pPr algn="ctr"/>
            <a:r>
              <a:rPr lang="en-US" sz="2400" dirty="0" smtClean="0"/>
              <a:t>Traffic </a:t>
            </a:r>
            <a:r>
              <a:rPr lang="en-US" sz="2400" dirty="0"/>
              <a:t>Incident and Events Management Team</a:t>
            </a:r>
          </a:p>
          <a:p>
            <a:pPr algn="ctr"/>
            <a:r>
              <a:rPr lang="en-US" sz="2400" dirty="0"/>
              <a:t>Office of Operations, Federal Highway Administration</a:t>
            </a:r>
          </a:p>
          <a:p>
            <a:pPr algn="ctr"/>
            <a:r>
              <a:rPr lang="en-US" sz="2400" dirty="0" smtClean="0"/>
              <a:t>(202) 366-2855	</a:t>
            </a:r>
            <a:r>
              <a:rPr lang="en-US" sz="2400" dirty="0" smtClean="0">
                <a:hlinkClick r:id="rId3"/>
              </a:rPr>
              <a:t>Laurel.Radow@dot.gov</a:t>
            </a:r>
            <a:endParaRPr lang="en-US" sz="2400" dirty="0"/>
          </a:p>
        </p:txBody>
      </p:sp>
      <p:sp>
        <p:nvSpPr>
          <p:cNvPr id="4" name="Title 3"/>
          <p:cNvSpPr>
            <a:spLocks noGrp="1"/>
          </p:cNvSpPr>
          <p:nvPr>
            <p:ph type="title"/>
          </p:nvPr>
        </p:nvSpPr>
        <p:spPr>
          <a:xfrm>
            <a:off x="623888" y="4910009"/>
            <a:ext cx="7886700" cy="831225"/>
          </a:xfrm>
        </p:spPr>
        <p:txBody>
          <a:bodyPr/>
          <a:lstStyle/>
          <a:p>
            <a:pPr algn="ctr"/>
            <a:r>
              <a:rPr lang="en-US" sz="6000" dirty="0" smtClean="0"/>
              <a:t>Thank You!</a:t>
            </a:r>
            <a:endParaRPr lang="en-US" sz="6000" dirty="0"/>
          </a:p>
        </p:txBody>
      </p:sp>
    </p:spTree>
    <p:extLst>
      <p:ext uri="{BB962C8B-B14F-4D97-AF65-F5344CB8AC3E}">
        <p14:creationId xmlns:p14="http://schemas.microsoft.com/office/powerpoint/2010/main" val="27906008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4294967295"/>
          </p:nvPr>
        </p:nvSpPr>
        <p:spPr>
          <a:xfrm>
            <a:off x="1490472" y="1828799"/>
            <a:ext cx="7315200" cy="4474029"/>
          </a:xfrm>
        </p:spPr>
        <p:txBody>
          <a:bodyPr vert="horz" lIns="0" tIns="0" rIns="0" bIns="0" rtlCol="0">
            <a:noAutofit/>
          </a:bodyPr>
          <a:lstStyle/>
          <a:p>
            <a:r>
              <a:rPr lang="en-US" dirty="0"/>
              <a:t>Traffic incident – “Any non-recurrent event, such as a vehicle crash, vehicle breakdown, or other special event, that causes a reduction in highway capacity and/or an increase in demand</a:t>
            </a:r>
            <a:r>
              <a:rPr lang="en-US" dirty="0" smtClean="0"/>
              <a:t>”</a:t>
            </a:r>
          </a:p>
        </p:txBody>
      </p:sp>
      <p:sp>
        <p:nvSpPr>
          <p:cNvPr id="4" name="TextBox 3"/>
          <p:cNvSpPr txBox="1"/>
          <p:nvPr/>
        </p:nvSpPr>
        <p:spPr>
          <a:xfrm>
            <a:off x="1670610" y="4286731"/>
            <a:ext cx="4916307" cy="430887"/>
          </a:xfrm>
          <a:prstGeom prst="rect">
            <a:avLst/>
          </a:prstGeom>
          <a:noFill/>
        </p:spPr>
        <p:txBody>
          <a:bodyPr wrap="square" lIns="0" tIns="0" rIns="0" bIns="0" rtlCol="0">
            <a:spAutoFit/>
          </a:bodyPr>
          <a:lstStyle/>
          <a:p>
            <a:pPr marL="574675" lvl="4" indent="-574675"/>
            <a:r>
              <a:rPr lang="en-US" sz="1400" i="1" u="sng" dirty="0">
                <a:solidFill>
                  <a:schemeClr val="bg1">
                    <a:lumMod val="50000"/>
                  </a:schemeClr>
                </a:solidFill>
              </a:rPr>
              <a:t>Source</a:t>
            </a:r>
            <a:r>
              <a:rPr lang="en-US" sz="1400" dirty="0" smtClean="0">
                <a:solidFill>
                  <a:schemeClr val="bg1">
                    <a:lumMod val="50000"/>
                  </a:schemeClr>
                </a:solidFill>
              </a:rPr>
              <a:t>:	I-95 </a:t>
            </a:r>
            <a:r>
              <a:rPr lang="en-US" sz="1400" dirty="0">
                <a:solidFill>
                  <a:schemeClr val="bg1">
                    <a:lumMod val="50000"/>
                  </a:schemeClr>
                </a:solidFill>
              </a:rPr>
              <a:t>Corridor </a:t>
            </a:r>
            <a:r>
              <a:rPr lang="en-US" sz="1400" dirty="0" smtClean="0">
                <a:solidFill>
                  <a:schemeClr val="bg1">
                    <a:lumMod val="50000"/>
                  </a:schemeClr>
                </a:solidFill>
              </a:rPr>
              <a:t>Coalition "</a:t>
            </a:r>
            <a:r>
              <a:rPr lang="en-US" sz="1400" dirty="0">
                <a:solidFill>
                  <a:schemeClr val="bg1">
                    <a:lumMod val="50000"/>
                  </a:schemeClr>
                </a:solidFill>
              </a:rPr>
              <a:t>Coordinated Incident Management Toolkit for Quick </a:t>
            </a:r>
            <a:r>
              <a:rPr lang="en-US" sz="1400" dirty="0" smtClean="0">
                <a:solidFill>
                  <a:schemeClr val="bg1">
                    <a:lumMod val="50000"/>
                  </a:schemeClr>
                </a:solidFill>
              </a:rPr>
              <a:t>Clearance” 2007</a:t>
            </a:r>
            <a:endParaRPr lang="en-US" sz="1400" dirty="0">
              <a:solidFill>
                <a:schemeClr val="bg1">
                  <a:lumMod val="50000"/>
                </a:schemeClr>
              </a:solidFill>
            </a:endParaRPr>
          </a:p>
        </p:txBody>
      </p:sp>
    </p:spTree>
    <p:extLst>
      <p:ext uri="{BB962C8B-B14F-4D97-AF65-F5344CB8AC3E}">
        <p14:creationId xmlns:p14="http://schemas.microsoft.com/office/powerpoint/2010/main" val="940394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a:t>
            </a:r>
          </a:p>
        </p:txBody>
      </p:sp>
      <p:sp>
        <p:nvSpPr>
          <p:cNvPr id="3" name="Content Placeholder 2"/>
          <p:cNvSpPr>
            <a:spLocks noGrp="1"/>
          </p:cNvSpPr>
          <p:nvPr>
            <p:ph idx="4294967295"/>
          </p:nvPr>
        </p:nvSpPr>
        <p:spPr>
          <a:xfrm>
            <a:off x="1490472" y="1828799"/>
            <a:ext cx="7315200" cy="4474029"/>
          </a:xfrm>
        </p:spPr>
        <p:txBody>
          <a:bodyPr vert="horz" lIns="0" tIns="0" rIns="0" bIns="0" rtlCol="0">
            <a:noAutofit/>
          </a:bodyPr>
          <a:lstStyle/>
          <a:p>
            <a:r>
              <a:rPr lang="en-US" dirty="0" smtClean="0"/>
              <a:t>Non-recurring </a:t>
            </a:r>
            <a:r>
              <a:rPr lang="en-US" dirty="0"/>
              <a:t>incidents dramatically reduce the available capacity and reliability of the entire transportation system and when an incident occurs, congestion quickly builds up and chances of a </a:t>
            </a:r>
            <a:r>
              <a:rPr lang="en-US" i="1" dirty="0"/>
              <a:t>secondary incident increase</a:t>
            </a:r>
            <a:r>
              <a:rPr lang="en-US" i="1" dirty="0" smtClean="0"/>
              <a:t>.</a:t>
            </a:r>
          </a:p>
        </p:txBody>
      </p:sp>
    </p:spTree>
    <p:extLst>
      <p:ext uri="{BB962C8B-B14F-4D97-AF65-F5344CB8AC3E}">
        <p14:creationId xmlns:p14="http://schemas.microsoft.com/office/powerpoint/2010/main" val="3301407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Incidents</a:t>
            </a:r>
            <a:endParaRPr lang="en-US" dirty="0"/>
          </a:p>
        </p:txBody>
      </p:sp>
      <p:sp>
        <p:nvSpPr>
          <p:cNvPr id="3" name="Content Placeholder 2"/>
          <p:cNvSpPr>
            <a:spLocks noGrp="1"/>
          </p:cNvSpPr>
          <p:nvPr>
            <p:ph idx="1"/>
          </p:nvPr>
        </p:nvSpPr>
        <p:spPr/>
        <p:txBody>
          <a:bodyPr vert="horz" lIns="0" tIns="0" rIns="0" bIns="0" rtlCol="0">
            <a:noAutofit/>
          </a:bodyPr>
          <a:lstStyle/>
          <a:p>
            <a:pPr>
              <a:lnSpc>
                <a:spcPct val="100000"/>
              </a:lnSpc>
            </a:pPr>
            <a:r>
              <a:rPr lang="en-US" dirty="0"/>
              <a:t>Significant threat to life safety and influence travel time, economic productivity, and transportation system performance</a:t>
            </a:r>
          </a:p>
          <a:p>
            <a:pPr>
              <a:lnSpc>
                <a:spcPct val="100000"/>
              </a:lnSpc>
            </a:pPr>
            <a:r>
              <a:rPr lang="en-US" dirty="0"/>
              <a:t>Requires pre-planning to achieve quick incident </a:t>
            </a:r>
            <a:r>
              <a:rPr lang="en-US" dirty="0" smtClean="0"/>
              <a:t>clearance</a:t>
            </a:r>
            <a:endParaRPr lang="en-US" dirty="0"/>
          </a:p>
        </p:txBody>
      </p:sp>
    </p:spTree>
    <p:extLst>
      <p:ext uri="{BB962C8B-B14F-4D97-AF65-F5344CB8AC3E}">
        <p14:creationId xmlns:p14="http://schemas.microsoft.com/office/powerpoint/2010/main" val="21062398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Traffic Incident Management (TIM)</a:t>
            </a:r>
            <a:endParaRPr lang="en-US" dirty="0"/>
          </a:p>
        </p:txBody>
      </p:sp>
      <p:sp>
        <p:nvSpPr>
          <p:cNvPr id="3" name="Content Placeholder 2"/>
          <p:cNvSpPr>
            <a:spLocks noGrp="1"/>
          </p:cNvSpPr>
          <p:nvPr>
            <p:ph idx="4294967295"/>
          </p:nvPr>
        </p:nvSpPr>
        <p:spPr>
          <a:xfrm>
            <a:off x="1490472" y="1828799"/>
            <a:ext cx="7315200" cy="4474029"/>
          </a:xfrm>
        </p:spPr>
        <p:txBody>
          <a:bodyPr vert="horz" lIns="0" tIns="0" rIns="0" bIns="0" rtlCol="0">
            <a:noAutofit/>
          </a:bodyPr>
          <a:lstStyle/>
          <a:p>
            <a:r>
              <a:rPr lang="en-US" dirty="0"/>
              <a:t>Timeline of Stages in the TIM </a:t>
            </a:r>
            <a:r>
              <a:rPr lang="en-US" dirty="0" smtClean="0"/>
              <a:t>Process:</a:t>
            </a:r>
          </a:p>
        </p:txBody>
      </p:sp>
      <p:grpSp>
        <p:nvGrpSpPr>
          <p:cNvPr id="9" name="Group 8" descr="A chart shows the relative timeline and sequence of the major stages that comprise traffic incident management. At the far left, Detection is shown as the initial stage. The Verification stage then begins and continues towards the right to the mid-point in the chart. The Response, Clearance, and Site Management stages all begin after Verification has begun. Response ends just after Verification ends. Clearance continues to approximately the two-thirds point on the chart. Site Management continues to approximately the three-quarters point on the chart. The Recovery stage is shown as the last, beginning just before the Clearance stage ends. The Traffic Management / Motorist Information stage occurs throughout, from the beginning of Detection to the end of Recovery." title="Detection Chart"/>
          <p:cNvGrpSpPr/>
          <p:nvPr/>
        </p:nvGrpSpPr>
        <p:grpSpPr>
          <a:xfrm>
            <a:off x="1490472" y="2638003"/>
            <a:ext cx="4685289" cy="3215542"/>
            <a:chOff x="2832212" y="2638003"/>
            <a:chExt cx="4685289" cy="3215542"/>
          </a:xfrm>
        </p:grpSpPr>
        <p:pic>
          <p:nvPicPr>
            <p:cNvPr id="10" name="Picture 9" descr="A chart shows the relative timeline and sequence of the major stages that comprise traffic incident management. At the far left, Detection is shown as the initial stage. The Verification stage then begins and continues towards the right to the mid-point in the chart. The Response, Clearance, and Site Management stages all begin after Verification has begun. Response ends just after Verification ends. Clearance continues to approximately the two-thirds point on the chart. Site Management continues to approximately the three-quarters point on the chart. The Recovery stage is shown as the last, beginning just before the Clearance stage ends. The Traffic Management / Motorist Information stage occurs throughout, from the beginning of Detection to the end of Recovery." title="Detection Chart"/>
            <p:cNvPicPr>
              <a:picLocks noChangeAspect="1"/>
            </p:cNvPicPr>
            <p:nvPr/>
          </p:nvPicPr>
          <p:blipFill rotWithShape="1">
            <a:blip r:embed="rId3"/>
            <a:srcRect l="5460" t="7236" r="7699" b="4301"/>
            <a:stretch/>
          </p:blipFill>
          <p:spPr>
            <a:xfrm>
              <a:off x="2832212" y="2638003"/>
              <a:ext cx="4515356" cy="2953593"/>
            </a:xfrm>
            <a:prstGeom prst="rect">
              <a:avLst/>
            </a:prstGeom>
            <a:ln>
              <a:noFill/>
            </a:ln>
            <a:effectLst>
              <a:outerShdw blurRad="190500" algn="tl" rotWithShape="0">
                <a:srgbClr val="000000">
                  <a:alpha val="70000"/>
                </a:srgbClr>
              </a:outerShdw>
            </a:effectLst>
          </p:spPr>
        </p:pic>
        <p:sp>
          <p:nvSpPr>
            <p:cNvPr id="11" name="TextBox 10"/>
            <p:cNvSpPr txBox="1"/>
            <p:nvPr/>
          </p:nvSpPr>
          <p:spPr>
            <a:xfrm>
              <a:off x="2843955" y="5638101"/>
              <a:ext cx="4673546" cy="215444"/>
            </a:xfrm>
            <a:prstGeom prst="rect">
              <a:avLst/>
            </a:prstGeom>
            <a:noFill/>
          </p:spPr>
          <p:txBody>
            <a:bodyPr wrap="square" lIns="0" tIns="0" rIns="0" bIns="0" rtlCol="0">
              <a:spAutoFit/>
            </a:bodyPr>
            <a:lstStyle/>
            <a:p>
              <a:pPr marL="0" lvl="4"/>
              <a:r>
                <a:rPr lang="en-US" sz="1400" i="1" u="sng" dirty="0">
                  <a:solidFill>
                    <a:schemeClr val="bg1">
                      <a:lumMod val="50000"/>
                    </a:schemeClr>
                  </a:solidFill>
                </a:rPr>
                <a:t>Source</a:t>
              </a:r>
              <a:r>
                <a:rPr lang="en-US" sz="1400" dirty="0">
                  <a:solidFill>
                    <a:schemeClr val="bg1">
                      <a:lumMod val="50000"/>
                    </a:schemeClr>
                  </a:solidFill>
                </a:rPr>
                <a:t>: FHWA Traffic Incident Management Handbook </a:t>
              </a:r>
              <a:r>
                <a:rPr lang="en-US" sz="1400" dirty="0" smtClean="0">
                  <a:solidFill>
                    <a:schemeClr val="bg1">
                      <a:lumMod val="50000"/>
                    </a:schemeClr>
                  </a:solidFill>
                </a:rPr>
                <a:t>2010</a:t>
              </a:r>
              <a:endParaRPr lang="en-US" sz="1400" dirty="0">
                <a:solidFill>
                  <a:schemeClr val="bg1">
                    <a:lumMod val="50000"/>
                  </a:schemeClr>
                </a:solidFill>
              </a:endParaRPr>
            </a:p>
          </p:txBody>
        </p:sp>
      </p:grpSp>
      <p:sp>
        <p:nvSpPr>
          <p:cNvPr id="12" name="TextBox 11"/>
          <p:cNvSpPr txBox="1"/>
          <p:nvPr/>
        </p:nvSpPr>
        <p:spPr>
          <a:xfrm>
            <a:off x="6827520" y="2850172"/>
            <a:ext cx="2011680" cy="246221"/>
          </a:xfrm>
          <a:prstGeom prst="rect">
            <a:avLst/>
          </a:prstGeom>
          <a:solidFill>
            <a:srgbClr val="82140A"/>
          </a:solidFill>
        </p:spPr>
        <p:txBody>
          <a:bodyPr wrap="square" lIns="0" tIns="0" rIns="0" bIns="0" rtlCol="0">
            <a:spAutoFit/>
          </a:bodyPr>
          <a:lstStyle/>
          <a:p>
            <a:pPr algn="ctr"/>
            <a:r>
              <a:rPr lang="en-US" sz="1600" b="1" dirty="0">
                <a:solidFill>
                  <a:schemeClr val="lt1"/>
                </a:solidFill>
              </a:rPr>
              <a:t>National </a:t>
            </a:r>
            <a:r>
              <a:rPr lang="en-US" sz="1600" b="1" dirty="0" smtClean="0">
                <a:solidFill>
                  <a:schemeClr val="lt1"/>
                </a:solidFill>
              </a:rPr>
              <a:t>Averages</a:t>
            </a:r>
            <a:endParaRPr lang="en-US" dirty="0"/>
          </a:p>
        </p:txBody>
      </p:sp>
      <p:graphicFrame>
        <p:nvGraphicFramePr>
          <p:cNvPr id="13" name="Table 12" descr="This table compares the National Averages roadway clearance times and incident clearance times in 2012 and 2013." title="Clearance Time National Averages"/>
          <p:cNvGraphicFramePr>
            <a:graphicFrameLocks noGrp="1"/>
          </p:cNvGraphicFramePr>
          <p:nvPr>
            <p:extLst>
              <p:ext uri="{D42A27DB-BD31-4B8C-83A1-F6EECF244321}">
                <p14:modId xmlns:p14="http://schemas.microsoft.com/office/powerpoint/2010/main" val="3573690314"/>
              </p:ext>
            </p:extLst>
          </p:nvPr>
        </p:nvGraphicFramePr>
        <p:xfrm>
          <a:off x="6191077" y="3128681"/>
          <a:ext cx="2651760" cy="1838325"/>
        </p:xfrm>
        <a:graphic>
          <a:graphicData uri="http://schemas.openxmlformats.org/drawingml/2006/table">
            <a:tbl>
              <a:tblPr firstRow="1" bandRow="1">
                <a:tableStyleId>{00A15C55-8517-42AA-B614-E9B94910E393}</a:tableStyleId>
              </a:tblPr>
              <a:tblGrid>
                <a:gridCol w="640080"/>
                <a:gridCol w="1005840"/>
                <a:gridCol w="1005840"/>
              </a:tblGrid>
              <a:tr h="274320">
                <a:tc>
                  <a:txBody>
                    <a:bodyPr/>
                    <a:lstStyle/>
                    <a:p>
                      <a:pPr algn="ctr" fontAlgn="ctr"/>
                      <a:r>
                        <a:rPr lang="en-US" sz="1800" b="0" i="0" u="none" strike="noStrike" dirty="0">
                          <a:solidFill>
                            <a:srgbClr val="000000"/>
                          </a:solidFill>
                          <a:effectLst/>
                          <a:latin typeface="Arial" panose="020B0604020202020204" pitchFamily="34" charset="0"/>
                        </a:rPr>
                        <a:t> </a:t>
                      </a:r>
                    </a:p>
                  </a:txBody>
                  <a:tcPr marL="9525" marR="9525" marT="9525" marB="0" anchor="ctr">
                    <a:noFill/>
                  </a:tcPr>
                </a:tc>
                <a:tc>
                  <a:txBody>
                    <a:bodyPr/>
                    <a:lstStyle/>
                    <a:p>
                      <a:pPr algn="ctr" rtl="0" fontAlgn="ctr"/>
                      <a:r>
                        <a:rPr lang="en-US" sz="1600" b="1" i="0" u="none" strike="noStrike" dirty="0">
                          <a:solidFill>
                            <a:srgbClr val="FFFFFF"/>
                          </a:solidFill>
                          <a:effectLst/>
                          <a:latin typeface="Calibri" panose="020F0502020204030204" pitchFamily="34" charset="0"/>
                        </a:rPr>
                        <a:t>Roadway Clearance Time</a:t>
                      </a:r>
                    </a:p>
                  </a:txBody>
                  <a:tcPr marL="9525" marR="9525" marT="9525" marB="0" anchor="ctr">
                    <a:solidFill>
                      <a:srgbClr val="82140A"/>
                    </a:solidFill>
                  </a:tcPr>
                </a:tc>
                <a:tc>
                  <a:txBody>
                    <a:bodyPr/>
                    <a:lstStyle/>
                    <a:p>
                      <a:pPr algn="ctr" rtl="0" fontAlgn="ctr"/>
                      <a:r>
                        <a:rPr lang="en-US" sz="1600" b="1" i="0" u="none" strike="noStrike" dirty="0">
                          <a:solidFill>
                            <a:srgbClr val="FFFFFF"/>
                          </a:solidFill>
                          <a:effectLst/>
                          <a:latin typeface="Calibri" panose="020F0502020204030204" pitchFamily="34" charset="0"/>
                        </a:rPr>
                        <a:t>Incident Clearance Time</a:t>
                      </a:r>
                    </a:p>
                  </a:txBody>
                  <a:tcPr marL="9525" marR="9525" marT="9525" marB="0" anchor="ctr">
                    <a:solidFill>
                      <a:srgbClr val="82140A"/>
                    </a:solidFill>
                  </a:tcPr>
                </a:tc>
              </a:tr>
              <a:tr h="548640">
                <a:tc>
                  <a:txBody>
                    <a:bodyPr/>
                    <a:lstStyle/>
                    <a:p>
                      <a:pPr algn="ctr" rtl="0" fontAlgn="ctr"/>
                      <a:r>
                        <a:rPr lang="en-US" sz="1600" b="1" i="0" u="none" strike="noStrike" dirty="0">
                          <a:solidFill>
                            <a:srgbClr val="FFFFFF"/>
                          </a:solidFill>
                          <a:effectLst/>
                          <a:latin typeface="Calibri" panose="020F0502020204030204" pitchFamily="34" charset="0"/>
                        </a:rPr>
                        <a:t>2012</a:t>
                      </a:r>
                    </a:p>
                  </a:txBody>
                  <a:tcPr marL="9525" marR="9525" marT="9525" marB="0" anchor="ctr">
                    <a:solidFill>
                      <a:srgbClr val="82140A"/>
                    </a:solidFill>
                  </a:tcPr>
                </a:tc>
                <a:tc>
                  <a:txBody>
                    <a:bodyPr/>
                    <a:lstStyle/>
                    <a:p>
                      <a:pPr algn="ctr" rtl="0" fontAlgn="ctr"/>
                      <a:r>
                        <a:rPr lang="en-US" sz="1600" b="1" i="0" u="none" strike="noStrike" dirty="0">
                          <a:solidFill>
                            <a:srgbClr val="583B1C"/>
                          </a:solidFill>
                          <a:effectLst/>
                          <a:latin typeface="Calibri" panose="020F0502020204030204" pitchFamily="34" charset="0"/>
                        </a:rPr>
                        <a:t>70.29 min.</a:t>
                      </a:r>
                    </a:p>
                  </a:txBody>
                  <a:tcPr marL="9525" marR="9525" marT="9525" marB="0" anchor="ctr"/>
                </a:tc>
                <a:tc>
                  <a:txBody>
                    <a:bodyPr/>
                    <a:lstStyle/>
                    <a:p>
                      <a:pPr algn="ctr" rtl="0" fontAlgn="ctr"/>
                      <a:r>
                        <a:rPr lang="en-US" sz="1600" b="1" i="0" u="none" strike="noStrike" dirty="0">
                          <a:solidFill>
                            <a:srgbClr val="583B1C"/>
                          </a:solidFill>
                          <a:effectLst/>
                          <a:latin typeface="Calibri" panose="020F0502020204030204" pitchFamily="34" charset="0"/>
                        </a:rPr>
                        <a:t>55.66 min.</a:t>
                      </a:r>
                    </a:p>
                  </a:txBody>
                  <a:tcPr marL="9525" marR="9525" marT="9525" marB="0" anchor="ctr"/>
                </a:tc>
              </a:tr>
              <a:tr h="548640">
                <a:tc>
                  <a:txBody>
                    <a:bodyPr/>
                    <a:lstStyle/>
                    <a:p>
                      <a:pPr algn="ctr" rtl="0" fontAlgn="ctr"/>
                      <a:r>
                        <a:rPr lang="en-US" sz="1600" b="1" i="0" u="none" strike="noStrike">
                          <a:solidFill>
                            <a:srgbClr val="FFFFFF"/>
                          </a:solidFill>
                          <a:effectLst/>
                          <a:latin typeface="Calibri" panose="020F0502020204030204" pitchFamily="34" charset="0"/>
                        </a:rPr>
                        <a:t>2013</a:t>
                      </a:r>
                    </a:p>
                  </a:txBody>
                  <a:tcPr marL="9525" marR="9525" marT="9525" marB="0" anchor="ctr">
                    <a:solidFill>
                      <a:srgbClr val="82140A"/>
                    </a:solidFill>
                  </a:tcPr>
                </a:tc>
                <a:tc>
                  <a:txBody>
                    <a:bodyPr/>
                    <a:lstStyle/>
                    <a:p>
                      <a:pPr algn="ctr" rtl="0" fontAlgn="ctr"/>
                      <a:r>
                        <a:rPr lang="en-US" sz="1600" b="1" i="0" u="none" strike="noStrike" dirty="0">
                          <a:solidFill>
                            <a:srgbClr val="583B1C"/>
                          </a:solidFill>
                          <a:effectLst/>
                          <a:latin typeface="Calibri" panose="020F0502020204030204" pitchFamily="34" charset="0"/>
                        </a:rPr>
                        <a:t>68.90 min.</a:t>
                      </a:r>
                    </a:p>
                  </a:txBody>
                  <a:tcPr marL="9525" marR="9525" marT="9525" marB="0" anchor="ctr"/>
                </a:tc>
                <a:tc>
                  <a:txBody>
                    <a:bodyPr/>
                    <a:lstStyle/>
                    <a:p>
                      <a:pPr algn="ctr" rtl="0" fontAlgn="ctr"/>
                      <a:r>
                        <a:rPr lang="en-US" sz="1600" b="1" i="0" u="none" strike="noStrike" dirty="0">
                          <a:solidFill>
                            <a:srgbClr val="583B1C"/>
                          </a:solidFill>
                          <a:effectLst/>
                          <a:latin typeface="Calibri" panose="020F0502020204030204" pitchFamily="34" charset="0"/>
                        </a:rPr>
                        <a:t>56.34 min.</a:t>
                      </a:r>
                    </a:p>
                  </a:txBody>
                  <a:tcPr marL="9525" marR="9525" marT="9525" marB="0" anchor="ctr"/>
                </a:tc>
              </a:tr>
            </a:tbl>
          </a:graphicData>
        </a:graphic>
      </p:graphicFrame>
      <p:sp>
        <p:nvSpPr>
          <p:cNvPr id="14" name="TextBox 13"/>
          <p:cNvSpPr txBox="1"/>
          <p:nvPr/>
        </p:nvSpPr>
        <p:spPr>
          <a:xfrm>
            <a:off x="6208638" y="4991771"/>
            <a:ext cx="2597034" cy="861774"/>
          </a:xfrm>
          <a:prstGeom prst="rect">
            <a:avLst/>
          </a:prstGeom>
          <a:noFill/>
        </p:spPr>
        <p:txBody>
          <a:bodyPr wrap="square" lIns="0" tIns="0" rIns="0" bIns="0" rtlCol="0">
            <a:spAutoFit/>
          </a:bodyPr>
          <a:lstStyle/>
          <a:p>
            <a:pPr marL="573088" lvl="4" indent="-573088"/>
            <a:r>
              <a:rPr lang="en-US" sz="1400" i="1" u="sng" dirty="0">
                <a:solidFill>
                  <a:schemeClr val="bg1">
                    <a:lumMod val="50000"/>
                  </a:schemeClr>
                </a:solidFill>
              </a:rPr>
              <a:t>Source</a:t>
            </a:r>
            <a:r>
              <a:rPr lang="en-US" sz="1400" dirty="0" smtClean="0">
                <a:solidFill>
                  <a:schemeClr val="bg1">
                    <a:lumMod val="50000"/>
                  </a:schemeClr>
                </a:solidFill>
              </a:rPr>
              <a:t>:	2013 FHWA </a:t>
            </a:r>
            <a:r>
              <a:rPr lang="en-US" sz="1400" dirty="0">
                <a:solidFill>
                  <a:schemeClr val="bg1">
                    <a:lumMod val="50000"/>
                  </a:schemeClr>
                </a:solidFill>
              </a:rPr>
              <a:t>Traffic Incident Management Self-Assessment Executive Summary</a:t>
            </a:r>
          </a:p>
        </p:txBody>
      </p:sp>
    </p:spTree>
    <p:extLst>
      <p:ext uri="{BB962C8B-B14F-4D97-AF65-F5344CB8AC3E}">
        <p14:creationId xmlns:p14="http://schemas.microsoft.com/office/powerpoint/2010/main" val="14203073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of Traffic Incident Management (TIM)</a:t>
            </a:r>
            <a:endParaRPr lang="en-US" dirty="0"/>
          </a:p>
        </p:txBody>
      </p:sp>
      <p:sp>
        <p:nvSpPr>
          <p:cNvPr id="4" name="Content Placeholder 2"/>
          <p:cNvSpPr>
            <a:spLocks noGrp="1"/>
          </p:cNvSpPr>
          <p:nvPr>
            <p:ph idx="1"/>
          </p:nvPr>
        </p:nvSpPr>
        <p:spPr/>
        <p:txBody>
          <a:bodyPr vert="horz" lIns="0" tIns="0" rIns="0" bIns="0" rtlCol="0">
            <a:noAutofit/>
          </a:bodyPr>
          <a:lstStyle/>
          <a:p>
            <a:pPr>
              <a:lnSpc>
                <a:spcPct val="105000"/>
              </a:lnSpc>
            </a:pPr>
            <a:r>
              <a:rPr lang="en-US" dirty="0"/>
              <a:t>Effective TIM programs reduce the duration and impacts of traffic incidents and improves the safety of motorists, crash victims, and emergency </a:t>
            </a:r>
            <a:r>
              <a:rPr lang="en-US" dirty="0" smtClean="0"/>
              <a:t>responders</a:t>
            </a:r>
            <a:endParaRPr lang="en-US" dirty="0"/>
          </a:p>
        </p:txBody>
      </p:sp>
    </p:spTree>
    <p:extLst>
      <p:ext uri="{BB962C8B-B14F-4D97-AF65-F5344CB8AC3E}">
        <p14:creationId xmlns:p14="http://schemas.microsoft.com/office/powerpoint/2010/main" val="4163174318"/>
      </p:ext>
    </p:extLst>
  </p:cSld>
  <p:clrMapOvr>
    <a:masterClrMapping/>
  </p:clrMapOvr>
  <p:timing>
    <p:tnLst>
      <p:par>
        <p:cTn id="1" dur="indefinite" restart="never" nodeType="tmRoot"/>
      </p:par>
    </p:tnLst>
  </p:timing>
</p:sld>
</file>

<file path=ppt/theme/theme1.xml><?xml version="1.0" encoding="utf-8"?>
<a:theme xmlns:a="http://schemas.openxmlformats.org/drawingml/2006/main" name="1_TIM_Gap">
  <a:themeElements>
    <a:clrScheme name="3810402_FHWA-TIM-GapAnalysis_PPT-Template_v1a">
      <a:dk1>
        <a:sysClr val="windowText" lastClr="000000"/>
      </a:dk1>
      <a:lt1>
        <a:sysClr val="window" lastClr="FFFFFF"/>
      </a:lt1>
      <a:dk2>
        <a:srgbClr val="642828"/>
      </a:dk2>
      <a:lt2>
        <a:srgbClr val="E7E6E6"/>
      </a:lt2>
      <a:accent1>
        <a:srgbClr val="FFC000"/>
      </a:accent1>
      <a:accent2>
        <a:srgbClr val="90602C"/>
      </a:accent2>
      <a:accent3>
        <a:srgbClr val="6E8959"/>
      </a:accent3>
      <a:accent4>
        <a:srgbClr val="82140A"/>
      </a:accent4>
      <a:accent5>
        <a:srgbClr val="9B7887"/>
      </a:accent5>
      <a:accent6>
        <a:srgbClr val="6F3B55"/>
      </a:accent6>
      <a:hlink>
        <a:srgbClr val="BDD7EE"/>
      </a:hlink>
      <a:folHlink>
        <a:srgbClr val="BDD7EE"/>
      </a:folHlink>
    </a:clrScheme>
    <a:fontScheme name="TIM_Gap">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IM_Gap" id="{CAC6EE33-9516-453E-9AF1-D5B62C94174A}" vid="{1F022CA2-BF1E-4899-A8E1-999F7BB8FA0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12877</TotalTime>
  <Words>6371</Words>
  <Application>Microsoft Office PowerPoint</Application>
  <PresentationFormat>On-screen Show (4:3)</PresentationFormat>
  <Paragraphs>652</Paragraphs>
  <Slides>48</Slides>
  <Notes>48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Courier New</vt:lpstr>
      <vt:lpstr>Segoe UI</vt:lpstr>
      <vt:lpstr>Segoe UI Semilight</vt:lpstr>
      <vt:lpstr>Symbol</vt:lpstr>
      <vt:lpstr>Times New Roman</vt:lpstr>
      <vt:lpstr>Wingdings</vt:lpstr>
      <vt:lpstr>1_TIM_Gap</vt:lpstr>
      <vt:lpstr>Gap Analysis Outreach Briefing  TIM Program Managers</vt:lpstr>
      <vt:lpstr>Outline</vt:lpstr>
      <vt:lpstr>Briefing Objective and Overview</vt:lpstr>
      <vt:lpstr>Briefing Objective</vt:lpstr>
      <vt:lpstr>Background</vt:lpstr>
      <vt:lpstr>Background</vt:lpstr>
      <vt:lpstr>Impact of Incidents</vt:lpstr>
      <vt:lpstr>Overview of Traffic Incident Management (TIM)</vt:lpstr>
      <vt:lpstr>Overview of Traffic Incident Management (TIM)</vt:lpstr>
      <vt:lpstr>TIM Goals</vt:lpstr>
      <vt:lpstr>TIM Goals</vt:lpstr>
      <vt:lpstr>Overview of TIM Stakeholder Involvement</vt:lpstr>
      <vt:lpstr>Primer Objectives and Outline</vt:lpstr>
      <vt:lpstr>Statement of the Problem</vt:lpstr>
      <vt:lpstr>Primer Objectives</vt:lpstr>
      <vt:lpstr>Primer Organization</vt:lpstr>
      <vt:lpstr>Primer Organization</vt:lpstr>
      <vt:lpstr>TIM Gap Analysis</vt:lpstr>
      <vt:lpstr>TIM Gap Analysis </vt:lpstr>
      <vt:lpstr>Current TIM Gaps</vt:lpstr>
      <vt:lpstr>Current TIM Gaps</vt:lpstr>
      <vt:lpstr>Current TIM Gaps</vt:lpstr>
      <vt:lpstr>TIM Gap Analysis Results</vt:lpstr>
      <vt:lpstr>TIM Gap Analysis Results</vt:lpstr>
      <vt:lpstr>The Nation Unified Goal (NUG) Gap Analysis Framework</vt:lpstr>
      <vt:lpstr>The NUG Gap Analysis Framework (Examples)</vt:lpstr>
      <vt:lpstr>The NUG Gap Analysis Framework (Examples)</vt:lpstr>
      <vt:lpstr>The NUG Gap Analysis Framework (Examples)</vt:lpstr>
      <vt:lpstr>Successful TIM Program</vt:lpstr>
      <vt:lpstr>TIM Program Framework</vt:lpstr>
      <vt:lpstr>Key TIM Program Elements</vt:lpstr>
      <vt:lpstr>Key TIM Program Elements</vt:lpstr>
      <vt:lpstr>Key TIM Program Elements</vt:lpstr>
      <vt:lpstr>Key TIM Program Elements</vt:lpstr>
      <vt:lpstr>Key TIM Program Elements</vt:lpstr>
      <vt:lpstr>Success Story New York State TIM Program</vt:lpstr>
      <vt:lpstr>Success Story NYS TIM Program</vt:lpstr>
      <vt:lpstr>Steps for Establishing a TIM Program and Action Plan</vt:lpstr>
      <vt:lpstr>Steps for Establishing a TIM Program</vt:lpstr>
      <vt:lpstr>Steps for Establishing a TIM Program</vt:lpstr>
      <vt:lpstr>Steps for Establishing a TIM Program</vt:lpstr>
      <vt:lpstr>Steps for Establishing a TIM Program</vt:lpstr>
      <vt:lpstr>Steps for Establishing a TIM Program</vt:lpstr>
      <vt:lpstr>Steps for Establishing a TIM Program</vt:lpstr>
      <vt:lpstr>Steps for Establishing a TIM Program</vt:lpstr>
      <vt:lpstr>Action Plan</vt:lpstr>
      <vt:lpstr>Action Plan</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Traffic Incident Management (TIM) Gap Analysis Outreach Briefing TIM Program Managers</dc:title>
  <dc:subject>Traffic Incident Management</dc:subject>
  <dc:creator>Ahmed Amer &amp; Laurel Radow</dc:creator>
  <cp:keywords>accessibility</cp:keywords>
  <cp:lastModifiedBy>Chagnon, Cynthia</cp:lastModifiedBy>
  <cp:revision>250</cp:revision>
  <cp:lastPrinted>2014-10-27T21:20:34Z</cp:lastPrinted>
  <dcterms:created xsi:type="dcterms:W3CDTF">2014-08-20T13:06:29Z</dcterms:created>
  <dcterms:modified xsi:type="dcterms:W3CDTF">2015-06-16T14:33:41Z</dcterms:modified>
  <cp:contentStatus/>
</cp:coreProperties>
</file>