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5"/>
  </p:notesMasterIdLst>
  <p:handoutMasterIdLst>
    <p:handoutMasterId r:id="rId36"/>
  </p:handoutMasterIdLst>
  <p:sldIdLst>
    <p:sldId id="514" r:id="rId5"/>
    <p:sldId id="504" r:id="rId6"/>
    <p:sldId id="560" r:id="rId7"/>
    <p:sldId id="561" r:id="rId8"/>
    <p:sldId id="419" r:id="rId9"/>
    <p:sldId id="562" r:id="rId10"/>
    <p:sldId id="576" r:id="rId11"/>
    <p:sldId id="568" r:id="rId12"/>
    <p:sldId id="528" r:id="rId13"/>
    <p:sldId id="569" r:id="rId14"/>
    <p:sldId id="577" r:id="rId15"/>
    <p:sldId id="508" r:id="rId16"/>
    <p:sldId id="556" r:id="rId17"/>
    <p:sldId id="543" r:id="rId18"/>
    <p:sldId id="544" r:id="rId19"/>
    <p:sldId id="545" r:id="rId20"/>
    <p:sldId id="578" r:id="rId21"/>
    <p:sldId id="572" r:id="rId22"/>
    <p:sldId id="538" r:id="rId23"/>
    <p:sldId id="547" r:id="rId24"/>
    <p:sldId id="574" r:id="rId25"/>
    <p:sldId id="558" r:id="rId26"/>
    <p:sldId id="579" r:id="rId27"/>
    <p:sldId id="575" r:id="rId28"/>
    <p:sldId id="584" r:id="rId29"/>
    <p:sldId id="580" r:id="rId30"/>
    <p:sldId id="445" r:id="rId31"/>
    <p:sldId id="581" r:id="rId32"/>
    <p:sldId id="582" r:id="rId33"/>
    <p:sldId id="583" r:id="rId3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3504">
          <p15:clr>
            <a:srgbClr val="A4A3A4"/>
          </p15:clr>
        </p15:guide>
        <p15:guide id="2" orient="horz" pos="624">
          <p15:clr>
            <a:srgbClr val="A4A3A4"/>
          </p15:clr>
        </p15:guide>
        <p15:guide id="3" pos="2880">
          <p15:clr>
            <a:srgbClr val="A4A3A4"/>
          </p15:clr>
        </p15:guide>
        <p15:guide id="4" pos="480">
          <p15:clr>
            <a:srgbClr val="A4A3A4"/>
          </p15:clr>
        </p15:guide>
        <p15:guide id="5" pos="52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ie Butts" initials="LB" lastIdx="2" clrIdx="0"/>
  <p:cmAuthor id="1" name="Irwin, Benjamin CTR (VOLPE)" initials="IBC(" lastIdx="2" clrIdx="1"/>
  <p:cmAuthor id="2" name="Irwin, Benjamin CTR (VOLPE)" initials="BI" lastIdx="1" clrIdx="2"/>
  <p:cmAuthor id="3" name="tscriba" initials="TAS" lastIdx="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68B"/>
    <a:srgbClr val="253C88"/>
    <a:srgbClr val="6C95C1"/>
    <a:srgbClr val="5CC292"/>
    <a:srgbClr val="C1706F"/>
    <a:srgbClr val="B43B4A"/>
    <a:srgbClr val="F79646"/>
    <a:srgbClr val="AE0A8F"/>
    <a:srgbClr val="758AE1"/>
    <a:srgbClr val="95B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64030" autoAdjust="0"/>
  </p:normalViewPr>
  <p:slideViewPr>
    <p:cSldViewPr>
      <p:cViewPr varScale="1">
        <p:scale>
          <a:sx n="42" d="100"/>
          <a:sy n="42" d="100"/>
        </p:scale>
        <p:origin x="2106" y="48"/>
      </p:cViewPr>
      <p:guideLst>
        <p:guide orient="horz" pos="3504"/>
        <p:guide orient="horz" pos="624"/>
        <p:guide pos="2880"/>
        <p:guide pos="480"/>
        <p:guide pos="5280"/>
      </p:guideLst>
    </p:cSldViewPr>
  </p:slideViewPr>
  <p:outlineViewPr>
    <p:cViewPr>
      <p:scale>
        <a:sx n="33" d="100"/>
        <a:sy n="33" d="100"/>
      </p:scale>
      <p:origin x="0" y="-19932"/>
    </p:cViewPr>
  </p:outlineViewPr>
  <p:notesTextViewPr>
    <p:cViewPr>
      <p:scale>
        <a:sx n="100" d="100"/>
        <a:sy n="100" d="100"/>
      </p:scale>
      <p:origin x="0" y="-912"/>
    </p:cViewPr>
  </p:notesTextViewPr>
  <p:sorterViewPr>
    <p:cViewPr>
      <p:scale>
        <a:sx n="80" d="100"/>
        <a:sy n="80" d="100"/>
      </p:scale>
      <p:origin x="0" y="0"/>
    </p:cViewPr>
  </p:sorterViewPr>
  <p:notesViewPr>
    <p:cSldViewPr>
      <p:cViewPr varScale="1">
        <p:scale>
          <a:sx n="51" d="100"/>
          <a:sy n="51" d="100"/>
        </p:scale>
        <p:origin x="2862"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7" cy="464981"/>
          </a:xfrm>
          <a:prstGeom prst="rect">
            <a:avLst/>
          </a:prstGeom>
        </p:spPr>
        <p:txBody>
          <a:bodyPr vert="horz" lIns="92114" tIns="46057" rIns="92114" bIns="46057" rtlCol="0"/>
          <a:lstStyle>
            <a:lvl1pPr algn="l">
              <a:defRPr sz="1300"/>
            </a:lvl1pPr>
          </a:lstStyle>
          <a:p>
            <a:endParaRPr lang="en-US" dirty="0"/>
          </a:p>
        </p:txBody>
      </p:sp>
      <p:sp>
        <p:nvSpPr>
          <p:cNvPr id="3" name="Date Placeholder 2"/>
          <p:cNvSpPr>
            <a:spLocks noGrp="1"/>
          </p:cNvSpPr>
          <p:nvPr>
            <p:ph type="dt" sz="quarter" idx="1"/>
          </p:nvPr>
        </p:nvSpPr>
        <p:spPr>
          <a:xfrm>
            <a:off x="3971172" y="0"/>
            <a:ext cx="3037627" cy="464981"/>
          </a:xfrm>
          <a:prstGeom prst="rect">
            <a:avLst/>
          </a:prstGeom>
        </p:spPr>
        <p:txBody>
          <a:bodyPr vert="horz" lIns="92114" tIns="46057" rIns="92114" bIns="46057" rtlCol="0"/>
          <a:lstStyle>
            <a:lvl1pPr algn="r">
              <a:defRPr sz="1300"/>
            </a:lvl1pPr>
          </a:lstStyle>
          <a:p>
            <a:fld id="{6E11028E-D9B2-4587-87F2-04394A52D051}" type="datetimeFigureOut">
              <a:rPr lang="en-US" smtClean="0"/>
              <a:pPr/>
              <a:t>2/13/2015</a:t>
            </a:fld>
            <a:endParaRPr lang="en-US" dirty="0"/>
          </a:p>
        </p:txBody>
      </p:sp>
      <p:sp>
        <p:nvSpPr>
          <p:cNvPr id="4" name="Footer Placeholder 3"/>
          <p:cNvSpPr>
            <a:spLocks noGrp="1"/>
          </p:cNvSpPr>
          <p:nvPr>
            <p:ph type="ftr" sz="quarter" idx="2"/>
          </p:nvPr>
        </p:nvSpPr>
        <p:spPr>
          <a:xfrm>
            <a:off x="0" y="8829822"/>
            <a:ext cx="3037627" cy="464981"/>
          </a:xfrm>
          <a:prstGeom prst="rect">
            <a:avLst/>
          </a:prstGeom>
        </p:spPr>
        <p:txBody>
          <a:bodyPr vert="horz" lIns="92114" tIns="46057" rIns="92114" bIns="46057"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1172" y="8829822"/>
            <a:ext cx="3037627" cy="464981"/>
          </a:xfrm>
          <a:prstGeom prst="rect">
            <a:avLst/>
          </a:prstGeom>
        </p:spPr>
        <p:txBody>
          <a:bodyPr vert="horz" lIns="92114" tIns="46057" rIns="92114" bIns="46057" rtlCol="0" anchor="b"/>
          <a:lstStyle>
            <a:lvl1pPr algn="r">
              <a:defRPr sz="1300"/>
            </a:lvl1pPr>
          </a:lstStyle>
          <a:p>
            <a:fld id="{CC2D2EDF-DB0A-4792-81C8-2654E067C374}" type="slidenum">
              <a:rPr lang="en-US" smtClean="0"/>
              <a:pPr/>
              <a:t>‹#›</a:t>
            </a:fld>
            <a:endParaRPr lang="en-US" dirty="0"/>
          </a:p>
        </p:txBody>
      </p:sp>
    </p:spTree>
    <p:extLst>
      <p:ext uri="{BB962C8B-B14F-4D97-AF65-F5344CB8AC3E}">
        <p14:creationId xmlns:p14="http://schemas.microsoft.com/office/powerpoint/2010/main" val="2900205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7" cy="464981"/>
          </a:xfrm>
          <a:prstGeom prst="rect">
            <a:avLst/>
          </a:prstGeom>
        </p:spPr>
        <p:txBody>
          <a:bodyPr vert="horz" lIns="93173" tIns="46587" rIns="93173" bIns="46587" rtlCol="0"/>
          <a:lstStyle>
            <a:lvl1pPr algn="l">
              <a:defRPr sz="1300">
                <a:latin typeface="Arial" charset="0"/>
                <a:ea typeface="ＭＳ Ｐゴシック" pitchFamily="64" charset="-128"/>
                <a:cs typeface="+mn-cs"/>
              </a:defRPr>
            </a:lvl1pPr>
          </a:lstStyle>
          <a:p>
            <a:pPr>
              <a:defRPr/>
            </a:pPr>
            <a:endParaRPr lang="en-US" dirty="0"/>
          </a:p>
        </p:txBody>
      </p:sp>
      <p:sp>
        <p:nvSpPr>
          <p:cNvPr id="3" name="Date Placeholder 2"/>
          <p:cNvSpPr>
            <a:spLocks noGrp="1"/>
          </p:cNvSpPr>
          <p:nvPr>
            <p:ph type="dt" idx="1"/>
          </p:nvPr>
        </p:nvSpPr>
        <p:spPr>
          <a:xfrm>
            <a:off x="3971172" y="0"/>
            <a:ext cx="3037627" cy="464981"/>
          </a:xfrm>
          <a:prstGeom prst="rect">
            <a:avLst/>
          </a:prstGeom>
        </p:spPr>
        <p:txBody>
          <a:bodyPr vert="horz" lIns="93173" tIns="46587" rIns="93173" bIns="46587" rtlCol="0"/>
          <a:lstStyle>
            <a:lvl1pPr algn="r">
              <a:defRPr sz="1300">
                <a:latin typeface="Arial" charset="0"/>
                <a:ea typeface="ＭＳ Ｐゴシック" pitchFamily="64" charset="-128"/>
                <a:cs typeface="+mn-cs"/>
              </a:defRPr>
            </a:lvl1pPr>
          </a:lstStyle>
          <a:p>
            <a:pPr>
              <a:defRPr/>
            </a:pPr>
            <a:fld id="{9C662C85-421C-4F6A-ADF5-C224E6F47FED}" type="datetimeFigureOut">
              <a:rPr lang="en-US"/>
              <a:pPr>
                <a:defRPr/>
              </a:pPr>
              <a:t>2/13/2015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7" rIns="93173" bIns="46587" rtlCol="0" anchor="ctr"/>
          <a:lstStyle/>
          <a:p>
            <a:pPr lvl="0"/>
            <a:endParaRPr lang="en-US" noProof="0" dirty="0" smtClean="0"/>
          </a:p>
        </p:txBody>
      </p:sp>
      <p:sp>
        <p:nvSpPr>
          <p:cNvPr id="5" name="Notes Placeholder 4"/>
          <p:cNvSpPr>
            <a:spLocks noGrp="1"/>
          </p:cNvSpPr>
          <p:nvPr>
            <p:ph type="body" sz="quarter" idx="3"/>
          </p:nvPr>
        </p:nvSpPr>
        <p:spPr>
          <a:xfrm>
            <a:off x="701361" y="4416510"/>
            <a:ext cx="5607680" cy="4183220"/>
          </a:xfrm>
          <a:prstGeom prst="rect">
            <a:avLst/>
          </a:prstGeom>
        </p:spPr>
        <p:txBody>
          <a:bodyPr vert="horz" lIns="93173" tIns="46587" rIns="93173" bIns="4658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822"/>
            <a:ext cx="3037627" cy="464981"/>
          </a:xfrm>
          <a:prstGeom prst="rect">
            <a:avLst/>
          </a:prstGeom>
        </p:spPr>
        <p:txBody>
          <a:bodyPr vert="horz" lIns="93173" tIns="46587" rIns="93173" bIns="46587" rtlCol="0" anchor="b"/>
          <a:lstStyle>
            <a:lvl1pPr algn="l">
              <a:defRPr sz="1300">
                <a:latin typeface="Arial" charset="0"/>
                <a:ea typeface="ＭＳ Ｐゴシック" pitchFamily="64" charset="-128"/>
                <a:cs typeface="+mn-cs"/>
              </a:defRPr>
            </a:lvl1pPr>
          </a:lstStyle>
          <a:p>
            <a:pPr>
              <a:defRPr/>
            </a:pPr>
            <a:endParaRPr lang="en-US" dirty="0"/>
          </a:p>
        </p:txBody>
      </p:sp>
      <p:sp>
        <p:nvSpPr>
          <p:cNvPr id="7" name="Slide Number Placeholder 6"/>
          <p:cNvSpPr>
            <a:spLocks noGrp="1"/>
          </p:cNvSpPr>
          <p:nvPr>
            <p:ph type="sldNum" sz="quarter" idx="5"/>
          </p:nvPr>
        </p:nvSpPr>
        <p:spPr>
          <a:xfrm>
            <a:off x="3971172" y="8829822"/>
            <a:ext cx="3037627" cy="464981"/>
          </a:xfrm>
          <a:prstGeom prst="rect">
            <a:avLst/>
          </a:prstGeom>
        </p:spPr>
        <p:txBody>
          <a:bodyPr vert="horz" lIns="93173" tIns="46587" rIns="93173" bIns="46587" rtlCol="0" anchor="b"/>
          <a:lstStyle>
            <a:lvl1pPr algn="r">
              <a:defRPr sz="1300">
                <a:latin typeface="Arial" charset="0"/>
                <a:ea typeface="ＭＳ Ｐゴシック" pitchFamily="64" charset="-128"/>
                <a:cs typeface="+mn-cs"/>
              </a:defRPr>
            </a:lvl1pPr>
          </a:lstStyle>
          <a:p>
            <a:pPr>
              <a:defRPr/>
            </a:pPr>
            <a:fld id="{1B1249FA-3784-4984-8481-5ED3EAB77173}" type="slidenum">
              <a:rPr lang="en-US"/>
              <a:pPr>
                <a:defRPr/>
              </a:pPr>
              <a:t>‹#›</a:t>
            </a:fld>
            <a:endParaRPr lang="en-US" dirty="0"/>
          </a:p>
        </p:txBody>
      </p:sp>
    </p:spTree>
    <p:extLst>
      <p:ext uri="{BB962C8B-B14F-4D97-AF65-F5344CB8AC3E}">
        <p14:creationId xmlns:p14="http://schemas.microsoft.com/office/powerpoint/2010/main" val="26047557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itsbenefits.its.dot.gov/"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ops.fhwa.dot.gov/congestion_report/executive_summary.htm#figES_2"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67200" cy="3200400"/>
          </a:xfrm>
        </p:spPr>
      </p:sp>
      <p:sp>
        <p:nvSpPr>
          <p:cNvPr id="3" name="Notes Placeholder 2"/>
          <p:cNvSpPr>
            <a:spLocks noGrp="1"/>
          </p:cNvSpPr>
          <p:nvPr>
            <p:ph type="body" idx="1"/>
          </p:nvPr>
        </p:nvSpPr>
        <p:spPr>
          <a:xfrm>
            <a:off x="701361" y="4114800"/>
            <a:ext cx="5607680" cy="4183220"/>
          </a:xfrm>
        </p:spPr>
        <p:txBody>
          <a:bodyPr/>
          <a:lstStyle/>
          <a:p>
            <a:pPr>
              <a:spcBef>
                <a:spcPts val="0"/>
              </a:spcBef>
              <a:spcAft>
                <a:spcPts val="300"/>
              </a:spcAft>
            </a:pPr>
            <a:r>
              <a:rPr lang="en-US" sz="1200" b="1" kern="1200" baseline="0" dirty="0" smtClean="0">
                <a:solidFill>
                  <a:schemeClr val="tx1"/>
                </a:solidFill>
                <a:latin typeface="+mn-lt"/>
                <a:ea typeface="+mn-ea"/>
                <a:cs typeface="+mn-cs"/>
              </a:rPr>
              <a:t>Description of the Slide</a:t>
            </a:r>
          </a:p>
          <a:p>
            <a:pPr>
              <a:spcBef>
                <a:spcPts val="0"/>
              </a:spcBef>
              <a:spcAft>
                <a:spcPts val="600"/>
              </a:spcAft>
            </a:pPr>
            <a:r>
              <a:rPr lang="en-US" sz="1200" kern="1200" baseline="0" dirty="0" smtClean="0">
                <a:solidFill>
                  <a:schemeClr val="tx1"/>
                </a:solidFill>
                <a:latin typeface="+mn-lt"/>
                <a:ea typeface="+mn-ea"/>
                <a:cs typeface="+mn-cs"/>
              </a:rPr>
              <a:t>Cover:  This presentation is geared towards MPO executives and their board members regarding the increasingly important role of transportation systems management and operations (TSMO) – hereinafter simply referred to as</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“operations” – in the effective management and delivery of transportation services within a region. In other words – how operations can help MPOs and their member agencies achieve regional goals and meet customer needs and expectations in a rapidly changing environment. </a:t>
            </a:r>
          </a:p>
          <a:p>
            <a:pPr indent="-457200">
              <a:spcBef>
                <a:spcPts val="0"/>
              </a:spcBef>
              <a:spcAft>
                <a:spcPts val="300"/>
              </a:spcAft>
            </a:pPr>
            <a:r>
              <a:rPr lang="en-US" b="1" i="0" dirty="0" smtClean="0"/>
              <a:t>Key Points</a:t>
            </a:r>
          </a:p>
          <a:p>
            <a:pPr marL="182880" indent="-182880">
              <a:spcBef>
                <a:spcPts val="0"/>
              </a:spcBef>
              <a:spcAft>
                <a:spcPts val="300"/>
              </a:spcAft>
              <a:buFont typeface="Arial" pitchFamily="34" charset="0"/>
              <a:buChar char="•"/>
            </a:pPr>
            <a:r>
              <a:rPr lang="en-US" i="0" dirty="0" smtClean="0"/>
              <a:t>Hello and thank</a:t>
            </a:r>
            <a:r>
              <a:rPr lang="en-US" i="0" baseline="0" dirty="0" smtClean="0"/>
              <a:t> you for taking time from your busy schedule(s) to discuss transportation systems management and operations; what operations can do to help the MPO and its member agencies achieve regional goals and improve customer service; and some actions you can take to improve operations from a regional perspective.</a:t>
            </a:r>
          </a:p>
          <a:p>
            <a:pPr marL="182880" indent="-182880">
              <a:spcBef>
                <a:spcPts val="0"/>
              </a:spcBef>
              <a:spcAft>
                <a:spcPts val="600"/>
              </a:spcAft>
              <a:buFont typeface="Arial" pitchFamily="34" charset="0"/>
              <a:buChar char="•"/>
            </a:pPr>
            <a:r>
              <a:rPr lang="en-US" i="0" baseline="0" dirty="0" smtClean="0"/>
              <a:t>Introductions.</a:t>
            </a:r>
          </a:p>
          <a:p>
            <a:pPr>
              <a:spcBef>
                <a:spcPts val="0"/>
              </a:spcBef>
              <a:spcAft>
                <a:spcPts val="300"/>
              </a:spcAft>
            </a:pPr>
            <a:r>
              <a:rPr lang="en-US" b="1" i="0" baseline="0" dirty="0" smtClean="0"/>
              <a:t>Other - </a:t>
            </a:r>
            <a:r>
              <a:rPr lang="en-US" b="0" i="0" baseline="0" dirty="0" smtClean="0"/>
              <a:t>Depending on the audience and time, consideration should be given to prompting the audience to ask questions at any time during the presentation.</a:t>
            </a:r>
          </a:p>
          <a:p>
            <a:endParaRPr lang="en-US" i="1"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1</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1: Regional Operations in the 21</a:t>
            </a:r>
            <a:r>
              <a:rPr lang="en-US" sz="1400" baseline="30000" dirty="0" smtClean="0"/>
              <a:t>st</a:t>
            </a:r>
            <a:r>
              <a:rPr lang="en-US" sz="1400" dirty="0" smtClean="0"/>
              <a:t> Century</a:t>
            </a:r>
            <a:endParaRPr lang="en-US" sz="1400" dirty="0"/>
          </a:p>
        </p:txBody>
      </p:sp>
    </p:spTree>
    <p:extLst>
      <p:ext uri="{BB962C8B-B14F-4D97-AF65-F5344CB8AC3E}">
        <p14:creationId xmlns:p14="http://schemas.microsoft.com/office/powerpoint/2010/main" val="1355521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09600"/>
            <a:ext cx="4267200" cy="3200400"/>
          </a:xfrm>
        </p:spPr>
      </p:sp>
      <p:sp>
        <p:nvSpPr>
          <p:cNvPr id="3" name="Notes Placeholder 2"/>
          <p:cNvSpPr>
            <a:spLocks noGrp="1"/>
          </p:cNvSpPr>
          <p:nvPr>
            <p:ph type="body" idx="1"/>
          </p:nvPr>
        </p:nvSpPr>
        <p:spPr>
          <a:xfrm>
            <a:off x="701361" y="3962400"/>
            <a:ext cx="5607680" cy="4953000"/>
          </a:xfrm>
        </p:spPr>
        <p:txBody>
          <a:bodyPr>
            <a:noAutofit/>
          </a:bodyPr>
          <a:lstStyle/>
          <a:p>
            <a:pPr>
              <a:spcBef>
                <a:spcPts val="0"/>
              </a:spcBef>
              <a:spcAft>
                <a:spcPts val="300"/>
              </a:spcAft>
            </a:pPr>
            <a:r>
              <a:rPr lang="en-US" sz="1100" b="1" dirty="0" smtClean="0"/>
              <a:t>Description of the Slide</a:t>
            </a:r>
          </a:p>
          <a:p>
            <a:pPr>
              <a:spcBef>
                <a:spcPts val="0"/>
              </a:spcBef>
              <a:spcAft>
                <a:spcPts val="600"/>
              </a:spcAft>
            </a:pPr>
            <a:r>
              <a:rPr lang="en-US" sz="1100" baseline="0" dirty="0" smtClean="0"/>
              <a:t>The need to meet growing customer expectations for mobility and safety, increased accountability, and the associated performance management requirements are all converging at a time of reduced financial resources for most </a:t>
            </a:r>
            <a:r>
              <a:rPr lang="en-US" sz="1100" dirty="0" smtClean="0"/>
              <a:t>transportation agencies</a:t>
            </a:r>
            <a:r>
              <a:rPr lang="en-US" sz="1100" dirty="0"/>
              <a:t>.</a:t>
            </a:r>
            <a:endParaRPr lang="en-US" sz="1100" dirty="0" smtClean="0"/>
          </a:p>
          <a:p>
            <a:pPr>
              <a:spcBef>
                <a:spcPts val="0"/>
              </a:spcBef>
              <a:spcAft>
                <a:spcPts val="300"/>
              </a:spcAft>
            </a:pPr>
            <a:r>
              <a:rPr lang="en-US" sz="1100" b="1" dirty="0" smtClean="0"/>
              <a:t>Key Points</a:t>
            </a:r>
          </a:p>
          <a:p>
            <a:pPr marL="182880" marR="0" indent="-182880" algn="l" defTabSz="914400" rtl="0" eaLnBrk="0" fontAlgn="base" latinLnBrk="0" hangingPunct="0">
              <a:spcBef>
                <a:spcPts val="0"/>
              </a:spcBef>
              <a:spcAft>
                <a:spcPts val="300"/>
              </a:spcAft>
              <a:buClrTx/>
              <a:buSzTx/>
              <a:buFont typeface="Arial" pitchFamily="34" charset="0"/>
              <a:buChar char="•"/>
              <a:tabLst/>
              <a:defRPr/>
            </a:pPr>
            <a:r>
              <a:rPr lang="en-US" sz="1100" baseline="0" dirty="0" smtClean="0"/>
              <a:t>The Highway Trust Fund, which was so instrumental in the construction of the Interstate Highway System and other transportation improvements, is running out of money, with current predictions that the transportation fund will become insolvent next year, if not sooner.</a:t>
            </a:r>
          </a:p>
          <a:p>
            <a:pPr marL="182880" marR="0" indent="-182880" algn="l" defTabSz="914400" rtl="0" eaLnBrk="0" fontAlgn="base" latinLnBrk="0" hangingPunct="0">
              <a:spcBef>
                <a:spcPts val="0"/>
              </a:spcBef>
              <a:spcAft>
                <a:spcPts val="0"/>
              </a:spcAft>
              <a:buClrTx/>
              <a:buSzTx/>
              <a:buFont typeface="Arial" pitchFamily="34" charset="0"/>
              <a:buChar char="•"/>
              <a:tabLst/>
              <a:defRPr/>
            </a:pPr>
            <a:r>
              <a:rPr lang="en-US" sz="1100" baseline="0" dirty="0" smtClean="0"/>
              <a:t>There are several reasons for this:</a:t>
            </a:r>
          </a:p>
          <a:p>
            <a:pPr marL="640080" marR="0" lvl="1" indent="-182880" algn="l" defTabSz="914400" rtl="0" eaLnBrk="0" fontAlgn="base" latinLnBrk="0" hangingPunct="0">
              <a:spcBef>
                <a:spcPts val="0"/>
              </a:spcBef>
              <a:spcAft>
                <a:spcPts val="0"/>
              </a:spcAft>
              <a:buClrTx/>
              <a:buSzTx/>
              <a:buFont typeface="Courier New" pitchFamily="49" charset="0"/>
              <a:buChar char="o"/>
              <a:tabLst/>
              <a:defRPr/>
            </a:pPr>
            <a:r>
              <a:rPr lang="en-US" sz="1100" baseline="0" dirty="0" smtClean="0"/>
              <a:t>The last increase in the federal gas tax was over 20 years ago, and inflation has significantly reduced its purchasing power. </a:t>
            </a:r>
          </a:p>
          <a:p>
            <a:pPr marL="640080" marR="0" lvl="1" indent="-182880" algn="l" defTabSz="914400" rtl="0" eaLnBrk="0" fontAlgn="base" latinLnBrk="0" hangingPunct="0">
              <a:spcBef>
                <a:spcPts val="0"/>
              </a:spcBef>
              <a:spcAft>
                <a:spcPts val="0"/>
              </a:spcAft>
              <a:buClrTx/>
              <a:buSzTx/>
              <a:buFont typeface="Courier New" pitchFamily="49" charset="0"/>
              <a:buChar char="o"/>
              <a:tabLst/>
              <a:defRPr/>
            </a:pPr>
            <a:r>
              <a:rPr lang="en-US" sz="1100" baseline="0" dirty="0" smtClean="0"/>
              <a:t>Cars have become more fuel efficient, and will continue to do so in accordance with current Corporate Average Fuel Economy (CAFE) standards (</a:t>
            </a:r>
            <a:r>
              <a:rPr lang="en-US" sz="1100" dirty="0" smtClean="0"/>
              <a:t>average 35.5 mpg in 2016; average 54.4 mpg in 2025</a:t>
            </a:r>
            <a:r>
              <a:rPr lang="en-US" sz="1100" baseline="0" dirty="0" smtClean="0"/>
              <a:t>). This means less tax is paid per miles driven, with all-electric vehicles paying no gas tax at all.</a:t>
            </a:r>
          </a:p>
          <a:p>
            <a:pPr marL="640080" marR="0" lvl="1" indent="-182880" algn="l" defTabSz="914400" rtl="0" eaLnBrk="0" fontAlgn="base" latinLnBrk="0" hangingPunct="0">
              <a:spcBef>
                <a:spcPts val="0"/>
              </a:spcBef>
              <a:spcAft>
                <a:spcPts val="300"/>
              </a:spcAft>
              <a:buClrTx/>
              <a:buSzTx/>
              <a:buFont typeface="Courier New" pitchFamily="49" charset="0"/>
              <a:buChar char="o"/>
              <a:tabLst/>
              <a:defRPr/>
            </a:pPr>
            <a:r>
              <a:rPr lang="en-US" sz="1100" baseline="0" dirty="0" smtClean="0"/>
              <a:t>Technology allows many of us to be virtual commuters. The recent recession and high gas prices also reduced the amount of driving, further reducing the amount of gas tax taken in.</a:t>
            </a:r>
          </a:p>
          <a:p>
            <a:pPr marL="182880" marR="0" indent="-182880" algn="l" defTabSz="914400" rtl="0" eaLnBrk="0" fontAlgn="base" latinLnBrk="0" hangingPunct="0">
              <a:spcBef>
                <a:spcPts val="0"/>
              </a:spcBef>
              <a:spcAft>
                <a:spcPts val="600"/>
              </a:spcAft>
              <a:buClrTx/>
              <a:buSzTx/>
              <a:buFont typeface="Arial" pitchFamily="34" charset="0"/>
              <a:buChar char="•"/>
              <a:tabLst/>
              <a:defRPr/>
            </a:pPr>
            <a:r>
              <a:rPr lang="en-US" sz="1100" baseline="0" dirty="0" smtClean="0"/>
              <a:t>Several initiatives are underway to find a long-term solution to the declining gas tax revenues; but for the foreseeable future, many </a:t>
            </a:r>
            <a:r>
              <a:rPr lang="en-US" sz="1100" dirty="0" smtClean="0"/>
              <a:t>agencies</a:t>
            </a:r>
            <a:r>
              <a:rPr lang="en-US" sz="1100" baseline="0" dirty="0" smtClean="0"/>
              <a:t> will likely need to do more and satisfy rising customer expectations with less.</a:t>
            </a:r>
            <a:endParaRPr lang="en-US" sz="1100" dirty="0" smtClean="0"/>
          </a:p>
          <a:p>
            <a:pPr>
              <a:spcBef>
                <a:spcPts val="0"/>
              </a:spcBef>
              <a:spcAft>
                <a:spcPts val="300"/>
              </a:spcAft>
              <a:buFont typeface="Arial" pitchFamily="34" charset="0"/>
              <a:buNone/>
            </a:pPr>
            <a:r>
              <a:rPr lang="en-US" sz="1100" b="1" dirty="0" smtClean="0"/>
              <a:t>Other - </a:t>
            </a:r>
            <a:r>
              <a:rPr lang="en-US" sz="1100" dirty="0" smtClean="0"/>
              <a:t>It would be worthwhile to determine the state</a:t>
            </a:r>
            <a:r>
              <a:rPr lang="en-US" sz="1100" baseline="0" dirty="0" smtClean="0"/>
              <a:t> gas tax(</a:t>
            </a:r>
            <a:r>
              <a:rPr lang="en-US" sz="1100" baseline="0" dirty="0" err="1" smtClean="0"/>
              <a:t>es</a:t>
            </a:r>
            <a:r>
              <a:rPr lang="en-US" sz="1100" baseline="0" dirty="0" smtClean="0"/>
              <a:t>)</a:t>
            </a:r>
            <a:r>
              <a:rPr lang="en-US" sz="1100" dirty="0" smtClean="0"/>
              <a:t> </a:t>
            </a:r>
            <a:r>
              <a:rPr lang="en-US" sz="1100" baseline="0" dirty="0" smtClean="0"/>
              <a:t>where the MPO is located, the history of increases, and any initiatives underway to provide</a:t>
            </a:r>
            <a:r>
              <a:rPr lang="en-US" sz="1100" dirty="0" smtClean="0"/>
              <a:t> a more sustainable funding mechanism</a:t>
            </a:r>
            <a:r>
              <a:rPr lang="en-US" sz="1100" dirty="0" smtClean="0"/>
              <a:t>. See http://www.api.org/~/media/files/statistics/state-motor-fuel-excise-tax-update-jan-2015.pdf</a:t>
            </a:r>
            <a:r>
              <a:rPr lang="en-US" sz="1100" baseline="0" dirty="0" smtClean="0"/>
              <a:t> for one resource.</a:t>
            </a:r>
            <a:endParaRPr lang="en-US" sz="1100" dirty="0" smtClean="0"/>
          </a:p>
          <a:p>
            <a:pPr>
              <a:spcBef>
                <a:spcPts val="0"/>
              </a:spcBef>
              <a:spcAft>
                <a:spcPts val="300"/>
              </a:spcAft>
              <a:buFont typeface="Arial" pitchFamily="34" charset="0"/>
              <a:buNone/>
            </a:pPr>
            <a:r>
              <a:rPr lang="en-US" sz="1100" b="1" dirty="0" smtClean="0"/>
              <a:t>Source of Graph – </a:t>
            </a:r>
            <a:r>
              <a:rPr lang="en-US" sz="1100" b="0" dirty="0" smtClean="0"/>
              <a:t>University</a:t>
            </a:r>
            <a:r>
              <a:rPr lang="en-US" sz="1100" b="0" baseline="0" dirty="0" smtClean="0"/>
              <a:t> of Michigan Transportation Research Institute (http://www.umich.edu/~umtriswt/EDI_sales-weighted-mpg.html).</a:t>
            </a:r>
            <a:endParaRPr lang="en-US" sz="1100" b="1" dirty="0" smtClean="0"/>
          </a:p>
          <a:p>
            <a:pPr>
              <a:spcBef>
                <a:spcPts val="0"/>
              </a:spcBef>
              <a:spcAft>
                <a:spcPts val="300"/>
              </a:spcAft>
              <a:buFont typeface="Arial" pitchFamily="34" charset="0"/>
              <a:buNone/>
            </a:pPr>
            <a:endParaRPr lang="en-US" sz="1100" dirty="0" smtClean="0"/>
          </a:p>
          <a:p>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10</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10: Increasing Financial Constraints</a:t>
            </a:r>
            <a:endParaRPr lang="en-US" sz="1400" dirty="0"/>
          </a:p>
        </p:txBody>
      </p:sp>
    </p:spTree>
    <p:extLst>
      <p:ext uri="{BB962C8B-B14F-4D97-AF65-F5344CB8AC3E}">
        <p14:creationId xmlns:p14="http://schemas.microsoft.com/office/powerpoint/2010/main" val="3820075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09600"/>
            <a:ext cx="4267200" cy="3200400"/>
          </a:xfrm>
        </p:spPr>
      </p:sp>
      <p:sp>
        <p:nvSpPr>
          <p:cNvPr id="3" name="Notes Placeholder 2"/>
          <p:cNvSpPr>
            <a:spLocks noGrp="1"/>
          </p:cNvSpPr>
          <p:nvPr>
            <p:ph type="body" idx="1"/>
          </p:nvPr>
        </p:nvSpPr>
        <p:spPr>
          <a:xfrm>
            <a:off x="533400" y="3886200"/>
            <a:ext cx="5943599" cy="5105400"/>
          </a:xfrm>
        </p:spPr>
        <p:txBody>
          <a:bodyPr>
            <a:noAutofit/>
          </a:bodyPr>
          <a:lstStyle/>
          <a:p>
            <a:pPr>
              <a:spcBef>
                <a:spcPts val="0"/>
              </a:spcBef>
              <a:spcAft>
                <a:spcPts val="300"/>
              </a:spcAft>
            </a:pPr>
            <a:r>
              <a:rPr lang="en-US" sz="1100" b="1" dirty="0" smtClean="0"/>
              <a:t>Description of the Slide</a:t>
            </a:r>
          </a:p>
          <a:p>
            <a:pPr marL="0" marR="0" indent="0" algn="l" defTabSz="914400" rtl="0" eaLnBrk="0" fontAlgn="base" latinLnBrk="0" hangingPunct="0">
              <a:spcBef>
                <a:spcPts val="0"/>
              </a:spcBef>
              <a:spcAft>
                <a:spcPts val="600"/>
              </a:spcAft>
              <a:buClrTx/>
              <a:buSzTx/>
              <a:buFontTx/>
              <a:buNone/>
              <a:tabLst/>
              <a:defRPr/>
            </a:pPr>
            <a:r>
              <a:rPr lang="en-US" sz="1100" kern="1200" dirty="0" smtClean="0">
                <a:solidFill>
                  <a:schemeClr val="tx1"/>
                </a:solidFill>
              </a:rPr>
              <a:t>Given the many challenges facing transportation</a:t>
            </a:r>
            <a:r>
              <a:rPr lang="en-US" sz="1100" kern="1200" baseline="0" dirty="0" smtClean="0">
                <a:solidFill>
                  <a:schemeClr val="tx1"/>
                </a:solidFill>
              </a:rPr>
              <a:t> agencie</a:t>
            </a:r>
            <a:r>
              <a:rPr lang="en-US" sz="1100" kern="1200" dirty="0" smtClean="0">
                <a:solidFill>
                  <a:schemeClr val="tx1"/>
                </a:solidFill>
              </a:rPr>
              <a:t>s</a:t>
            </a:r>
            <a:r>
              <a:rPr lang="en-US" sz="1100" kern="1200" baseline="0" dirty="0" smtClean="0">
                <a:solidFill>
                  <a:schemeClr val="tx1"/>
                </a:solidFill>
              </a:rPr>
              <a:t> – increased customer expectations and accountability, financial </a:t>
            </a:r>
            <a:r>
              <a:rPr lang="en-US" sz="1100" kern="1200" dirty="0" smtClean="0">
                <a:solidFill>
                  <a:schemeClr val="tx1"/>
                </a:solidFill>
              </a:rPr>
              <a:t>constraints, and the limitations on the provision of significant new capacity – it is increasingly important to</a:t>
            </a:r>
            <a:r>
              <a:rPr lang="en-US" sz="1100" kern="1200" baseline="0" dirty="0" smtClean="0">
                <a:solidFill>
                  <a:schemeClr val="tx1"/>
                </a:solidFill>
              </a:rPr>
              <a:t> leverage technology and</a:t>
            </a:r>
            <a:r>
              <a:rPr lang="en-US" sz="1100" kern="1200" dirty="0" smtClean="0">
                <a:solidFill>
                  <a:schemeClr val="tx1"/>
                </a:solidFill>
              </a:rPr>
              <a:t> operate the existing network to its fullest service potential. A robust t</a:t>
            </a:r>
            <a:r>
              <a:rPr lang="en-US" sz="1100" kern="1200" baseline="0" dirty="0" smtClean="0">
                <a:solidFill>
                  <a:schemeClr val="tx1"/>
                </a:solidFill>
              </a:rPr>
              <a:t>ransportation systems management and operations program can help transportation agencies within the region address all of these challenges.</a:t>
            </a:r>
          </a:p>
          <a:p>
            <a:pPr>
              <a:spcBef>
                <a:spcPts val="0"/>
              </a:spcBef>
              <a:spcAft>
                <a:spcPts val="300"/>
              </a:spcAft>
            </a:pPr>
            <a:r>
              <a:rPr lang="en-US" sz="1100" b="1" dirty="0" smtClean="0"/>
              <a:t>Key Points</a:t>
            </a:r>
          </a:p>
          <a:p>
            <a:pPr marL="182880" indent="-182880">
              <a:spcBef>
                <a:spcPts val="0"/>
              </a:spcBef>
              <a:spcAft>
                <a:spcPts val="0"/>
              </a:spcAft>
              <a:buFont typeface="Arial" pitchFamily="34" charset="0"/>
              <a:buChar char="•"/>
            </a:pPr>
            <a:r>
              <a:rPr lang="en-US" sz="1100" kern="1200" baseline="0" dirty="0" smtClean="0">
                <a:solidFill>
                  <a:schemeClr val="tx1"/>
                </a:solidFill>
              </a:rPr>
              <a:t>A major selling point for an increased emphasis on operations is that these strategies and supporting ITS technologies go to the heart of what transportation agencies want and need to deliver today. Operations investments lead to:</a:t>
            </a:r>
          </a:p>
          <a:p>
            <a:pPr marL="640080" lvl="1" indent="-182880">
              <a:spcBef>
                <a:spcPts val="0"/>
              </a:spcBef>
              <a:spcAft>
                <a:spcPts val="0"/>
              </a:spcAft>
              <a:buFont typeface="Courier New" pitchFamily="49" charset="0"/>
              <a:buChar char="o"/>
            </a:pPr>
            <a:r>
              <a:rPr lang="en-US" sz="1100" kern="1200" baseline="0" dirty="0" smtClean="0">
                <a:solidFill>
                  <a:schemeClr val="tx1"/>
                </a:solidFill>
              </a:rPr>
              <a:t>More efficient and effective use of the existing capacity.</a:t>
            </a:r>
          </a:p>
          <a:p>
            <a:pPr marL="640080" lvl="1" indent="-182880">
              <a:spcBef>
                <a:spcPts val="0"/>
              </a:spcBef>
              <a:spcAft>
                <a:spcPts val="0"/>
              </a:spcAft>
              <a:buFont typeface="Courier New" pitchFamily="49" charset="0"/>
              <a:buChar char="o"/>
              <a:defRPr/>
            </a:pPr>
            <a:r>
              <a:rPr lang="en-US" sz="1100" kern="1200" baseline="0" dirty="0" smtClean="0">
                <a:solidFill>
                  <a:schemeClr val="tx1"/>
                </a:solidFill>
              </a:rPr>
              <a:t>A safer system for travelers and responders to traffic incidents,</a:t>
            </a:r>
          </a:p>
          <a:p>
            <a:pPr marL="640080" lvl="1" indent="-182880">
              <a:spcBef>
                <a:spcPts val="0"/>
              </a:spcBef>
              <a:spcAft>
                <a:spcPts val="0"/>
              </a:spcAft>
              <a:buFont typeface="Courier New" pitchFamily="49" charset="0"/>
              <a:buChar char="o"/>
            </a:pPr>
            <a:r>
              <a:rPr lang="en-US" sz="1100" kern="1200" baseline="0" dirty="0" smtClean="0">
                <a:solidFill>
                  <a:schemeClr val="tx1"/>
                </a:solidFill>
              </a:rPr>
              <a:t>Enhanced customer mobility and outreach via state-of-the-art  technologies.</a:t>
            </a:r>
          </a:p>
          <a:p>
            <a:pPr marL="640080" lvl="1" indent="-182880">
              <a:spcBef>
                <a:spcPts val="0"/>
              </a:spcBef>
              <a:spcAft>
                <a:spcPts val="0"/>
              </a:spcAft>
              <a:buFont typeface="Courier New" pitchFamily="49" charset="0"/>
              <a:buChar char="o"/>
            </a:pPr>
            <a:r>
              <a:rPr lang="en-US" sz="1100" kern="1200" baseline="0" dirty="0" smtClean="0">
                <a:solidFill>
                  <a:schemeClr val="tx1"/>
                </a:solidFill>
              </a:rPr>
              <a:t>More-reliable service for commuters and shippers, thereby enhancing economic competitiveness.</a:t>
            </a:r>
          </a:p>
          <a:p>
            <a:pPr marL="640080" lvl="1" indent="-182880">
              <a:spcBef>
                <a:spcPts val="0"/>
              </a:spcBef>
              <a:spcAft>
                <a:spcPts val="300"/>
              </a:spcAft>
              <a:buFont typeface="Courier New" pitchFamily="49" charset="0"/>
              <a:buChar char="o"/>
            </a:pPr>
            <a:r>
              <a:rPr lang="en-US" sz="1100" kern="1200" baseline="0" dirty="0" smtClean="0">
                <a:solidFill>
                  <a:schemeClr val="tx1"/>
                </a:solidFill>
              </a:rPr>
              <a:t>A significant contribution to a more sustainable transportation network as well as increased livability within the region.</a:t>
            </a:r>
          </a:p>
          <a:p>
            <a:pPr marL="182880" indent="-182880">
              <a:spcBef>
                <a:spcPts val="0"/>
              </a:spcBef>
              <a:spcAft>
                <a:spcPts val="300"/>
              </a:spcAft>
              <a:buFont typeface="Arial" pitchFamily="34" charset="0"/>
              <a:buChar char="•"/>
            </a:pPr>
            <a:r>
              <a:rPr lang="en-US" sz="1100" kern="1200" baseline="0" dirty="0" smtClean="0">
                <a:solidFill>
                  <a:schemeClr val="tx1"/>
                </a:solidFill>
              </a:rPr>
              <a:t>The same data collected to support operations can also be used as part of a  performance management program.</a:t>
            </a:r>
          </a:p>
          <a:p>
            <a:pPr marL="182880" indent="-182880">
              <a:spcBef>
                <a:spcPts val="0"/>
              </a:spcBef>
              <a:spcAft>
                <a:spcPts val="300"/>
              </a:spcAft>
              <a:buFont typeface="Arial" pitchFamily="34" charset="0"/>
              <a:buChar char="•"/>
            </a:pPr>
            <a:r>
              <a:rPr lang="en-US" sz="1100" kern="1200" baseline="0" dirty="0" smtClean="0">
                <a:solidFill>
                  <a:schemeClr val="tx1"/>
                </a:solidFill>
              </a:rPr>
              <a:t>The benefits from operations can happen more quickly than the process to build new lanes, at a relatively low cost, and with great benefit–cost ratios. Moreover, in many instances operations can provide the opportunity to alleviate bottlenecks without new construction (e.g., ramp metering, hard shoulder running).</a:t>
            </a:r>
          </a:p>
          <a:p>
            <a:pPr marL="182880" indent="-182880">
              <a:spcBef>
                <a:spcPts val="0"/>
              </a:spcBef>
              <a:spcAft>
                <a:spcPts val="300"/>
              </a:spcAft>
              <a:buFont typeface="Arial" pitchFamily="34" charset="0"/>
              <a:buChar char="•"/>
            </a:pPr>
            <a:r>
              <a:rPr lang="en-US" sz="1100" kern="1200" baseline="0" dirty="0" smtClean="0">
                <a:solidFill>
                  <a:schemeClr val="tx1"/>
                </a:solidFill>
              </a:rPr>
              <a:t>All of these can significantly contribute to achieving regional transportation goals. </a:t>
            </a:r>
            <a:endParaRPr lang="en-US" sz="1100" b="0" baseline="0" dirty="0" smtClean="0"/>
          </a:p>
          <a:p>
            <a:pPr>
              <a:spcBef>
                <a:spcPts val="0"/>
              </a:spcBef>
              <a:spcAft>
                <a:spcPts val="300"/>
              </a:spcAft>
            </a:pPr>
            <a:endParaRPr lang="en-US" b="1" dirty="0" smtClean="0"/>
          </a:p>
          <a:p>
            <a:pPr>
              <a:spcBef>
                <a:spcPts val="0"/>
              </a:spcBef>
              <a:spcAft>
                <a:spcPts val="300"/>
              </a:spcAft>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11</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11: Operations Can Help Address These Challenges</a:t>
            </a:r>
            <a:endParaRPr lang="en-US" sz="1400" dirty="0"/>
          </a:p>
        </p:txBody>
      </p:sp>
    </p:spTree>
    <p:extLst>
      <p:ext uri="{BB962C8B-B14F-4D97-AF65-F5344CB8AC3E}">
        <p14:creationId xmlns:p14="http://schemas.microsoft.com/office/powerpoint/2010/main" val="214327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67200" cy="3200400"/>
          </a:xfrm>
        </p:spPr>
      </p:sp>
      <p:sp>
        <p:nvSpPr>
          <p:cNvPr id="3" name="Notes Placeholder 2"/>
          <p:cNvSpPr>
            <a:spLocks noGrp="1"/>
          </p:cNvSpPr>
          <p:nvPr>
            <p:ph type="body" idx="1"/>
          </p:nvPr>
        </p:nvSpPr>
        <p:spPr/>
        <p:txBody>
          <a:bodyPr>
            <a:noAutofit/>
          </a:bodyPr>
          <a:lstStyle/>
          <a:p>
            <a:pPr>
              <a:spcBef>
                <a:spcPts val="0"/>
              </a:spcBef>
              <a:spcAft>
                <a:spcPts val="300"/>
              </a:spcAft>
            </a:pPr>
            <a:r>
              <a:rPr lang="en-US" sz="1100" b="1" dirty="0" smtClean="0"/>
              <a:t>Description of the Slide</a:t>
            </a:r>
          </a:p>
          <a:p>
            <a:pPr>
              <a:spcBef>
                <a:spcPts val="0"/>
              </a:spcBef>
              <a:spcAft>
                <a:spcPts val="600"/>
              </a:spcAft>
            </a:pPr>
            <a:r>
              <a:rPr lang="en-US" sz="1100" dirty="0" smtClean="0"/>
              <a:t>Many regional transportation goals include </a:t>
            </a:r>
            <a:r>
              <a:rPr lang="en-US" sz="1100" baseline="0" dirty="0" smtClean="0"/>
              <a:t>statements addressing mobility, reliability, safety, and the environment. </a:t>
            </a:r>
          </a:p>
          <a:p>
            <a:pPr>
              <a:spcBef>
                <a:spcPts val="0"/>
              </a:spcBef>
              <a:spcAft>
                <a:spcPts val="300"/>
              </a:spcAft>
            </a:pPr>
            <a:r>
              <a:rPr lang="en-US" sz="1100" b="1" dirty="0" smtClean="0"/>
              <a:t>Key Points</a:t>
            </a:r>
          </a:p>
          <a:p>
            <a:pPr marL="182880" indent="-182880">
              <a:spcBef>
                <a:spcPts val="0"/>
              </a:spcBef>
              <a:spcAft>
                <a:spcPts val="300"/>
              </a:spcAft>
              <a:buFont typeface="Arial" pitchFamily="34" charset="0"/>
              <a:buChar char="•"/>
            </a:pPr>
            <a:r>
              <a:rPr lang="en-US" sz="1100" baseline="0" dirty="0" smtClean="0"/>
              <a:t>The various operations strategies can significantly contribute to the achievement of all of these and other related transportation goals and objectives.</a:t>
            </a:r>
          </a:p>
          <a:p>
            <a:pPr marL="182880" indent="-182880">
              <a:spcBef>
                <a:spcPts val="0"/>
              </a:spcBef>
              <a:spcAft>
                <a:spcPts val="600"/>
              </a:spcAft>
              <a:buFont typeface="Arial" pitchFamily="34" charset="0"/>
              <a:buChar char="•"/>
            </a:pPr>
            <a:r>
              <a:rPr lang="en-US" sz="1100" baseline="0" dirty="0" smtClean="0"/>
              <a:t>A filled circle indicates that the specific operations strategy fully contributes to the associated goal, and an open circle indicates a partial (and still positive) contribution.   </a:t>
            </a:r>
            <a:endParaRPr lang="en-US" sz="1100" dirty="0" smtClean="0"/>
          </a:p>
          <a:p>
            <a:pPr>
              <a:spcBef>
                <a:spcPts val="0"/>
              </a:spcBef>
              <a:spcAft>
                <a:spcPts val="300"/>
              </a:spcAft>
            </a:pPr>
            <a:r>
              <a:rPr lang="en-US" sz="1100" b="1" dirty="0" smtClean="0"/>
              <a:t>Other - </a:t>
            </a:r>
            <a:r>
              <a:rPr lang="en-US" sz="1100" b="0" dirty="0" smtClean="0"/>
              <a:t>Perhaps check the regional</a:t>
            </a:r>
            <a:r>
              <a:rPr lang="en-US" sz="1100" b="0" baseline="0" dirty="0" smtClean="0"/>
              <a:t> transportation plan of the MPO where this slide is being presented, and use the exact language vis-à-vis these goals. </a:t>
            </a:r>
            <a:endParaRPr lang="en-US" sz="1100"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12</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12: Benefits From Operations </a:t>
            </a:r>
            <a:endParaRPr lang="en-US" sz="1400" dirty="0"/>
          </a:p>
        </p:txBody>
      </p:sp>
    </p:spTree>
    <p:extLst>
      <p:ext uri="{BB962C8B-B14F-4D97-AF65-F5344CB8AC3E}">
        <p14:creationId xmlns:p14="http://schemas.microsoft.com/office/powerpoint/2010/main" val="279671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267200" cy="3200400"/>
          </a:xfrm>
        </p:spPr>
      </p:sp>
      <p:sp>
        <p:nvSpPr>
          <p:cNvPr id="3" name="Notes Placeholder 2"/>
          <p:cNvSpPr>
            <a:spLocks noGrp="1"/>
          </p:cNvSpPr>
          <p:nvPr>
            <p:ph type="body" idx="1"/>
          </p:nvPr>
        </p:nvSpPr>
        <p:spPr>
          <a:xfrm>
            <a:off x="701361" y="3819378"/>
            <a:ext cx="5607680" cy="4867422"/>
          </a:xfrm>
        </p:spPr>
        <p:txBody>
          <a:bodyPr>
            <a:noAutofit/>
          </a:bodyPr>
          <a:lstStyle/>
          <a:p>
            <a:pPr>
              <a:spcBef>
                <a:spcPts val="0"/>
              </a:spcBef>
              <a:spcAft>
                <a:spcPts val="300"/>
              </a:spcAft>
            </a:pPr>
            <a:r>
              <a:rPr lang="en-US" sz="1100" b="1" dirty="0" smtClean="0"/>
              <a:t>Description of the Slide</a:t>
            </a:r>
          </a:p>
          <a:p>
            <a:pPr>
              <a:spcBef>
                <a:spcPts val="300"/>
              </a:spcBef>
              <a:spcAft>
                <a:spcPts val="300"/>
              </a:spcAft>
            </a:pPr>
            <a:r>
              <a:rPr lang="en-US" sz="1100" dirty="0" smtClean="0"/>
              <a:t>Examples of benefits resulting</a:t>
            </a:r>
            <a:r>
              <a:rPr lang="en-US" sz="1100" baseline="0" dirty="0" smtClean="0"/>
              <a:t> from various operations strategies as they relate to regional</a:t>
            </a:r>
            <a:r>
              <a:rPr lang="en-US" sz="1100" dirty="0" smtClean="0"/>
              <a:t> m</a:t>
            </a:r>
            <a:r>
              <a:rPr lang="en-US" sz="1100" baseline="0" dirty="0" smtClean="0"/>
              <a:t>obility and safety goals.</a:t>
            </a:r>
          </a:p>
          <a:p>
            <a:pPr>
              <a:spcBef>
                <a:spcPts val="300"/>
              </a:spcBef>
              <a:spcAft>
                <a:spcPts val="300"/>
              </a:spcAft>
            </a:pPr>
            <a:r>
              <a:rPr lang="en-US" sz="1100" b="1" dirty="0" smtClean="0"/>
              <a:t>Key Points</a:t>
            </a:r>
          </a:p>
          <a:p>
            <a:pPr marL="182880" indent="-182880">
              <a:spcBef>
                <a:spcPts val="300"/>
              </a:spcBef>
              <a:spcAft>
                <a:spcPts val="300"/>
              </a:spcAft>
              <a:buFont typeface="Arial" pitchFamily="34" charset="0"/>
              <a:buChar char="•"/>
            </a:pPr>
            <a:r>
              <a:rPr lang="en-US" sz="1100" baseline="0" dirty="0" smtClean="0"/>
              <a:t>This is just a sample of operations strategies and the associated improvements in mobility (such as reduced delays and improved travel times) and safety. Various operations strategies can significantly contribute to the achievement of all of these and other related transportation goals and objectives.   </a:t>
            </a:r>
            <a:endParaRPr lang="en-US" sz="1100" dirty="0" smtClean="0"/>
          </a:p>
          <a:p>
            <a:pPr>
              <a:spcBef>
                <a:spcPts val="300"/>
              </a:spcBef>
              <a:spcAft>
                <a:spcPts val="300"/>
              </a:spcAft>
            </a:pPr>
            <a:r>
              <a:rPr lang="en-US" sz="1100" b="1" dirty="0" smtClean="0"/>
              <a:t>Other - </a:t>
            </a:r>
            <a:r>
              <a:rPr lang="en-US" sz="1100" b="0" dirty="0" smtClean="0"/>
              <a:t>The companion slide presentation for DOTs includes</a:t>
            </a:r>
            <a:r>
              <a:rPr lang="en-US" sz="1100" b="0" baseline="0" dirty="0" smtClean="0"/>
              <a:t> several slides </a:t>
            </a:r>
            <a:r>
              <a:rPr lang="en-US" sz="1100" b="0" dirty="0" smtClean="0"/>
              <a:t>(#14 - #24) plus a “parking lot” that provide more detailed</a:t>
            </a:r>
            <a:r>
              <a:rPr lang="en-US" sz="1100" b="0" baseline="0" dirty="0" smtClean="0"/>
              <a:t> information and example benefits for several different operational strategies. Depending on the available time and the interest of the audience, the presenter may consider choosing a subset of these strategies to include in the presentation.</a:t>
            </a:r>
            <a:endParaRPr lang="en-US" sz="1100" b="0" dirty="0" smtClean="0"/>
          </a:p>
          <a:p>
            <a:pPr>
              <a:spcBef>
                <a:spcPts val="100"/>
              </a:spcBef>
              <a:spcAft>
                <a:spcPts val="100"/>
              </a:spcAft>
            </a:pPr>
            <a:r>
              <a:rPr lang="en-US" sz="1100" b="1" dirty="0" smtClean="0"/>
              <a:t>Sources of Benefit Information</a:t>
            </a:r>
          </a:p>
          <a:p>
            <a:pPr marL="171450" indent="-171450">
              <a:spcBef>
                <a:spcPts val="100"/>
              </a:spcBef>
              <a:spcAft>
                <a:spcPts val="100"/>
              </a:spcAft>
              <a:buFont typeface="Arial" panose="020B0604020202020204" pitchFamily="34" charset="0"/>
              <a:buChar char="•"/>
            </a:pPr>
            <a:r>
              <a:rPr lang="en-US" sz="1100" dirty="0" smtClean="0"/>
              <a:t>Dynamic </a:t>
            </a:r>
            <a:r>
              <a:rPr lang="en-US" sz="1100" dirty="0"/>
              <a:t>Speed Limits and </a:t>
            </a:r>
            <a:r>
              <a:rPr lang="en-US" sz="1100" dirty="0" smtClean="0"/>
              <a:t>Dynamic </a:t>
            </a:r>
            <a:r>
              <a:rPr lang="en-US" sz="1100" dirty="0"/>
              <a:t>Shoulder Running:  “Active Traffic Management: The Next Step in Congestion </a:t>
            </a:r>
            <a:r>
              <a:rPr lang="en-US" sz="1100" dirty="0" smtClean="0"/>
              <a:t>Management”; </a:t>
            </a:r>
            <a:r>
              <a:rPr lang="en-US" sz="1100" dirty="0"/>
              <a:t>FHWA-PL-07-012; July </a:t>
            </a:r>
            <a:r>
              <a:rPr lang="en-US" sz="1100" dirty="0" smtClean="0"/>
              <a:t>2007.</a:t>
            </a:r>
            <a:endParaRPr lang="en-US" sz="1100" dirty="0"/>
          </a:p>
          <a:p>
            <a:pPr marL="171450" indent="-171450">
              <a:spcBef>
                <a:spcPts val="100"/>
              </a:spcBef>
              <a:spcAft>
                <a:spcPts val="100"/>
              </a:spcAft>
              <a:buFont typeface="Arial" panose="020B0604020202020204" pitchFamily="34" charset="0"/>
              <a:buChar char="•"/>
            </a:pPr>
            <a:r>
              <a:rPr lang="en-US" sz="1100" dirty="0" smtClean="0"/>
              <a:t>Dynamic </a:t>
            </a:r>
            <a:r>
              <a:rPr lang="en-US" sz="1100" dirty="0"/>
              <a:t>Shoulder Running: “Synthesis of Active Traffic Management Experiences in Europe and the United </a:t>
            </a:r>
            <a:r>
              <a:rPr lang="en-US" sz="1100" dirty="0" smtClean="0"/>
              <a:t>States”; </a:t>
            </a:r>
            <a:r>
              <a:rPr lang="en-US" sz="1100" dirty="0"/>
              <a:t>FHWA-HOP-10-031; May </a:t>
            </a:r>
            <a:r>
              <a:rPr lang="en-US" sz="1100" dirty="0" smtClean="0"/>
              <a:t>2010.</a:t>
            </a:r>
            <a:endParaRPr lang="en-US" sz="1100" dirty="0"/>
          </a:p>
          <a:p>
            <a:pPr marL="171450" indent="-171450">
              <a:spcBef>
                <a:spcPts val="100"/>
              </a:spcBef>
              <a:spcAft>
                <a:spcPts val="100"/>
              </a:spcAft>
              <a:buFont typeface="Arial" panose="020B0604020202020204" pitchFamily="34" charset="0"/>
              <a:buChar char="•"/>
            </a:pPr>
            <a:r>
              <a:rPr lang="en-US" sz="1100" dirty="0" smtClean="0"/>
              <a:t>Ramp </a:t>
            </a:r>
            <a:r>
              <a:rPr lang="en-US" sz="1100" dirty="0"/>
              <a:t>Metering: “Ramp Management and Control Handbook”; </a:t>
            </a:r>
            <a:r>
              <a:rPr lang="en-US" sz="1100" dirty="0" smtClean="0"/>
              <a:t>FHWA-HOP-06-001.</a:t>
            </a:r>
          </a:p>
          <a:p>
            <a:pPr marL="171450" indent="-171450">
              <a:spcBef>
                <a:spcPts val="100"/>
              </a:spcBef>
              <a:spcAft>
                <a:spcPts val="100"/>
              </a:spcAft>
              <a:buFont typeface="Arial" panose="020B0604020202020204" pitchFamily="34" charset="0"/>
              <a:buChar char="•"/>
            </a:pPr>
            <a:r>
              <a:rPr lang="en-US" sz="1100" dirty="0" smtClean="0"/>
              <a:t>Transit </a:t>
            </a:r>
            <a:r>
              <a:rPr lang="en-US" sz="1100" dirty="0"/>
              <a:t>Signal Priority: “Active Traffic Management for Arterials – A Synthesis of Highway </a:t>
            </a:r>
            <a:r>
              <a:rPr lang="en-US" sz="1100" dirty="0" smtClean="0"/>
              <a:t>Practice”; </a:t>
            </a:r>
            <a:r>
              <a:rPr lang="en-US" sz="1100" dirty="0"/>
              <a:t>NCHRP 447; </a:t>
            </a:r>
            <a:r>
              <a:rPr lang="en-US" sz="1100" dirty="0" smtClean="0"/>
              <a:t>2013.</a:t>
            </a:r>
            <a:endParaRPr lang="en-US" sz="1100" dirty="0"/>
          </a:p>
          <a:p>
            <a:pPr marL="171450" indent="-171450">
              <a:spcBef>
                <a:spcPts val="100"/>
              </a:spcBef>
              <a:spcAft>
                <a:spcPts val="100"/>
              </a:spcAft>
              <a:buFont typeface="Arial" panose="020B0604020202020204" pitchFamily="34" charset="0"/>
              <a:buChar char="•"/>
            </a:pPr>
            <a:r>
              <a:rPr lang="en-US" sz="1100" dirty="0" smtClean="0"/>
              <a:t>Adaptive </a:t>
            </a:r>
            <a:r>
              <a:rPr lang="en-US" sz="1100" dirty="0"/>
              <a:t>Signal Control: </a:t>
            </a:r>
            <a:r>
              <a:rPr lang="en-US" sz="1100" dirty="0" smtClean="0"/>
              <a:t>US DOT Benefits </a:t>
            </a:r>
            <a:r>
              <a:rPr lang="en-US" sz="1100" dirty="0"/>
              <a:t>Database (</a:t>
            </a:r>
            <a:r>
              <a:rPr lang="en-US" sz="1100" dirty="0">
                <a:hlinkClick r:id="rId3"/>
              </a:rPr>
              <a:t>http://www.itsbenefits.its.dot.gov</a:t>
            </a:r>
            <a:r>
              <a:rPr lang="en-US" sz="1100" dirty="0" smtClean="0">
                <a:hlinkClick r:id="rId3"/>
              </a:rPr>
              <a:t>/</a:t>
            </a:r>
            <a:r>
              <a:rPr lang="en-US" sz="1100" dirty="0" smtClean="0"/>
              <a:t>);  select “Arterial Management” application.</a:t>
            </a:r>
            <a:endParaRPr lang="en-US" sz="1100" dirty="0"/>
          </a:p>
          <a:p>
            <a:pPr marL="171450" indent="-171450">
              <a:spcBef>
                <a:spcPts val="100"/>
              </a:spcBef>
              <a:spcAft>
                <a:spcPts val="100"/>
              </a:spcAft>
              <a:buFont typeface="Arial" panose="020B0604020202020204" pitchFamily="34" charset="0"/>
              <a:buChar char="•"/>
            </a:pPr>
            <a:r>
              <a:rPr lang="en-US" sz="1100" dirty="0" smtClean="0"/>
              <a:t>Integrated </a:t>
            </a:r>
            <a:r>
              <a:rPr lang="en-US" sz="1100" dirty="0"/>
              <a:t>Corridor: US DOT Benefits Database (</a:t>
            </a:r>
            <a:r>
              <a:rPr lang="en-US" sz="1100" dirty="0">
                <a:hlinkClick r:id="rId3"/>
              </a:rPr>
              <a:t>http://www.itsbenefits.its.dot.gov/</a:t>
            </a:r>
            <a:r>
              <a:rPr lang="en-US" sz="1100" dirty="0"/>
              <a:t>);  </a:t>
            </a:r>
            <a:r>
              <a:rPr lang="en-US" sz="1100" dirty="0" smtClean="0"/>
              <a:t>enter “ICM” into keyword for search function. </a:t>
            </a:r>
            <a:endParaRPr lang="en-US" sz="1100" dirty="0"/>
          </a:p>
          <a:p>
            <a:pPr>
              <a:spcBef>
                <a:spcPts val="100"/>
              </a:spcBef>
              <a:spcAft>
                <a:spcPts val="100"/>
              </a:spcAft>
            </a:pPr>
            <a:r>
              <a:rPr lang="en-US" sz="1100" dirty="0"/>
              <a:t> </a:t>
            </a:r>
          </a:p>
          <a:p>
            <a:pPr>
              <a:spcBef>
                <a:spcPts val="300"/>
              </a:spcBef>
              <a:spcAft>
                <a:spcPts val="300"/>
              </a:spcAft>
            </a:pPr>
            <a:endParaRPr lang="en-US" sz="1100" b="1" dirty="0" smtClean="0"/>
          </a:p>
          <a:p>
            <a:pPr>
              <a:spcBef>
                <a:spcPts val="300"/>
              </a:spcBef>
              <a:spcAft>
                <a:spcPts val="300"/>
              </a:spcAft>
            </a:pPr>
            <a:endParaRPr lang="en-US" sz="1100" b="1" dirty="0" smtClean="0"/>
          </a:p>
          <a:p>
            <a:pPr>
              <a:spcAft>
                <a:spcPts val="300"/>
              </a:spcAft>
            </a:pPr>
            <a:endParaRPr lang="en-US" b="1" dirty="0" smtClean="0"/>
          </a:p>
          <a:p>
            <a:pPr>
              <a:spcAft>
                <a:spcPts val="300"/>
              </a:spcAft>
            </a:pPr>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13</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13: Operations in Support of Mobility and Safety</a:t>
            </a:r>
            <a:endParaRPr lang="en-US" sz="1400" dirty="0"/>
          </a:p>
        </p:txBody>
      </p:sp>
    </p:spTree>
    <p:extLst>
      <p:ext uri="{BB962C8B-B14F-4D97-AF65-F5344CB8AC3E}">
        <p14:creationId xmlns:p14="http://schemas.microsoft.com/office/powerpoint/2010/main" val="3345502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67200" cy="3200400"/>
          </a:xfrm>
        </p:spPr>
      </p:sp>
      <p:sp>
        <p:nvSpPr>
          <p:cNvPr id="3" name="Notes Placeholder 2"/>
          <p:cNvSpPr>
            <a:spLocks noGrp="1"/>
          </p:cNvSpPr>
          <p:nvPr>
            <p:ph type="body" idx="1"/>
          </p:nvPr>
        </p:nvSpPr>
        <p:spPr>
          <a:xfrm>
            <a:off x="701361" y="4114800"/>
            <a:ext cx="5607680" cy="4419600"/>
          </a:xfrm>
        </p:spPr>
        <p:txBody>
          <a:bodyPr>
            <a:noAutofit/>
          </a:bodyPr>
          <a:lstStyle/>
          <a:p>
            <a:pPr>
              <a:spcBef>
                <a:spcPts val="0"/>
              </a:spcBef>
              <a:spcAft>
                <a:spcPts val="300"/>
              </a:spcAft>
            </a:pPr>
            <a:r>
              <a:rPr lang="en-US" sz="1100" b="1" dirty="0" smtClean="0"/>
              <a:t>Description of the Slide</a:t>
            </a:r>
          </a:p>
          <a:p>
            <a:r>
              <a:rPr lang="en-US" sz="1100" kern="1200" dirty="0" smtClean="0">
                <a:solidFill>
                  <a:schemeClr val="tx1"/>
                </a:solidFill>
              </a:rPr>
              <a:t>The most widely quoted definition of “sustainability” is based on the concept of sustainable development as defined by the Brundtland Commission of the United Nations – “Meeting the needs of the present without compromising the ability of future generations to meet their own needs.” Or perhaps in sound bite form: “Treating the world as if we intended to stay.”</a:t>
            </a:r>
          </a:p>
          <a:p>
            <a:pPr>
              <a:spcBef>
                <a:spcPts val="0"/>
              </a:spcBef>
              <a:spcAft>
                <a:spcPts val="300"/>
              </a:spcAft>
            </a:pPr>
            <a:r>
              <a:rPr lang="en-US" sz="1100" b="1" dirty="0" smtClean="0"/>
              <a:t>Key Points</a:t>
            </a:r>
          </a:p>
          <a:p>
            <a:pPr marL="182880" indent="-182880">
              <a:spcBef>
                <a:spcPts val="0"/>
              </a:spcBef>
              <a:spcAft>
                <a:spcPts val="600"/>
              </a:spcAft>
              <a:buFont typeface="Arial" pitchFamily="34" charset="0"/>
              <a:buChar char="•"/>
            </a:pPr>
            <a:r>
              <a:rPr lang="en-US" sz="1100" kern="1200" dirty="0" smtClean="0">
                <a:solidFill>
                  <a:schemeClr val="tx1"/>
                </a:solidFill>
              </a:rPr>
              <a:t>The core of mainstream sustainability thinking has become the idea of three dimensions – environmental, social, and economic sustainability. These three dimensions – which</a:t>
            </a:r>
            <a:r>
              <a:rPr lang="en-US" sz="1100" kern="1200" baseline="0" dirty="0" smtClean="0">
                <a:solidFill>
                  <a:schemeClr val="tx1"/>
                </a:solidFill>
              </a:rPr>
              <a:t> match regional transportation goals – are </a:t>
            </a:r>
            <a:r>
              <a:rPr lang="en-US" sz="1100" kern="1200" dirty="0" smtClean="0">
                <a:solidFill>
                  <a:schemeClr val="tx1"/>
                </a:solidFill>
              </a:rPr>
              <a:t>often referred to as the “triple bottom line.” These are also referred to as the three Ps: profit, people and planet.</a:t>
            </a:r>
          </a:p>
          <a:p>
            <a:pPr marL="182880" indent="-182880">
              <a:spcBef>
                <a:spcPts val="0"/>
              </a:spcBef>
              <a:spcAft>
                <a:spcPts val="600"/>
              </a:spcAft>
              <a:buFont typeface="Arial" pitchFamily="34" charset="0"/>
              <a:buChar char="•"/>
            </a:pPr>
            <a:r>
              <a:rPr lang="en-US" sz="1100" kern="1200" dirty="0" smtClean="0">
                <a:solidFill>
                  <a:schemeClr val="tx1"/>
                </a:solidFill>
              </a:rPr>
              <a:t>The previous slide showed operations benefits as they</a:t>
            </a:r>
            <a:r>
              <a:rPr lang="en-US" sz="1100" kern="1200" baseline="0" dirty="0" smtClean="0">
                <a:solidFill>
                  <a:schemeClr val="tx1"/>
                </a:solidFill>
              </a:rPr>
              <a:t> relate to economic and social sustainability in terms of improved mobility and enhanced safety. Operations strategies can also support environmental sustainability by reducing emissions.</a:t>
            </a:r>
          </a:p>
          <a:p>
            <a:pPr marL="182880" indent="-182880">
              <a:spcBef>
                <a:spcPts val="0"/>
              </a:spcBef>
              <a:spcAft>
                <a:spcPts val="600"/>
              </a:spcAft>
              <a:buFont typeface="Arial" pitchFamily="34" charset="0"/>
              <a:buChar char="•"/>
            </a:pPr>
            <a:r>
              <a:rPr lang="en-US" sz="1100" kern="1200" baseline="0" dirty="0" smtClean="0">
                <a:solidFill>
                  <a:schemeClr val="tx1"/>
                </a:solidFill>
              </a:rPr>
              <a:t>Several eco-driving measures rely on operations and the supporting ITS technologies, such as “m</a:t>
            </a:r>
            <a:r>
              <a:rPr lang="en-US" sz="1100" kern="1200" dirty="0" smtClean="0">
                <a:solidFill>
                  <a:schemeClr val="tx1"/>
                </a:solidFill>
              </a:rPr>
              <a:t>aintain optimum highway speed” (variable speed limits);</a:t>
            </a:r>
            <a:r>
              <a:rPr lang="en-US" sz="1100" kern="1200" baseline="0" dirty="0" smtClean="0">
                <a:solidFill>
                  <a:schemeClr val="tx1"/>
                </a:solidFill>
              </a:rPr>
              <a:t> “r</a:t>
            </a:r>
            <a:r>
              <a:rPr lang="en-US" sz="1100" kern="1200" dirty="0" smtClean="0">
                <a:solidFill>
                  <a:schemeClr val="tx1"/>
                </a:solidFill>
              </a:rPr>
              <a:t>ide the green wave" (traffic signal synchronization); and “navigate to reduce carbon dioxide” (enhanced</a:t>
            </a:r>
            <a:r>
              <a:rPr lang="en-US" sz="1100" kern="1200" baseline="0" dirty="0" smtClean="0">
                <a:solidFill>
                  <a:schemeClr val="tx1"/>
                </a:solidFill>
              </a:rPr>
              <a:t> </a:t>
            </a:r>
            <a:r>
              <a:rPr lang="en-US" sz="1100" kern="1200" dirty="0" smtClean="0">
                <a:solidFill>
                  <a:schemeClr val="tx1"/>
                </a:solidFill>
              </a:rPr>
              <a:t>via real-time traveler information).</a:t>
            </a:r>
          </a:p>
          <a:p>
            <a:pPr>
              <a:spcBef>
                <a:spcPts val="100"/>
              </a:spcBef>
              <a:spcAft>
                <a:spcPts val="100"/>
              </a:spcAft>
            </a:pPr>
            <a:r>
              <a:rPr lang="en-US" sz="1100" b="1" dirty="0"/>
              <a:t>Sources of Benefit </a:t>
            </a:r>
            <a:r>
              <a:rPr lang="en-US" sz="1100" b="1" dirty="0" smtClean="0"/>
              <a:t>Information</a:t>
            </a:r>
          </a:p>
          <a:p>
            <a:pPr marL="171450" indent="-171450">
              <a:spcBef>
                <a:spcPts val="100"/>
              </a:spcBef>
              <a:spcAft>
                <a:spcPts val="100"/>
              </a:spcAft>
              <a:buFont typeface="Arial" panose="020B0604020202020204" pitchFamily="34" charset="0"/>
              <a:buChar char="•"/>
            </a:pPr>
            <a:r>
              <a:rPr lang="en-US" sz="1100" dirty="0"/>
              <a:t>Barth, M., Boriboonsomsin, K.; “Real-World CO2 Impacts of Traffic Congestion”, </a:t>
            </a:r>
            <a:r>
              <a:rPr lang="en-US" sz="1100" i="1" dirty="0"/>
              <a:t>Transportation Research Record</a:t>
            </a:r>
            <a:r>
              <a:rPr lang="en-US" sz="1100" dirty="0"/>
              <a:t> No. 2058, pp 163-171, Transportation Research Board, National Academy of Science, </a:t>
            </a:r>
            <a:r>
              <a:rPr lang="en-US" sz="1100" dirty="0" smtClean="0"/>
              <a:t>2008.</a:t>
            </a:r>
          </a:p>
          <a:p>
            <a:pPr marL="171450" indent="-171450">
              <a:spcBef>
                <a:spcPts val="100"/>
              </a:spcBef>
              <a:spcAft>
                <a:spcPts val="100"/>
              </a:spcAft>
              <a:buFont typeface="Arial" panose="020B0604020202020204" pitchFamily="34" charset="0"/>
              <a:buChar char="•"/>
            </a:pPr>
            <a:r>
              <a:rPr lang="en-US" sz="1100" dirty="0" smtClean="0"/>
              <a:t>Barth</a:t>
            </a:r>
            <a:r>
              <a:rPr lang="en-US" sz="1100" dirty="0"/>
              <a:t>, M., Boriboonsomsin, K., “Energy and Emissions Impacts of a </a:t>
            </a:r>
            <a:r>
              <a:rPr lang="en-US" sz="1100" dirty="0" smtClean="0"/>
              <a:t>Freeway-Based </a:t>
            </a:r>
            <a:r>
              <a:rPr lang="en-US" sz="1100" dirty="0"/>
              <a:t>Dynamic Eco-Driving </a:t>
            </a:r>
            <a:r>
              <a:rPr lang="en-US" sz="1100" dirty="0" smtClean="0"/>
              <a:t>System”; </a:t>
            </a:r>
            <a:r>
              <a:rPr lang="en-US" sz="1100" dirty="0"/>
              <a:t>Transportation </a:t>
            </a:r>
            <a:r>
              <a:rPr lang="en-US" sz="1100" dirty="0" smtClean="0"/>
              <a:t>Research Board, </a:t>
            </a:r>
            <a:r>
              <a:rPr lang="en-US" sz="1100" dirty="0"/>
              <a:t>Part D 14 (2009) 400–410.</a:t>
            </a:r>
            <a:endParaRPr lang="en-US" sz="1100" b="1" dirty="0"/>
          </a:p>
          <a:p>
            <a:pPr>
              <a:spcBef>
                <a:spcPts val="0"/>
              </a:spcBef>
              <a:spcAft>
                <a:spcPts val="600"/>
              </a:spcAft>
            </a:pPr>
            <a:endParaRPr lang="en-US" sz="1100" dirty="0" smtClean="0"/>
          </a:p>
          <a:p>
            <a:endParaRPr lang="en-US" sz="1100"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14</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14: Operations in Support of Sustainability</a:t>
            </a:r>
            <a:endParaRPr lang="en-US" sz="1400" dirty="0"/>
          </a:p>
        </p:txBody>
      </p:sp>
    </p:spTree>
    <p:extLst>
      <p:ext uri="{BB962C8B-B14F-4D97-AF65-F5344CB8AC3E}">
        <p14:creationId xmlns:p14="http://schemas.microsoft.com/office/powerpoint/2010/main" val="1921723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67200" cy="3200400"/>
          </a:xfrm>
        </p:spPr>
      </p:sp>
      <p:sp>
        <p:nvSpPr>
          <p:cNvPr id="3" name="Notes Placeholder 2"/>
          <p:cNvSpPr>
            <a:spLocks noGrp="1"/>
          </p:cNvSpPr>
          <p:nvPr>
            <p:ph type="body" idx="1"/>
          </p:nvPr>
        </p:nvSpPr>
        <p:spPr>
          <a:xfrm>
            <a:off x="701361" y="4267200"/>
            <a:ext cx="5607680" cy="4183220"/>
          </a:xfrm>
        </p:spPr>
        <p:txBody>
          <a:bodyPr>
            <a:noAutofit/>
          </a:bodyPr>
          <a:lstStyle/>
          <a:p>
            <a:pPr>
              <a:spcBef>
                <a:spcPts val="0"/>
              </a:spcBef>
              <a:spcAft>
                <a:spcPts val="300"/>
              </a:spcAft>
            </a:pPr>
            <a:r>
              <a:rPr lang="en-US" sz="1100" b="1" dirty="0" smtClean="0"/>
              <a:t>Description of the Slide</a:t>
            </a:r>
          </a:p>
          <a:p>
            <a:pPr>
              <a:spcBef>
                <a:spcPts val="0"/>
              </a:spcBef>
              <a:spcAft>
                <a:spcPts val="600"/>
              </a:spcAft>
            </a:pPr>
            <a:r>
              <a:rPr lang="en-US" sz="1100" kern="1200" dirty="0" smtClean="0">
                <a:solidFill>
                  <a:schemeClr val="tx1"/>
                </a:solidFill>
              </a:rPr>
              <a:t>Livability is related to sustainability, and may be defined as using the quality, location, and type of transportation facilities and available services to help achieve broader community goals, such as increasing travel choices, improving economic competitiveness, and enhancing unique community characteristics.</a:t>
            </a:r>
            <a:r>
              <a:rPr lang="en-US" sz="1100" baseline="0" dirty="0" smtClean="0"/>
              <a:t> </a:t>
            </a:r>
          </a:p>
          <a:p>
            <a:pPr>
              <a:spcBef>
                <a:spcPts val="0"/>
              </a:spcBef>
              <a:spcAft>
                <a:spcPts val="300"/>
              </a:spcAft>
            </a:pPr>
            <a:r>
              <a:rPr lang="en-US" sz="1100" b="1" dirty="0" smtClean="0"/>
              <a:t>Key Points</a:t>
            </a:r>
          </a:p>
          <a:p>
            <a:pPr marL="182880" indent="-182880">
              <a:spcBef>
                <a:spcPts val="0"/>
              </a:spcBef>
              <a:spcAft>
                <a:spcPts val="300"/>
              </a:spcAft>
              <a:buFont typeface="Arial" pitchFamily="34" charset="0"/>
              <a:buChar char="•"/>
            </a:pPr>
            <a:r>
              <a:rPr lang="en-US" sz="1100" baseline="0" dirty="0" smtClean="0"/>
              <a:t>Operations supports many aspects of livability, including:</a:t>
            </a:r>
          </a:p>
          <a:p>
            <a:pPr marL="640080" lvl="1" indent="-182880">
              <a:spcBef>
                <a:spcPts val="0"/>
              </a:spcBef>
              <a:spcAft>
                <a:spcPts val="300"/>
              </a:spcAft>
              <a:buFont typeface="Courier New" pitchFamily="49" charset="0"/>
              <a:buChar char="o"/>
            </a:pPr>
            <a:r>
              <a:rPr lang="en-US" sz="1100" baseline="0" dirty="0" smtClean="0"/>
              <a:t>A safer and more secure transportation network; </a:t>
            </a:r>
          </a:p>
          <a:p>
            <a:pPr marL="640080" lvl="1" indent="-182880">
              <a:spcBef>
                <a:spcPts val="0"/>
              </a:spcBef>
              <a:spcAft>
                <a:spcPts val="300"/>
              </a:spcAft>
              <a:buFont typeface="Courier New" pitchFamily="49" charset="0"/>
              <a:buChar char="o"/>
            </a:pPr>
            <a:r>
              <a:rPr lang="en-US" sz="1100" baseline="0" dirty="0" smtClean="0"/>
              <a:t>Promoting a multi-modal view and providing integrated information on all the possible choices;</a:t>
            </a:r>
          </a:p>
          <a:p>
            <a:pPr marL="640080" lvl="1" indent="-182880">
              <a:spcBef>
                <a:spcPts val="0"/>
              </a:spcBef>
              <a:spcAft>
                <a:spcPts val="300"/>
              </a:spcAft>
              <a:buFont typeface="Courier New" pitchFamily="49" charset="0"/>
              <a:buChar char="o"/>
            </a:pPr>
            <a:r>
              <a:rPr lang="en-US" sz="1100" baseline="0" dirty="0" smtClean="0"/>
              <a:t>A cleaner environment; and,</a:t>
            </a:r>
          </a:p>
          <a:p>
            <a:pPr marL="640080" lvl="1" indent="-182880">
              <a:spcBef>
                <a:spcPts val="0"/>
              </a:spcBef>
              <a:spcAft>
                <a:spcPts val="300"/>
              </a:spcAft>
              <a:buFont typeface="Courier New" pitchFamily="49" charset="0"/>
              <a:buChar char="o"/>
            </a:pPr>
            <a:r>
              <a:rPr lang="en-US" sz="1100" dirty="0" smtClean="0"/>
              <a:t>Supporting various t</a:t>
            </a:r>
            <a:r>
              <a:rPr lang="en-US" sz="1100" baseline="0" dirty="0" smtClean="0"/>
              <a:t>ransportation demand management strategies.</a:t>
            </a:r>
          </a:p>
          <a:p>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15</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15: Operations in Support of Livability</a:t>
            </a:r>
            <a:endParaRPr lang="en-US" sz="1400" dirty="0"/>
          </a:p>
        </p:txBody>
      </p:sp>
    </p:spTree>
    <p:extLst>
      <p:ext uri="{BB962C8B-B14F-4D97-AF65-F5344CB8AC3E}">
        <p14:creationId xmlns:p14="http://schemas.microsoft.com/office/powerpoint/2010/main" val="2636252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67200" cy="3200400"/>
          </a:xfrm>
        </p:spPr>
      </p:sp>
      <p:sp>
        <p:nvSpPr>
          <p:cNvPr id="3" name="Notes Placeholder 2"/>
          <p:cNvSpPr>
            <a:spLocks noGrp="1"/>
          </p:cNvSpPr>
          <p:nvPr>
            <p:ph type="body" idx="1"/>
          </p:nvPr>
        </p:nvSpPr>
        <p:spPr>
          <a:xfrm>
            <a:off x="701361" y="4191000"/>
            <a:ext cx="5607680" cy="4495800"/>
          </a:xfrm>
        </p:spPr>
        <p:txBody>
          <a:bodyPr>
            <a:normAutofit/>
          </a:bodyPr>
          <a:lstStyle/>
          <a:p>
            <a:pPr>
              <a:spcBef>
                <a:spcPts val="0"/>
              </a:spcBef>
              <a:spcAft>
                <a:spcPts val="300"/>
              </a:spcAft>
            </a:pPr>
            <a:r>
              <a:rPr lang="en-US" sz="1100" b="1" dirty="0" smtClean="0"/>
              <a:t>Description of the Slide</a:t>
            </a:r>
          </a:p>
          <a:p>
            <a:pPr>
              <a:spcBef>
                <a:spcPts val="0"/>
              </a:spcBef>
              <a:spcAft>
                <a:spcPts val="600"/>
              </a:spcAft>
            </a:pPr>
            <a:r>
              <a:rPr lang="en-US" sz="1100" kern="1200" dirty="0" smtClean="0">
                <a:solidFill>
                  <a:schemeClr val="tx1"/>
                </a:solidFill>
              </a:rPr>
              <a:t>A related consideration to environmental sustainability is that of adaptation. There is no need to get into a debate</a:t>
            </a:r>
            <a:r>
              <a:rPr lang="en-US" sz="1100" kern="1200" baseline="0" dirty="0" smtClean="0">
                <a:solidFill>
                  <a:schemeClr val="tx1"/>
                </a:solidFill>
              </a:rPr>
              <a:t> regarding climate change, or its potential causes; but there can be no doubt that severe weather events are becoming more frequent, and they can have a significant regional impact.  </a:t>
            </a:r>
            <a:endParaRPr lang="en-US" sz="1100" baseline="0" dirty="0" smtClean="0"/>
          </a:p>
          <a:p>
            <a:pPr>
              <a:spcBef>
                <a:spcPts val="0"/>
              </a:spcBef>
              <a:spcAft>
                <a:spcPts val="300"/>
              </a:spcAft>
            </a:pPr>
            <a:r>
              <a:rPr lang="en-US" sz="1100" b="1" dirty="0" smtClean="0"/>
              <a:t>Key Points</a:t>
            </a:r>
          </a:p>
          <a:p>
            <a:pPr marL="182880" indent="-182880">
              <a:spcBef>
                <a:spcPts val="0"/>
              </a:spcBef>
              <a:spcAft>
                <a:spcPts val="300"/>
              </a:spcAft>
              <a:buFont typeface="Arial" pitchFamily="34" charset="0"/>
              <a:buChar char="•"/>
            </a:pPr>
            <a:r>
              <a:rPr lang="en-US" sz="1100" baseline="0" dirty="0" smtClean="0"/>
              <a:t>Operations and the supporting ITS technologies can help the transportation network adapt to the impacts of severe weather events and enhance its resiliency.</a:t>
            </a:r>
          </a:p>
          <a:p>
            <a:pPr marL="182880" indent="-182880">
              <a:spcBef>
                <a:spcPts val="0"/>
              </a:spcBef>
              <a:spcAft>
                <a:spcPts val="300"/>
              </a:spcAft>
              <a:buFont typeface="Arial" pitchFamily="34" charset="0"/>
              <a:buChar char="•"/>
            </a:pPr>
            <a:r>
              <a:rPr lang="en-US" sz="1100" baseline="0" dirty="0" smtClean="0"/>
              <a:t>This is a list of potential extreme weather events, and the role operations can play, such as traveler information, incident management activities, reduced speed limits, and contra-flow operations.</a:t>
            </a:r>
          </a:p>
          <a:p>
            <a:pPr marL="182880" indent="-182880">
              <a:spcBef>
                <a:spcPts val="0"/>
              </a:spcBef>
              <a:spcAft>
                <a:spcPts val="300"/>
              </a:spcAft>
              <a:buFont typeface="Arial" pitchFamily="34" charset="0"/>
              <a:buChar char="•"/>
            </a:pPr>
            <a:r>
              <a:rPr lang="en-US" sz="1100" kern="1200" dirty="0" smtClean="0">
                <a:solidFill>
                  <a:schemeClr val="tx1"/>
                </a:solidFill>
              </a:rPr>
              <a:t>Moreover, not only </a:t>
            </a:r>
            <a:r>
              <a:rPr lang="en-US" sz="1100" dirty="0" smtClean="0"/>
              <a:t>do these </a:t>
            </a:r>
            <a:r>
              <a:rPr lang="en-US" sz="1100" kern="1200" baseline="0" dirty="0" smtClean="0">
                <a:solidFill>
                  <a:schemeClr val="tx1"/>
                </a:solidFill>
              </a:rPr>
              <a:t>operations strategies </a:t>
            </a:r>
            <a:r>
              <a:rPr lang="en-US" sz="1100" dirty="0" smtClean="0"/>
              <a:t>play an </a:t>
            </a:r>
            <a:r>
              <a:rPr lang="en-US" sz="1100" kern="1200" dirty="0" smtClean="0">
                <a:solidFill>
                  <a:schemeClr val="tx1"/>
                </a:solidFill>
              </a:rPr>
              <a:t>important role prior to </a:t>
            </a:r>
            <a:r>
              <a:rPr lang="en-US" sz="1100" dirty="0" smtClean="0"/>
              <a:t>a severe weather </a:t>
            </a:r>
            <a:r>
              <a:rPr lang="en-US" sz="1100" kern="1200" dirty="0" smtClean="0">
                <a:solidFill>
                  <a:schemeClr val="tx1"/>
                </a:solidFill>
              </a:rPr>
              <a:t>event (e.g., accommodating evacuations and planned closures); but there are also considerations for after the event when parts of the transportation network may still be closed and when travelers want to get back to their normal routine (e.g., return home, go to work) as soon as possible.</a:t>
            </a:r>
            <a:r>
              <a:rPr lang="en-US" sz="1100" baseline="0" dirty="0" smtClean="0"/>
              <a:t>   </a:t>
            </a:r>
            <a:endParaRPr lang="en-US" sz="1100" dirty="0" smtClean="0"/>
          </a:p>
          <a:p>
            <a:pPr>
              <a:spcBef>
                <a:spcPts val="0"/>
              </a:spcBef>
              <a:spcAft>
                <a:spcPts val="300"/>
              </a:spcAft>
            </a:pPr>
            <a:r>
              <a:rPr lang="en-US" sz="1100" b="1" dirty="0" smtClean="0"/>
              <a:t>Other - </a:t>
            </a:r>
            <a:r>
              <a:rPr lang="en-US" sz="1100" b="0" dirty="0" smtClean="0"/>
              <a:t>Perhaps check recent</a:t>
            </a:r>
            <a:r>
              <a:rPr lang="en-US" sz="1100" b="0" baseline="0" dirty="0" smtClean="0"/>
              <a:t> extreme weather in the specific region</a:t>
            </a:r>
            <a:r>
              <a:rPr lang="en-US" sz="1100" b="0" dirty="0" smtClean="0"/>
              <a:t> </a:t>
            </a:r>
            <a:r>
              <a:rPr lang="en-US" sz="1100" b="0" baseline="0" dirty="0" smtClean="0"/>
              <a:t>where the presentation is being made, and focus on those location-specific events.</a:t>
            </a:r>
          </a:p>
          <a:p>
            <a:pPr>
              <a:spcBef>
                <a:spcPts val="100"/>
              </a:spcBef>
              <a:spcAft>
                <a:spcPts val="100"/>
              </a:spcAft>
            </a:pPr>
            <a:r>
              <a:rPr lang="en-US" sz="1100" b="1" dirty="0" smtClean="0"/>
              <a:t>Sources of Information on Slide</a:t>
            </a:r>
          </a:p>
          <a:p>
            <a:pPr marL="171450" indent="-171450">
              <a:spcBef>
                <a:spcPts val="100"/>
              </a:spcBef>
              <a:spcAft>
                <a:spcPts val="100"/>
              </a:spcAft>
              <a:buFont typeface="Arial" panose="020B0604020202020204" pitchFamily="34" charset="0"/>
              <a:buChar char="•"/>
            </a:pPr>
            <a:r>
              <a:rPr lang="en-US" sz="1100" dirty="0"/>
              <a:t>Radow, L. and Neudorff, L; “Transportation Adaptation's Bearing on Planning, Systems Management, Operations, and Emergency Response”; TRB Circular E-C152: </a:t>
            </a:r>
            <a:r>
              <a:rPr lang="en-US" sz="1100" dirty="0" smtClean="0"/>
              <a:t>“Adapting </a:t>
            </a:r>
            <a:r>
              <a:rPr lang="en-US" sz="1100" dirty="0"/>
              <a:t>Transportation to the Impacts of Climate </a:t>
            </a:r>
            <a:r>
              <a:rPr lang="en-US" sz="1100" dirty="0" smtClean="0"/>
              <a:t>Change”; </a:t>
            </a:r>
            <a:r>
              <a:rPr lang="en-US" sz="1100" dirty="0"/>
              <a:t>June </a:t>
            </a:r>
            <a:r>
              <a:rPr lang="en-US" sz="1100" dirty="0" smtClean="0"/>
              <a:t>2011.</a:t>
            </a:r>
          </a:p>
          <a:p>
            <a:pPr marL="171450" indent="-171450">
              <a:spcBef>
                <a:spcPts val="100"/>
              </a:spcBef>
              <a:spcAft>
                <a:spcPts val="100"/>
              </a:spcAft>
              <a:buFont typeface="Arial" panose="020B0604020202020204" pitchFamily="34" charset="0"/>
              <a:buChar char="•"/>
            </a:pPr>
            <a:r>
              <a:rPr lang="en-US" sz="1100" dirty="0" smtClean="0"/>
              <a:t>Transportation </a:t>
            </a:r>
            <a:r>
              <a:rPr lang="en-US" sz="1100" dirty="0"/>
              <a:t>Research Board, “Potential Impacts of Climate Change on U. S. </a:t>
            </a:r>
            <a:r>
              <a:rPr lang="en-US" sz="1100" dirty="0" smtClean="0"/>
              <a:t>Transportation,” </a:t>
            </a:r>
            <a:r>
              <a:rPr lang="en-US" sz="1100" dirty="0"/>
              <a:t>Special Report 290, </a:t>
            </a:r>
            <a:r>
              <a:rPr lang="en-US" sz="1100" dirty="0" smtClean="0"/>
              <a:t>2008.</a:t>
            </a:r>
            <a:endParaRPr lang="en-US" sz="1100" b="1"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16</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16: Operations in Support of Climate Adaptation</a:t>
            </a:r>
            <a:endParaRPr lang="en-US" sz="1400" dirty="0"/>
          </a:p>
        </p:txBody>
      </p:sp>
    </p:spTree>
    <p:extLst>
      <p:ext uri="{BB962C8B-B14F-4D97-AF65-F5344CB8AC3E}">
        <p14:creationId xmlns:p14="http://schemas.microsoft.com/office/powerpoint/2010/main" val="4224054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67200" cy="3200400"/>
          </a:xfrm>
        </p:spPr>
      </p:sp>
      <p:sp>
        <p:nvSpPr>
          <p:cNvPr id="3" name="Notes Placeholder 2"/>
          <p:cNvSpPr>
            <a:spLocks noGrp="1"/>
          </p:cNvSpPr>
          <p:nvPr>
            <p:ph type="body" idx="1"/>
          </p:nvPr>
        </p:nvSpPr>
        <p:spPr>
          <a:xfrm>
            <a:off x="701361" y="4122580"/>
            <a:ext cx="5607680" cy="4183220"/>
          </a:xfrm>
        </p:spPr>
        <p:txBody>
          <a:bodyPr>
            <a:noAutofit/>
          </a:bodyPr>
          <a:lstStyle/>
          <a:p>
            <a:pPr>
              <a:spcBef>
                <a:spcPts val="0"/>
              </a:spcBef>
              <a:spcAft>
                <a:spcPts val="300"/>
              </a:spcAft>
            </a:pPr>
            <a:r>
              <a:rPr lang="en-US" sz="1100" b="1" dirty="0" smtClean="0"/>
              <a:t>Description of the Slide</a:t>
            </a:r>
          </a:p>
          <a:p>
            <a:pPr>
              <a:spcBef>
                <a:spcPts val="0"/>
              </a:spcBef>
              <a:spcAft>
                <a:spcPts val="300"/>
              </a:spcAft>
            </a:pPr>
            <a:r>
              <a:rPr lang="en-US" sz="1100" kern="1200" dirty="0" smtClean="0">
                <a:solidFill>
                  <a:schemeClr val="tx1"/>
                </a:solidFill>
              </a:rPr>
              <a:t>Historically, </a:t>
            </a:r>
            <a:r>
              <a:rPr lang="en-US" sz="1100" kern="1200" baseline="0" dirty="0" smtClean="0">
                <a:solidFill>
                  <a:schemeClr val="tx1"/>
                </a:solidFill>
              </a:rPr>
              <a:t>the transportation planning process</a:t>
            </a:r>
            <a:r>
              <a:rPr lang="en-US" sz="1100" kern="1200" dirty="0" smtClean="0">
                <a:solidFill>
                  <a:schemeClr val="tx1"/>
                </a:solidFill>
              </a:rPr>
              <a:t> has focused on relieving the causes of recurring congestion, such as bottlenecks</a:t>
            </a:r>
            <a:r>
              <a:rPr lang="en-US" sz="1100" kern="1200" baseline="0" dirty="0" smtClean="0">
                <a:solidFill>
                  <a:schemeClr val="tx1"/>
                </a:solidFill>
              </a:rPr>
              <a:t> and other capacity constraints. I</a:t>
            </a:r>
            <a:r>
              <a:rPr lang="en-US" sz="1100" kern="1200" dirty="0" smtClean="0">
                <a:solidFill>
                  <a:schemeClr val="tx1"/>
                </a:solidFill>
              </a:rPr>
              <a:t>n large metropolitan areas, however, more than half of the total delay,</a:t>
            </a:r>
            <a:r>
              <a:rPr lang="en-US" sz="1100" kern="1200" baseline="0" dirty="0" smtClean="0">
                <a:solidFill>
                  <a:schemeClr val="tx1"/>
                </a:solidFill>
              </a:rPr>
              <a:t> </a:t>
            </a:r>
            <a:r>
              <a:rPr lang="en-US" sz="1100" kern="1200" dirty="0" smtClean="0">
                <a:solidFill>
                  <a:schemeClr val="tx1"/>
                </a:solidFill>
              </a:rPr>
              <a:t>and most of system unreliability, results from disruptions and incidents— what is referred to as non-recurring congestion – which is not substantially dealt with by adding new capacity.</a:t>
            </a:r>
            <a:endParaRPr lang="en-US" sz="1100" dirty="0" smtClean="0"/>
          </a:p>
          <a:p>
            <a:pPr>
              <a:spcBef>
                <a:spcPts val="0"/>
              </a:spcBef>
              <a:spcAft>
                <a:spcPts val="300"/>
              </a:spcAft>
            </a:pPr>
            <a:r>
              <a:rPr lang="en-US" sz="1100" b="1" dirty="0" smtClean="0"/>
              <a:t>Key Points</a:t>
            </a:r>
          </a:p>
          <a:p>
            <a:pPr marL="182880" marR="0" indent="-182880" algn="l" defTabSz="914400" rtl="0" eaLnBrk="0" fontAlgn="base" latinLnBrk="0" hangingPunct="0">
              <a:spcBef>
                <a:spcPts val="0"/>
              </a:spcBef>
              <a:spcAft>
                <a:spcPts val="300"/>
              </a:spcAft>
              <a:buClrTx/>
              <a:buSzTx/>
              <a:buFont typeface="Arial" pitchFamily="34" charset="0"/>
              <a:buChar char="•"/>
              <a:tabLst/>
              <a:defRPr/>
            </a:pPr>
            <a:r>
              <a:rPr lang="en-US" sz="1100" kern="1200" dirty="0" smtClean="0">
                <a:solidFill>
                  <a:schemeClr val="tx1"/>
                </a:solidFill>
              </a:rPr>
              <a:t>The relationships among types and causes</a:t>
            </a:r>
            <a:r>
              <a:rPr lang="en-US" sz="1100" kern="1200" baseline="0" dirty="0" smtClean="0">
                <a:solidFill>
                  <a:schemeClr val="tx1"/>
                </a:solidFill>
              </a:rPr>
              <a:t> </a:t>
            </a:r>
            <a:r>
              <a:rPr lang="en-US" sz="1100" kern="1200" dirty="0" smtClean="0">
                <a:solidFill>
                  <a:schemeClr val="tx1"/>
                </a:solidFill>
              </a:rPr>
              <a:t>of congestion and mobility may</a:t>
            </a:r>
            <a:r>
              <a:rPr lang="en-US" sz="1100" kern="1200" baseline="0" dirty="0" smtClean="0">
                <a:solidFill>
                  <a:schemeClr val="tx1"/>
                </a:solidFill>
              </a:rPr>
              <a:t> not be</a:t>
            </a:r>
            <a:r>
              <a:rPr lang="en-US" sz="1100" kern="1200" dirty="0" smtClean="0">
                <a:solidFill>
                  <a:schemeClr val="tx1"/>
                </a:solidFill>
              </a:rPr>
              <a:t> widely appreciated.</a:t>
            </a:r>
          </a:p>
          <a:p>
            <a:pPr marL="182880" marR="0" indent="-182880" algn="l" defTabSz="914400" rtl="0" eaLnBrk="0" fontAlgn="base" latinLnBrk="0" hangingPunct="0">
              <a:spcBef>
                <a:spcPts val="0"/>
              </a:spcBef>
              <a:spcAft>
                <a:spcPts val="300"/>
              </a:spcAft>
              <a:buClrTx/>
              <a:buSzTx/>
              <a:buFont typeface="Arial" pitchFamily="34" charset="0"/>
              <a:buChar char="•"/>
              <a:tabLst/>
              <a:defRPr/>
            </a:pPr>
            <a:r>
              <a:rPr lang="en-US" sz="1100" kern="1200" dirty="0" smtClean="0">
                <a:solidFill>
                  <a:schemeClr val="tx1"/>
                </a:solidFill>
              </a:rPr>
              <a:t>The traditional approach of</a:t>
            </a:r>
            <a:r>
              <a:rPr lang="en-US" sz="1100" kern="1200" baseline="0" dirty="0" smtClean="0">
                <a:solidFill>
                  <a:schemeClr val="tx1"/>
                </a:solidFill>
              </a:rPr>
              <a:t> adding capacity to meet current and future demands only addresses part of today’s mobility, reliability, and safety issues.</a:t>
            </a:r>
          </a:p>
          <a:p>
            <a:pPr marL="182880" marR="0" indent="-182880" algn="l" defTabSz="914400" rtl="0" eaLnBrk="0" fontAlgn="base" latinLnBrk="0" hangingPunct="0">
              <a:spcBef>
                <a:spcPts val="0"/>
              </a:spcBef>
              <a:spcAft>
                <a:spcPts val="300"/>
              </a:spcAft>
              <a:buClrTx/>
              <a:buSzTx/>
              <a:buFont typeface="Arial" pitchFamily="34" charset="0"/>
              <a:buChar char="•"/>
              <a:tabLst/>
              <a:defRPr/>
            </a:pPr>
            <a:r>
              <a:rPr lang="en-US" sz="1100" kern="1200" dirty="0" smtClean="0">
                <a:solidFill>
                  <a:schemeClr val="tx1"/>
                </a:solidFill>
              </a:rPr>
              <a:t>Most congestion</a:t>
            </a:r>
            <a:r>
              <a:rPr lang="en-US" sz="1100" kern="1200" baseline="0" dirty="0" smtClean="0">
                <a:solidFill>
                  <a:schemeClr val="tx1"/>
                </a:solidFill>
              </a:rPr>
              <a:t> and delays are the result of “non-recurrent” causes as shown, such as crashes, weather, and construction activities – events that additional capacity does not directly address. </a:t>
            </a:r>
            <a:endParaRPr lang="en-US" sz="1100" kern="1200" dirty="0" smtClean="0">
              <a:solidFill>
                <a:schemeClr val="tx1"/>
              </a:solidFill>
            </a:endParaRPr>
          </a:p>
          <a:p>
            <a:pPr marL="182880" marR="0" indent="-182880" algn="l" defTabSz="914400" rtl="0" eaLnBrk="0" fontAlgn="base" latinLnBrk="0" hangingPunct="0">
              <a:spcBef>
                <a:spcPts val="0"/>
              </a:spcBef>
              <a:spcAft>
                <a:spcPts val="300"/>
              </a:spcAft>
              <a:buClrTx/>
              <a:buSzTx/>
              <a:buFont typeface="Arial" pitchFamily="34" charset="0"/>
              <a:buChar char="•"/>
              <a:tabLst/>
              <a:defRPr/>
            </a:pPr>
            <a:r>
              <a:rPr lang="en-US" sz="1100" kern="1200" dirty="0" smtClean="0">
                <a:solidFill>
                  <a:schemeClr val="tx1"/>
                </a:solidFill>
              </a:rPr>
              <a:t>Additionally, </a:t>
            </a:r>
            <a:r>
              <a:rPr lang="en-US" sz="1100" kern="1200" baseline="0" dirty="0" smtClean="0">
                <a:solidFill>
                  <a:schemeClr val="tx1"/>
                </a:solidFill>
              </a:rPr>
              <a:t> it is becoming more difficult to provide new capacity given current financial constraints and environmental concerns.</a:t>
            </a:r>
          </a:p>
          <a:p>
            <a:pPr marL="182880" marR="0" indent="-182880" algn="l" defTabSz="914400" rtl="0" eaLnBrk="0" fontAlgn="base" latinLnBrk="0" hangingPunct="0">
              <a:spcBef>
                <a:spcPts val="0"/>
              </a:spcBef>
              <a:spcAft>
                <a:spcPts val="300"/>
              </a:spcAft>
              <a:buClrTx/>
              <a:buSzTx/>
              <a:buFont typeface="Arial" pitchFamily="34" charset="0"/>
              <a:buChar char="•"/>
              <a:tabLst/>
              <a:defRPr/>
            </a:pPr>
            <a:r>
              <a:rPr lang="en-US" sz="1100" kern="1200" baseline="0" dirty="0" smtClean="0">
                <a:solidFill>
                  <a:schemeClr val="tx1"/>
                </a:solidFill>
              </a:rPr>
              <a:t>It is therefore important to change the way we plan for, fund, and manage the surface transportation network.  </a:t>
            </a:r>
          </a:p>
          <a:p>
            <a:pPr marR="0" algn="l" defTabSz="914400" rtl="0" eaLnBrk="0" fontAlgn="base" latinLnBrk="0" hangingPunct="0">
              <a:spcBef>
                <a:spcPts val="0"/>
              </a:spcBef>
              <a:spcAft>
                <a:spcPts val="100"/>
              </a:spcAft>
              <a:buClrTx/>
              <a:buSzTx/>
              <a:tabLst/>
              <a:defRPr/>
            </a:pPr>
            <a:r>
              <a:rPr lang="en-US" sz="1100" b="1" dirty="0" smtClean="0"/>
              <a:t>Source of Information in Graph</a:t>
            </a:r>
          </a:p>
          <a:p>
            <a:pPr marL="171450" indent="-171450">
              <a:spcBef>
                <a:spcPts val="0"/>
              </a:spcBef>
              <a:spcAft>
                <a:spcPts val="100"/>
              </a:spcAft>
              <a:buFont typeface="Arial" panose="020B0604020202020204" pitchFamily="34" charset="0"/>
              <a:buChar char="•"/>
              <a:defRPr/>
            </a:pPr>
            <a:r>
              <a:rPr lang="en-US" sz="1100" dirty="0" smtClean="0"/>
              <a:t>“Traffic </a:t>
            </a:r>
            <a:r>
              <a:rPr lang="en-US" sz="1100" dirty="0"/>
              <a:t>Congestion and Reliability</a:t>
            </a:r>
            <a:r>
              <a:rPr lang="en-US" sz="1100" dirty="0" smtClean="0"/>
              <a:t>: Trends </a:t>
            </a:r>
            <a:r>
              <a:rPr lang="en-US" sz="1100" dirty="0"/>
              <a:t>and Advanced Strategies for Congestion </a:t>
            </a:r>
            <a:r>
              <a:rPr lang="en-US" sz="1100" dirty="0" smtClean="0"/>
              <a:t>Mitigation”; FHWA; September 2005: </a:t>
            </a:r>
            <a:r>
              <a:rPr lang="en-US" sz="1100" dirty="0" smtClean="0">
                <a:hlinkClick r:id="rId3"/>
              </a:rPr>
              <a:t>http</a:t>
            </a:r>
            <a:r>
              <a:rPr lang="en-US" sz="1100" dirty="0">
                <a:hlinkClick r:id="rId3"/>
              </a:rPr>
              <a:t>://</a:t>
            </a:r>
            <a:r>
              <a:rPr lang="en-US" sz="1100" dirty="0" smtClean="0">
                <a:hlinkClick r:id="rId3"/>
              </a:rPr>
              <a:t>ops.fhwa.dot.gov/congestion_report/executive_summary.htm#figES_2</a:t>
            </a:r>
            <a:r>
              <a:rPr lang="en-US" sz="1100" dirty="0" smtClean="0"/>
              <a:t>. </a:t>
            </a:r>
            <a:endParaRPr lang="en-US" sz="1100" kern="1200"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17</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17: Traditional Approach to Managing Transportation</a:t>
            </a:r>
            <a:endParaRPr lang="en-US" sz="1400" dirty="0"/>
          </a:p>
        </p:txBody>
      </p:sp>
    </p:spTree>
    <p:extLst>
      <p:ext uri="{BB962C8B-B14F-4D97-AF65-F5344CB8AC3E}">
        <p14:creationId xmlns:p14="http://schemas.microsoft.com/office/powerpoint/2010/main" val="3818676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09600"/>
            <a:ext cx="4267200" cy="3200400"/>
          </a:xfrm>
        </p:spPr>
      </p:sp>
      <p:sp>
        <p:nvSpPr>
          <p:cNvPr id="3" name="Notes Placeholder 2"/>
          <p:cNvSpPr>
            <a:spLocks noGrp="1"/>
          </p:cNvSpPr>
          <p:nvPr>
            <p:ph type="body" idx="1"/>
          </p:nvPr>
        </p:nvSpPr>
        <p:spPr>
          <a:xfrm>
            <a:off x="701361" y="3962400"/>
            <a:ext cx="5607680" cy="4953000"/>
          </a:xfrm>
        </p:spPr>
        <p:txBody>
          <a:bodyPr>
            <a:noAutofit/>
          </a:bodyPr>
          <a:lstStyle/>
          <a:p>
            <a:pPr>
              <a:spcBef>
                <a:spcPts val="0"/>
              </a:spcBef>
              <a:spcAft>
                <a:spcPts val="300"/>
              </a:spcAft>
            </a:pPr>
            <a:r>
              <a:rPr lang="en-US" sz="1100" b="1" dirty="0" smtClean="0"/>
              <a:t>Description of the Slide</a:t>
            </a:r>
          </a:p>
          <a:p>
            <a:pPr>
              <a:spcBef>
                <a:spcPts val="0"/>
              </a:spcBef>
              <a:spcAft>
                <a:spcPts val="600"/>
              </a:spcAft>
            </a:pPr>
            <a:r>
              <a:rPr lang="en-US" sz="1100" kern="1200" baseline="0" dirty="0" smtClean="0">
                <a:solidFill>
                  <a:schemeClr val="tx1"/>
                </a:solidFill>
              </a:rPr>
              <a:t>Providing a</a:t>
            </a:r>
            <a:r>
              <a:rPr lang="en-US" sz="1100" kern="1200" dirty="0" smtClean="0">
                <a:solidFill>
                  <a:schemeClr val="tx1"/>
                </a:solidFill>
              </a:rPr>
              <a:t> </a:t>
            </a:r>
            <a:r>
              <a:rPr lang="en-US" sz="1100" kern="1200" baseline="0" dirty="0" smtClean="0">
                <a:solidFill>
                  <a:schemeClr val="tx1"/>
                </a:solidFill>
              </a:rPr>
              <a:t>safe and reliable transportation network may be likened to a three-legged stool, with each leg representing the functions of building the necessary infrastructure, preserving that infrastructure through maintenance and reconstruction, and operating and managing it on a daily basis so the available capacity can be utilized to its fullest extent. The transportation network cannot effectively serve customer needs if any of these three legs is missing or is underemphasized (i.e., too short) relative to the others. </a:t>
            </a:r>
          </a:p>
          <a:p>
            <a:pPr>
              <a:spcBef>
                <a:spcPts val="0"/>
              </a:spcBef>
              <a:spcAft>
                <a:spcPts val="300"/>
              </a:spcAft>
            </a:pPr>
            <a:r>
              <a:rPr lang="en-US" sz="1100" b="1" kern="1200" baseline="0" dirty="0" smtClean="0">
                <a:solidFill>
                  <a:schemeClr val="tx1"/>
                </a:solidFill>
              </a:rPr>
              <a:t>Key Points</a:t>
            </a:r>
          </a:p>
          <a:p>
            <a:pPr marL="182880" indent="-182880">
              <a:spcBef>
                <a:spcPts val="0"/>
              </a:spcBef>
              <a:spcAft>
                <a:spcPts val="300"/>
              </a:spcAft>
              <a:buFont typeface="Arial" pitchFamily="34" charset="0"/>
              <a:buChar char="•"/>
            </a:pPr>
            <a:r>
              <a:rPr lang="en-US" sz="1100" kern="1200" baseline="0" dirty="0" smtClean="0">
                <a:solidFill>
                  <a:schemeClr val="tx1"/>
                </a:solidFill>
              </a:rPr>
              <a:t>There is no doubt that adding physical capacity to our transportation infrastructure through basic construction projects, and then </a:t>
            </a:r>
            <a:r>
              <a:rPr lang="en-US" sz="1100" dirty="0" smtClean="0"/>
              <a:t>keeping </a:t>
            </a:r>
            <a:r>
              <a:rPr lang="en-US" sz="1100" kern="1200" baseline="0" dirty="0" smtClean="0">
                <a:solidFill>
                  <a:schemeClr val="tx1"/>
                </a:solidFill>
              </a:rPr>
              <a:t>this infrastructure in a state of good repair, will remain significant missions for transportation agencies. But we can’t build our way out of congestion. Moreover, the traditional process does not fully address non-recurring congestion and the associated reliability issues. </a:t>
            </a:r>
          </a:p>
          <a:p>
            <a:pPr marL="182880" indent="-182880">
              <a:spcBef>
                <a:spcPts val="0"/>
              </a:spcBef>
              <a:spcAft>
                <a:spcPts val="300"/>
              </a:spcAft>
              <a:buFont typeface="Arial" pitchFamily="34" charset="0"/>
              <a:buChar char="•"/>
            </a:pPr>
            <a:r>
              <a:rPr lang="en-US" sz="1100" kern="1200" baseline="0" dirty="0" smtClean="0">
                <a:solidFill>
                  <a:schemeClr val="tx1"/>
                </a:solidFill>
              </a:rPr>
              <a:t>Operations strategies and the supporting ITS technologies must therefore become a formal core program with the same emphasis in the planning and programming processes as the other two.</a:t>
            </a:r>
          </a:p>
          <a:p>
            <a:pPr marL="182880" indent="-182880">
              <a:spcBef>
                <a:spcPts val="0"/>
              </a:spcBef>
              <a:spcAft>
                <a:spcPts val="300"/>
              </a:spcAft>
              <a:buFont typeface="Arial" pitchFamily="34" charset="0"/>
              <a:buChar char="•"/>
            </a:pPr>
            <a:r>
              <a:rPr lang="en-US" sz="1100" kern="1200" baseline="0" dirty="0" smtClean="0">
                <a:solidFill>
                  <a:schemeClr val="tx1"/>
                </a:solidFill>
              </a:rPr>
              <a:t>In other words, operations must be mainstreamed into the regional transportation planning process. </a:t>
            </a:r>
          </a:p>
          <a:p>
            <a:pPr>
              <a:spcBef>
                <a:spcPts val="0"/>
              </a:spcBef>
              <a:spcAft>
                <a:spcPts val="300"/>
              </a:spcAft>
            </a:pPr>
            <a:r>
              <a:rPr lang="en-US" sz="1100" b="1" kern="1200" baseline="0" dirty="0" smtClean="0">
                <a:solidFill>
                  <a:schemeClr val="tx1"/>
                </a:solidFill>
              </a:rPr>
              <a:t>Other - </a:t>
            </a:r>
            <a:r>
              <a:rPr lang="en-US" sz="1100" b="0" kern="1200" baseline="0" dirty="0" smtClean="0">
                <a:solidFill>
                  <a:schemeClr val="tx1"/>
                </a:solidFill>
              </a:rPr>
              <a:t>It might be worthwhile to mention, if appropriate, that the SHRP2 effort has developed:</a:t>
            </a:r>
          </a:p>
          <a:p>
            <a:pPr marL="182880" indent="-182880">
              <a:spcBef>
                <a:spcPts val="0"/>
              </a:spcBef>
              <a:spcAft>
                <a:spcPts val="300"/>
              </a:spcAft>
              <a:buFont typeface="Arial" pitchFamily="34" charset="0"/>
              <a:buChar char="•"/>
            </a:pPr>
            <a:r>
              <a:rPr lang="en-US" sz="1100" b="0" kern="1200" baseline="0" dirty="0" smtClean="0">
                <a:solidFill>
                  <a:schemeClr val="tx1"/>
                </a:solidFill>
              </a:rPr>
              <a:t>Products to </a:t>
            </a:r>
            <a:r>
              <a:rPr lang="en-US" sz="1100" kern="1200" baseline="0" dirty="0" smtClean="0">
                <a:solidFill>
                  <a:schemeClr val="tx1"/>
                </a:solidFill>
              </a:rPr>
              <a:t>improve the quality of decision making and shorten project delivery time for new construction.</a:t>
            </a:r>
          </a:p>
          <a:p>
            <a:pPr marL="182880" indent="-182880">
              <a:spcBef>
                <a:spcPts val="0"/>
              </a:spcBef>
              <a:spcAft>
                <a:spcPts val="300"/>
              </a:spcAft>
              <a:buFont typeface="Arial" pitchFamily="34" charset="0"/>
              <a:buChar char="•"/>
            </a:pPr>
            <a:r>
              <a:rPr lang="en-US" sz="1100" kern="1200" baseline="0" dirty="0" smtClean="0">
                <a:solidFill>
                  <a:schemeClr val="tx1"/>
                </a:solidFill>
              </a:rPr>
              <a:t>Technologies and institutional solutions to support systematic rehabilitation of highway infrastructure in a way that is rapid, presents minimal disruption to users, and results in long-lasting facilities. </a:t>
            </a:r>
            <a:endParaRPr lang="en-US" sz="1100" dirty="0" smtClean="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18</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18: Providing Effective, Safe and Reliable Transportation</a:t>
            </a:r>
            <a:endParaRPr lang="en-US" sz="1400" dirty="0"/>
          </a:p>
        </p:txBody>
      </p:sp>
    </p:spTree>
    <p:extLst>
      <p:ext uri="{BB962C8B-B14F-4D97-AF65-F5344CB8AC3E}">
        <p14:creationId xmlns:p14="http://schemas.microsoft.com/office/powerpoint/2010/main" val="1353836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267200" cy="3200400"/>
          </a:xfrm>
        </p:spPr>
      </p:sp>
      <p:sp>
        <p:nvSpPr>
          <p:cNvPr id="3" name="Notes Placeholder 2"/>
          <p:cNvSpPr>
            <a:spLocks noGrp="1"/>
          </p:cNvSpPr>
          <p:nvPr>
            <p:ph type="body" idx="1"/>
          </p:nvPr>
        </p:nvSpPr>
        <p:spPr>
          <a:xfrm>
            <a:off x="701361" y="3810000"/>
            <a:ext cx="5607680" cy="5105400"/>
          </a:xfrm>
        </p:spPr>
        <p:txBody>
          <a:bodyPr>
            <a:noAutofit/>
          </a:bodyPr>
          <a:lstStyle/>
          <a:p>
            <a:pPr>
              <a:spcBef>
                <a:spcPts val="0"/>
              </a:spcBef>
              <a:spcAft>
                <a:spcPts val="300"/>
              </a:spcAft>
            </a:pPr>
            <a:r>
              <a:rPr lang="en-US" sz="1100" b="1" dirty="0" smtClean="0"/>
              <a:t>Description of the Slide</a:t>
            </a:r>
          </a:p>
          <a:p>
            <a:pPr>
              <a:spcBef>
                <a:spcPts val="0"/>
              </a:spcBef>
              <a:spcAft>
                <a:spcPts val="300"/>
              </a:spcAft>
            </a:pPr>
            <a:r>
              <a:rPr lang="en-US" sz="1100" dirty="0" smtClean="0"/>
              <a:t>FHWA and</a:t>
            </a:r>
            <a:r>
              <a:rPr lang="en-US" sz="1100" baseline="0" dirty="0" smtClean="0"/>
              <a:t> the SHRP2 research efforts have focused significant attention on how to mainstream operations within</a:t>
            </a:r>
            <a:r>
              <a:rPr lang="en-US" sz="1100" dirty="0" smtClean="0"/>
              <a:t> an individual agency as well as the regional transportation planning process</a:t>
            </a:r>
            <a:r>
              <a:rPr lang="en-US" sz="1100" baseline="0" dirty="0" smtClean="0"/>
              <a:t>. One of these efforts, promoted by FHWA, is known as “planning for operations” – </a:t>
            </a:r>
            <a:r>
              <a:rPr lang="en-US" sz="1100" dirty="0" smtClean="0"/>
              <a:t> a joint effort between planners and operators to support improved regional transportation system management and operations.</a:t>
            </a:r>
          </a:p>
          <a:p>
            <a:pPr>
              <a:spcBef>
                <a:spcPts val="0"/>
              </a:spcBef>
              <a:spcAft>
                <a:spcPts val="300"/>
              </a:spcAft>
              <a:buFontTx/>
              <a:buNone/>
            </a:pPr>
            <a:r>
              <a:rPr lang="en-US" sz="1100" dirty="0" smtClean="0"/>
              <a:t>Traditionally, transportation planning and transportation system operations have been largely separate, independent activities.  </a:t>
            </a:r>
          </a:p>
          <a:p>
            <a:pPr marL="182880" indent="-182880">
              <a:spcBef>
                <a:spcPts val="0"/>
              </a:spcBef>
              <a:spcAft>
                <a:spcPts val="300"/>
              </a:spcAft>
              <a:buFont typeface="Arial" pitchFamily="34" charset="0"/>
              <a:buChar char="•"/>
            </a:pPr>
            <a:r>
              <a:rPr lang="en-US" sz="1100" dirty="0" smtClean="0"/>
              <a:t>Planners focused on long-range transportation investments, including development of metropolitan transportation plans and programming of projects.  </a:t>
            </a:r>
          </a:p>
          <a:p>
            <a:pPr marL="182880" indent="-182880">
              <a:spcBef>
                <a:spcPts val="0"/>
              </a:spcBef>
              <a:spcAft>
                <a:spcPts val="300"/>
              </a:spcAft>
              <a:buFont typeface="Arial" pitchFamily="34" charset="0"/>
              <a:buChar char="•"/>
            </a:pPr>
            <a:r>
              <a:rPr lang="en-US" sz="1100" dirty="0" smtClean="0"/>
              <a:t>Operators concerned with addressing immediate system needs—incident response, traffic control, traveler information, and work zone management.  </a:t>
            </a:r>
          </a:p>
          <a:p>
            <a:pPr marL="0" marR="0" indent="0" algn="l" defTabSz="914400" rtl="0" eaLnBrk="0" fontAlgn="base" latinLnBrk="0" hangingPunct="0">
              <a:spcBef>
                <a:spcPts val="0"/>
              </a:spcBef>
              <a:spcAft>
                <a:spcPts val="300"/>
              </a:spcAft>
              <a:buClrTx/>
              <a:buSzTx/>
              <a:buFontTx/>
              <a:buNone/>
              <a:tabLst/>
              <a:defRPr/>
            </a:pPr>
            <a:r>
              <a:rPr lang="en-US" sz="1100" b="1" dirty="0" smtClean="0"/>
              <a:t>Key Points</a:t>
            </a:r>
          </a:p>
          <a:p>
            <a:pPr marL="182880" indent="-182880">
              <a:spcBef>
                <a:spcPts val="0"/>
              </a:spcBef>
              <a:spcAft>
                <a:spcPts val="300"/>
              </a:spcAft>
              <a:buFont typeface="Arial" pitchFamily="34" charset="0"/>
              <a:buChar char="•"/>
              <a:defRPr/>
            </a:pPr>
            <a:r>
              <a:rPr lang="en-US" sz="1100" dirty="0" smtClean="0"/>
              <a:t>Planning for operations connects these two vital components of transportation, and mainstreams operations considerations into the planning process, including the integration of operations strategies into the metropolitan transportation investment and funding plans. </a:t>
            </a:r>
          </a:p>
          <a:p>
            <a:pPr marL="182880" indent="-182880">
              <a:spcBef>
                <a:spcPts val="0"/>
              </a:spcBef>
              <a:spcAft>
                <a:spcPts val="300"/>
              </a:spcAft>
              <a:buFont typeface="Arial" pitchFamily="34" charset="0"/>
              <a:buChar char="•"/>
              <a:defRPr/>
            </a:pPr>
            <a:r>
              <a:rPr lang="en-US" sz="1100" dirty="0" smtClean="0"/>
              <a:t>It requires coordination and collaboration between a number of regional partners, including planning staff and operations staff, from metropolitan planning organizations (MPOs), State DOTs, transit agencies,  and local governments. </a:t>
            </a:r>
          </a:p>
          <a:p>
            <a:pPr marL="182880" marR="0" lvl="0" indent="-182880" algn="l" defTabSz="914400" rtl="0" eaLnBrk="0" fontAlgn="base" latinLnBrk="0" hangingPunct="0">
              <a:spcBef>
                <a:spcPts val="0"/>
              </a:spcBef>
              <a:spcAft>
                <a:spcPts val="300"/>
              </a:spcAft>
              <a:buClrTx/>
              <a:buSzTx/>
              <a:buFont typeface="Arial" pitchFamily="34" charset="0"/>
              <a:buChar char="•"/>
              <a:tabLst/>
              <a:defRPr/>
            </a:pPr>
            <a:r>
              <a:rPr lang="en-US" sz="1100" kern="0" noProof="0" dirty="0" smtClean="0">
                <a:ea typeface="ＭＳ Ｐゴシック" pitchFamily="64" charset="-128"/>
                <a:cs typeface="ＭＳ Ｐゴシック" pitchFamily="64" charset="-128"/>
              </a:rPr>
              <a:t>It involves</a:t>
            </a:r>
            <a:r>
              <a:rPr lang="en-US" sz="1100" kern="0" baseline="0" noProof="0" dirty="0" smtClean="0">
                <a:ea typeface="ＭＳ Ｐゴシック" pitchFamily="64" charset="-128"/>
                <a:cs typeface="ＭＳ Ｐゴシック" pitchFamily="64" charset="-128"/>
              </a:rPr>
              <a:t> d</a:t>
            </a:r>
            <a:r>
              <a:rPr kumimoji="0" lang="en-US" sz="1100" b="0" i="0" u="none" strike="noStrike" kern="0" cap="none" spc="0" normalizeH="0" baseline="0" noProof="0" dirty="0" smtClean="0">
                <a:ln>
                  <a:noFill/>
                </a:ln>
                <a:solidFill>
                  <a:schemeClr val="tx1"/>
                </a:solidFill>
                <a:effectLst/>
                <a:uLnTx/>
                <a:uFillTx/>
                <a:ea typeface="ＭＳ Ｐゴシック" pitchFamily="64" charset="-128"/>
                <a:cs typeface="ＭＳ Ｐゴシック" pitchFamily="64" charset="-128"/>
              </a:rPr>
              <a:t>eveloping and programming operations strategies based on</a:t>
            </a:r>
            <a:r>
              <a:rPr kumimoji="0" lang="en-US" sz="1100" b="0" i="0" u="none" strike="noStrike" kern="0" cap="none" spc="0" normalizeH="0" noProof="0" dirty="0" smtClean="0">
                <a:ln>
                  <a:noFill/>
                </a:ln>
                <a:solidFill>
                  <a:schemeClr val="tx1"/>
                </a:solidFill>
                <a:effectLst/>
                <a:uLnTx/>
                <a:uFillTx/>
                <a:ea typeface="ＭＳ Ｐゴシック" pitchFamily="64" charset="-128"/>
                <a:cs typeface="ＭＳ Ｐゴシック" pitchFamily="64" charset="-128"/>
              </a:rPr>
              <a:t> regional goals, </a:t>
            </a:r>
            <a:r>
              <a:rPr kumimoji="0" lang="en-US" sz="1100" b="0" i="0" u="none" strike="noStrike" kern="0" cap="none" spc="0" normalizeH="0" baseline="0" noProof="0" dirty="0" smtClean="0">
                <a:ln>
                  <a:noFill/>
                </a:ln>
                <a:solidFill>
                  <a:schemeClr val="tx1"/>
                </a:solidFill>
                <a:effectLst/>
                <a:uLnTx/>
                <a:uFillTx/>
                <a:ea typeface="ＭＳ Ｐゴシック" pitchFamily="64" charset="-128"/>
                <a:cs typeface="ＭＳ Ｐゴシック" pitchFamily="64" charset="-128"/>
              </a:rPr>
              <a:t>objectives, and performance measures.</a:t>
            </a:r>
          </a:p>
          <a:p>
            <a:pPr marL="182880" marR="0" lvl="0" indent="-182880" algn="l" defTabSz="914400" rtl="0" eaLnBrk="0" fontAlgn="base" latinLnBrk="0" hangingPunct="0">
              <a:spcBef>
                <a:spcPts val="0"/>
              </a:spcBef>
              <a:spcAft>
                <a:spcPts val="600"/>
              </a:spcAft>
              <a:buClrTx/>
              <a:buSzTx/>
              <a:buFont typeface="Arial" pitchFamily="34" charset="0"/>
              <a:buChar char="•"/>
              <a:tabLst/>
              <a:defRPr/>
            </a:pPr>
            <a:r>
              <a:rPr kumimoji="0" lang="en-US" sz="1100" b="0" i="0" u="none" strike="noStrike" kern="0" cap="none" spc="0" normalizeH="0" baseline="0" noProof="0" dirty="0" smtClean="0">
                <a:ln>
                  <a:noFill/>
                </a:ln>
                <a:solidFill>
                  <a:schemeClr val="tx1"/>
                </a:solidFill>
                <a:effectLst/>
                <a:uLnTx/>
                <a:uFillTx/>
                <a:ea typeface="ＭＳ Ｐゴシック" pitchFamily="64" charset="-128"/>
                <a:cs typeface="ＭＳ Ｐゴシック" pitchFamily="64" charset="-128"/>
              </a:rPr>
              <a:t>Such an approach also helps meet the requirements of MAP 21. </a:t>
            </a:r>
          </a:p>
          <a:p>
            <a:pPr>
              <a:spcBef>
                <a:spcPts val="0"/>
              </a:spcBef>
              <a:spcAft>
                <a:spcPts val="300"/>
              </a:spcAft>
            </a:pPr>
            <a:r>
              <a:rPr lang="en-US" sz="1100" b="1" dirty="0" smtClean="0"/>
              <a:t>Other</a:t>
            </a:r>
            <a:r>
              <a:rPr lang="en-US" sz="1100" dirty="0" smtClean="0"/>
              <a:t> – Perhaps address how the MPO is already mainstreaming operations into their</a:t>
            </a:r>
            <a:r>
              <a:rPr lang="en-US" sz="1100" baseline="0" dirty="0" smtClean="0"/>
              <a:t> specific planning process.</a:t>
            </a:r>
            <a:endParaRPr lang="en-US" sz="1100" dirty="0" smtClean="0"/>
          </a:p>
          <a:p>
            <a:pPr>
              <a:spcBef>
                <a:spcPts val="0"/>
              </a:spcBef>
              <a:spcAft>
                <a:spcPts val="300"/>
              </a:spcAft>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19</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19: Mainstreaming Operations</a:t>
            </a:r>
            <a:endParaRPr lang="en-US" sz="1400" dirty="0"/>
          </a:p>
        </p:txBody>
      </p:sp>
    </p:spTree>
    <p:extLst>
      <p:ext uri="{BB962C8B-B14F-4D97-AF65-F5344CB8AC3E}">
        <p14:creationId xmlns:p14="http://schemas.microsoft.com/office/powerpoint/2010/main" val="14361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67200" cy="3200400"/>
          </a:xfrm>
        </p:spPr>
      </p:sp>
      <p:sp>
        <p:nvSpPr>
          <p:cNvPr id="3" name="Notes Placeholder 2"/>
          <p:cNvSpPr>
            <a:spLocks noGrp="1"/>
          </p:cNvSpPr>
          <p:nvPr>
            <p:ph type="body" idx="1"/>
          </p:nvPr>
        </p:nvSpPr>
        <p:spPr>
          <a:xfrm>
            <a:off x="701361" y="4191000"/>
            <a:ext cx="5607680" cy="4495800"/>
          </a:xfrm>
        </p:spPr>
        <p:txBody>
          <a:bodyPr>
            <a:noAutofit/>
          </a:bodyPr>
          <a:lstStyle/>
          <a:p>
            <a:pPr>
              <a:spcBef>
                <a:spcPts val="0"/>
              </a:spcBef>
              <a:spcAft>
                <a:spcPts val="300"/>
              </a:spcAft>
            </a:pPr>
            <a:r>
              <a:rPr lang="en-US" sz="1100" b="1" dirty="0" smtClean="0"/>
              <a:t>Description of the Slide  </a:t>
            </a:r>
            <a:endParaRPr lang="en-US" sz="1100" b="0" dirty="0" smtClean="0"/>
          </a:p>
          <a:p>
            <a:pPr>
              <a:spcBef>
                <a:spcPts val="0"/>
              </a:spcBef>
              <a:spcAft>
                <a:spcPts val="600"/>
              </a:spcAft>
            </a:pPr>
            <a:r>
              <a:rPr lang="en-US" sz="1100" b="0" dirty="0" smtClean="0"/>
              <a:t>Our</a:t>
            </a:r>
            <a:r>
              <a:rPr lang="en-US" sz="1100" b="0" baseline="0" dirty="0" smtClean="0"/>
              <a:t> presentation and discussions today will focus on three key areas as shown here. </a:t>
            </a:r>
            <a:endParaRPr lang="en-US" sz="1100" b="0" dirty="0" smtClean="0"/>
          </a:p>
          <a:p>
            <a:pPr>
              <a:spcBef>
                <a:spcPts val="0"/>
              </a:spcBef>
              <a:spcAft>
                <a:spcPts val="300"/>
              </a:spcAft>
            </a:pPr>
            <a:r>
              <a:rPr lang="en-US" sz="1100" b="1" dirty="0" smtClean="0"/>
              <a:t>Key Points</a:t>
            </a:r>
          </a:p>
          <a:p>
            <a:pPr marL="182880" indent="-182880">
              <a:spcBef>
                <a:spcPts val="0"/>
              </a:spcBef>
              <a:spcAft>
                <a:spcPts val="300"/>
              </a:spcAft>
              <a:buFont typeface="Arial" pitchFamily="34" charset="0"/>
              <a:buChar char="•"/>
            </a:pPr>
            <a:r>
              <a:rPr lang="en-US" sz="1100" kern="1200" baseline="0" dirty="0" smtClean="0">
                <a:solidFill>
                  <a:schemeClr val="tx1"/>
                </a:solidFill>
              </a:rPr>
              <a:t>The roles and responsibilities of MPOs have evolved and grown over the past few decades since the Federal Aid Highway Act of 1962, which mandated the creation of MPOs and the regional transportation planning process. In general, the planning process initially centered around building and preserving the transportation infrastructure. The responsibilities of an MPO and its member transportation agencies have expanded to also include actively managing and operating their multi-modal transportation networks as effectively as possible so as to meet the regional goals (and customers’ demands) for safety, mobility, reliability, and improved environment; and to do so in the most cost-effective manner. </a:t>
            </a:r>
          </a:p>
          <a:p>
            <a:pPr marL="182880" indent="-182880">
              <a:spcBef>
                <a:spcPts val="0"/>
              </a:spcBef>
              <a:spcAft>
                <a:spcPts val="300"/>
              </a:spcAft>
              <a:buFont typeface="Arial" pitchFamily="34" charset="0"/>
              <a:buChar char="•"/>
            </a:pPr>
            <a:r>
              <a:rPr lang="en-US" sz="1100" b="0" kern="1200" baseline="0" dirty="0" smtClean="0">
                <a:solidFill>
                  <a:schemeClr val="tx1"/>
                </a:solidFill>
              </a:rPr>
              <a:t>Operations and the supporting technologies are valuable tools for meeting these challenges and achieving the regional transportation goals.</a:t>
            </a:r>
          </a:p>
          <a:p>
            <a:pPr marL="182880" marR="0" indent="-182880" algn="l" defTabSz="914400" rtl="0" eaLnBrk="0" fontAlgn="base" latinLnBrk="0" hangingPunct="0">
              <a:spcBef>
                <a:spcPts val="0"/>
              </a:spcBef>
              <a:spcAft>
                <a:spcPts val="300"/>
              </a:spcAft>
              <a:buClrTx/>
              <a:buSzTx/>
              <a:buFont typeface="Arial" pitchFamily="34" charset="0"/>
              <a:buChar char="•"/>
              <a:tabLst/>
              <a:defRPr/>
            </a:pPr>
            <a:r>
              <a:rPr lang="en-US" sz="1100" kern="1200" baseline="0" dirty="0" smtClean="0">
                <a:solidFill>
                  <a:schemeClr val="tx1"/>
                </a:solidFill>
              </a:rPr>
              <a:t>Moreover, the current federal transportation authorization (MAP 21) requires MPOs and state departments</a:t>
            </a:r>
            <a:r>
              <a:rPr lang="en-US" sz="1100" kern="1200" dirty="0" smtClean="0">
                <a:solidFill>
                  <a:schemeClr val="tx1"/>
                </a:solidFill>
              </a:rPr>
              <a:t> of transportation (</a:t>
            </a:r>
            <a:r>
              <a:rPr lang="en-US" sz="1100" kern="1200" baseline="0" dirty="0" smtClean="0">
                <a:solidFill>
                  <a:schemeClr val="tx1"/>
                </a:solidFill>
              </a:rPr>
              <a:t>DOTs) to </a:t>
            </a:r>
            <a:r>
              <a:rPr lang="en-US" sz="1100" dirty="0" smtClean="0"/>
              <a:t>consider projects and strategies as part of the planning process that promote efficient operations.</a:t>
            </a:r>
            <a:r>
              <a:rPr lang="en-US" sz="1100" kern="1200" baseline="0" dirty="0" smtClean="0">
                <a:solidFill>
                  <a:schemeClr val="tx1"/>
                </a:solidFill>
              </a:rPr>
              <a:t> </a:t>
            </a:r>
          </a:p>
          <a:p>
            <a:pPr marL="182880" indent="-182880">
              <a:spcBef>
                <a:spcPts val="0"/>
              </a:spcBef>
              <a:spcAft>
                <a:spcPts val="300"/>
              </a:spcAft>
              <a:buFont typeface="Arial" pitchFamily="34" charset="0"/>
              <a:buChar char="•"/>
            </a:pPr>
            <a:r>
              <a:rPr lang="en-US" sz="1100" b="0" baseline="0" dirty="0" smtClean="0"/>
              <a:t>Operations cannot succeed in a vacuum – it must be understood and become a core function of all transportation agencies, and be mainstreamed into the regional transportation planning and programming processes.</a:t>
            </a:r>
          </a:p>
          <a:p>
            <a:pPr marL="182880" indent="-182880">
              <a:spcBef>
                <a:spcPts val="0"/>
              </a:spcBef>
              <a:spcAft>
                <a:spcPts val="300"/>
              </a:spcAft>
              <a:buFont typeface="Arial" pitchFamily="34" charset="0"/>
              <a:buChar char="•"/>
            </a:pPr>
            <a:r>
              <a:rPr lang="en-US" sz="1100" b="0" baseline="0" dirty="0" smtClean="0"/>
              <a:t>As will be discussed later, an objectives-driven and performance-based approach can help make this happen. </a:t>
            </a:r>
          </a:p>
          <a:p>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2</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2: Purpose of this Meeting</a:t>
            </a:r>
            <a:endParaRPr lang="en-US" sz="1400" dirty="0"/>
          </a:p>
        </p:txBody>
      </p:sp>
    </p:spTree>
    <p:extLst>
      <p:ext uri="{BB962C8B-B14F-4D97-AF65-F5344CB8AC3E}">
        <p14:creationId xmlns:p14="http://schemas.microsoft.com/office/powerpoint/2010/main" val="2715547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970938" y="8828090"/>
            <a:ext cx="303784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41" tIns="45871" rIns="91741" bIns="45871" anchor="b"/>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algn="r" eaLnBrk="1" hangingPunct="1"/>
            <a:fld id="{68F7AE06-C080-49BF-BB3A-93B509D7CF73}" type="slidenum">
              <a:rPr lang="en-US" sz="1100" b="0"/>
              <a:pPr algn="r" eaLnBrk="1" hangingPunct="1"/>
              <a:t>20</a:t>
            </a:fld>
            <a:endParaRPr lang="en-US" sz="1100" b="0" dirty="0"/>
          </a:p>
        </p:txBody>
      </p:sp>
      <p:sp>
        <p:nvSpPr>
          <p:cNvPr id="150531" name="Rectangle 2"/>
          <p:cNvSpPr>
            <a:spLocks noGrp="1" noRot="1" noChangeAspect="1" noChangeArrowheads="1" noTextEdit="1"/>
          </p:cNvSpPr>
          <p:nvPr>
            <p:ph type="sldImg"/>
          </p:nvPr>
        </p:nvSpPr>
        <p:spPr>
          <a:xfrm>
            <a:off x="1182688" y="695325"/>
            <a:ext cx="4267200" cy="3200400"/>
          </a:xfrm>
          <a:ln/>
        </p:spPr>
      </p:sp>
      <p:sp>
        <p:nvSpPr>
          <p:cNvPr id="150532" name="Rectangle 3"/>
          <p:cNvSpPr>
            <a:spLocks noGrp="1" noChangeArrowheads="1"/>
          </p:cNvSpPr>
          <p:nvPr>
            <p:ph type="body" idx="1"/>
          </p:nvPr>
        </p:nvSpPr>
        <p:spPr>
          <a:xfrm>
            <a:off x="701040" y="4114800"/>
            <a:ext cx="560832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41" tIns="45871" rIns="91741" bIns="45871"/>
          <a:lstStyle/>
          <a:p>
            <a:pPr>
              <a:spcBef>
                <a:spcPts val="0"/>
              </a:spcBef>
              <a:spcAft>
                <a:spcPts val="300"/>
              </a:spcAft>
            </a:pPr>
            <a:r>
              <a:rPr lang="en-US" sz="1100" b="1" dirty="0" smtClean="0"/>
              <a:t>Description of the Slide</a:t>
            </a:r>
          </a:p>
          <a:p>
            <a:pPr>
              <a:spcBef>
                <a:spcPts val="0"/>
              </a:spcBef>
              <a:spcAft>
                <a:spcPts val="600"/>
              </a:spcAft>
            </a:pPr>
            <a:r>
              <a:rPr lang="en-US" sz="1100" dirty="0" smtClean="0"/>
              <a:t>The approach to planning for operations is objectives-driven and performance-based, rather than on an individual project focus.</a:t>
            </a:r>
            <a:r>
              <a:rPr lang="en-US" sz="1100" baseline="0" dirty="0" smtClean="0"/>
              <a:t> </a:t>
            </a:r>
          </a:p>
          <a:p>
            <a:pPr>
              <a:spcBef>
                <a:spcPts val="0"/>
              </a:spcBef>
              <a:spcAft>
                <a:spcPts val="300"/>
              </a:spcAft>
            </a:pPr>
            <a:r>
              <a:rPr lang="en-US" sz="1100" b="1" dirty="0" smtClean="0"/>
              <a:t>Key Points</a:t>
            </a:r>
          </a:p>
          <a:p>
            <a:pPr marL="182880" indent="-182880">
              <a:spcBef>
                <a:spcPts val="0"/>
              </a:spcBef>
              <a:spcAft>
                <a:spcPts val="300"/>
              </a:spcAft>
              <a:buFont typeface="Arial" pitchFamily="34" charset="0"/>
              <a:buNone/>
            </a:pPr>
            <a:r>
              <a:rPr lang="en-US" sz="1100" baseline="0" dirty="0" smtClean="0"/>
              <a:t>Key attributes of such an objectives-drive</a:t>
            </a:r>
            <a:r>
              <a:rPr lang="en-US" sz="1100" dirty="0" smtClean="0"/>
              <a:t> performance based-approach </a:t>
            </a:r>
            <a:r>
              <a:rPr lang="en-US" sz="1100" baseline="0" dirty="0" smtClean="0"/>
              <a:t>include:</a:t>
            </a:r>
          </a:p>
          <a:p>
            <a:pPr marL="182880" indent="-182880">
              <a:spcBef>
                <a:spcPts val="0"/>
              </a:spcBef>
              <a:spcAft>
                <a:spcPts val="300"/>
              </a:spcAft>
              <a:buFont typeface="Arial" pitchFamily="34" charset="0"/>
              <a:buChar char="•"/>
            </a:pPr>
            <a:r>
              <a:rPr lang="en-US" sz="1100" dirty="0" smtClean="0"/>
              <a:t>Operators and planners from all transportation agencies working together to develop and address short-term and long-term system operations and reliability objectives. </a:t>
            </a:r>
          </a:p>
          <a:p>
            <a:pPr marL="182880" marR="0" indent="-182880" algn="l" defTabSz="914400" rtl="0" eaLnBrk="0" fontAlgn="base" latinLnBrk="0" hangingPunct="0">
              <a:spcBef>
                <a:spcPts val="0"/>
              </a:spcBef>
              <a:spcAft>
                <a:spcPts val="300"/>
              </a:spcAft>
              <a:buClrTx/>
              <a:buSzTx/>
              <a:buFont typeface="Arial" pitchFamily="34" charset="0"/>
              <a:buChar char="•"/>
              <a:tabLst/>
              <a:defRPr/>
            </a:pPr>
            <a:r>
              <a:rPr lang="en-US" sz="1100" dirty="0" smtClean="0"/>
              <a:t>Focusing on operational objectives that are tied to the regional goals, and then</a:t>
            </a:r>
            <a:r>
              <a:rPr lang="en-US" sz="1100" baseline="0" dirty="0" smtClean="0"/>
              <a:t> </a:t>
            </a:r>
            <a:r>
              <a:rPr lang="en-US" sz="1100" dirty="0" smtClean="0"/>
              <a:t>using outcome-based performance measures and targets as a basis for identifying solutions and prioritizing investment strategies</a:t>
            </a:r>
            <a:r>
              <a:rPr lang="en-US" sz="1100" baseline="0" dirty="0" smtClean="0"/>
              <a:t> to achieve the operational objectives</a:t>
            </a:r>
            <a:r>
              <a:rPr lang="en-US" sz="1100" dirty="0" smtClean="0"/>
              <a:t>.</a:t>
            </a:r>
          </a:p>
          <a:p>
            <a:pPr marL="182880" marR="0" indent="-182880" algn="l" defTabSz="914400" rtl="0" eaLnBrk="0" fontAlgn="base" latinLnBrk="0" hangingPunct="0">
              <a:spcBef>
                <a:spcPts val="0"/>
              </a:spcBef>
              <a:spcAft>
                <a:spcPts val="300"/>
              </a:spcAft>
              <a:buClrTx/>
              <a:buSzTx/>
              <a:buFont typeface="Arial" pitchFamily="34" charset="0"/>
              <a:buChar char="•"/>
              <a:tabLst/>
              <a:defRPr/>
            </a:pPr>
            <a:r>
              <a:rPr lang="en-US" sz="1100" dirty="0" smtClean="0"/>
              <a:t>Integrating these operations-based solutions and investments</a:t>
            </a:r>
            <a:r>
              <a:rPr lang="en-US" sz="1100" baseline="0" dirty="0" smtClean="0"/>
              <a:t> into</a:t>
            </a:r>
            <a:r>
              <a:rPr lang="en-US" sz="1100" dirty="0" smtClean="0"/>
              <a:t> the congestion management plan,</a:t>
            </a:r>
            <a:r>
              <a:rPr lang="en-US" sz="1100" baseline="0" dirty="0" smtClean="0"/>
              <a:t> the TIP and other planning documents.</a:t>
            </a:r>
          </a:p>
          <a:p>
            <a:pPr marL="182880" marR="0" indent="-182880" algn="l" defTabSz="914400" rtl="0" eaLnBrk="0" fontAlgn="base" latinLnBrk="0" hangingPunct="0">
              <a:spcBef>
                <a:spcPts val="0"/>
              </a:spcBef>
              <a:spcAft>
                <a:spcPts val="300"/>
              </a:spcAft>
              <a:buClrTx/>
              <a:buSzTx/>
              <a:buFont typeface="Arial" pitchFamily="34" charset="0"/>
              <a:buChar char="•"/>
              <a:tabLst/>
              <a:defRPr/>
            </a:pPr>
            <a:r>
              <a:rPr lang="en-US" sz="1100" dirty="0" smtClean="0"/>
              <a:t>Demonstrating </a:t>
            </a:r>
            <a:r>
              <a:rPr lang="en-US" sz="1100" baseline="0" dirty="0" smtClean="0"/>
              <a:t>accomplishments and accountability based on performance measures and metrics</a:t>
            </a:r>
            <a:r>
              <a:rPr lang="en-US" sz="1100" dirty="0" smtClean="0"/>
              <a:t>. This corresponds to the </a:t>
            </a:r>
            <a:r>
              <a:rPr lang="en-US" sz="1100" baseline="0" dirty="0" smtClean="0"/>
              <a:t>maxim that </a:t>
            </a:r>
            <a:r>
              <a:rPr lang="en-US" sz="1100" dirty="0" smtClean="0"/>
              <a:t>“what gets measured gets managed.”</a:t>
            </a:r>
          </a:p>
          <a:p>
            <a:pPr marL="182880" marR="0" indent="-182880" algn="l" defTabSz="914400" rtl="0" eaLnBrk="0" fontAlgn="base" latinLnBrk="0" hangingPunct="0">
              <a:spcBef>
                <a:spcPts val="0"/>
              </a:spcBef>
              <a:spcAft>
                <a:spcPts val="300"/>
              </a:spcAft>
              <a:buClrTx/>
              <a:buSzTx/>
              <a:buFont typeface="Arial" pitchFamily="34" charset="0"/>
              <a:buChar char="•"/>
              <a:tabLst/>
              <a:defRPr/>
            </a:pPr>
            <a:r>
              <a:rPr lang="en-US" sz="1100" dirty="0" smtClean="0"/>
              <a:t>The process recognizes that performance measurement can focus the attention of decision makers, practitioners, and the public on important characteristics of the transportation system. </a:t>
            </a:r>
          </a:p>
          <a:p>
            <a:r>
              <a:rPr lang="en-US" sz="1100" dirty="0" smtClean="0"/>
              <a:t> </a:t>
            </a:r>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20: Key Attributes of Planning for Operations</a:t>
            </a:r>
            <a:endParaRPr lang="en-US" sz="1400" dirty="0"/>
          </a:p>
        </p:txBody>
      </p:sp>
    </p:spTree>
    <p:extLst>
      <p:ext uri="{BB962C8B-B14F-4D97-AF65-F5344CB8AC3E}">
        <p14:creationId xmlns:p14="http://schemas.microsoft.com/office/powerpoint/2010/main" val="2943707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67200" cy="3200400"/>
          </a:xfrm>
        </p:spPr>
      </p:sp>
      <p:sp>
        <p:nvSpPr>
          <p:cNvPr id="3" name="Notes Placeholder 2"/>
          <p:cNvSpPr>
            <a:spLocks noGrp="1"/>
          </p:cNvSpPr>
          <p:nvPr>
            <p:ph type="body" idx="1"/>
          </p:nvPr>
        </p:nvSpPr>
        <p:spPr>
          <a:xfrm>
            <a:off x="701361" y="4191000"/>
            <a:ext cx="5607680" cy="4183220"/>
          </a:xfrm>
        </p:spPr>
        <p:txBody>
          <a:bodyPr>
            <a:noAutofit/>
          </a:bodyPr>
          <a:lstStyle/>
          <a:p>
            <a:pPr>
              <a:spcBef>
                <a:spcPts val="0"/>
              </a:spcBef>
              <a:spcAft>
                <a:spcPts val="300"/>
              </a:spcAft>
            </a:pPr>
            <a:r>
              <a:rPr lang="en-US" sz="1100" b="1" dirty="0" smtClean="0"/>
              <a:t>Description of the Slide</a:t>
            </a:r>
          </a:p>
          <a:p>
            <a:pPr>
              <a:spcBef>
                <a:spcPts val="0"/>
              </a:spcBef>
              <a:spcAft>
                <a:spcPts val="600"/>
              </a:spcAft>
              <a:buFontTx/>
              <a:buNone/>
            </a:pPr>
            <a:r>
              <a:rPr lang="en-US" sz="1100" dirty="0" smtClean="0"/>
              <a:t>This shows the process for an objectives-driven, performance</a:t>
            </a:r>
            <a:r>
              <a:rPr lang="en-US" sz="1100" baseline="0" dirty="0" smtClean="0"/>
              <a:t>-based approach. </a:t>
            </a:r>
            <a:endParaRPr lang="en-US" sz="1100" b="1" dirty="0" smtClean="0"/>
          </a:p>
          <a:p>
            <a:pPr marL="0" marR="0" indent="0" algn="l" defTabSz="914400" rtl="0" eaLnBrk="0" fontAlgn="base" latinLnBrk="0" hangingPunct="0">
              <a:spcBef>
                <a:spcPts val="0"/>
              </a:spcBef>
              <a:spcAft>
                <a:spcPts val="300"/>
              </a:spcAft>
              <a:buClrTx/>
              <a:buSzTx/>
              <a:buFontTx/>
              <a:buNone/>
              <a:tabLst/>
              <a:defRPr/>
            </a:pPr>
            <a:r>
              <a:rPr lang="en-US" sz="1100" b="1" dirty="0" smtClean="0"/>
              <a:t>Key Points</a:t>
            </a:r>
          </a:p>
          <a:p>
            <a:pPr marL="182880" indent="-182880" eaLnBrk="1" hangingPunct="1">
              <a:spcBef>
                <a:spcPts val="0"/>
              </a:spcBef>
              <a:spcAft>
                <a:spcPts val="300"/>
              </a:spcAft>
              <a:buFont typeface="Arial" pitchFamily="34" charset="0"/>
              <a:buChar char="•"/>
            </a:pPr>
            <a:r>
              <a:rPr lang="en-US" sz="1100" dirty="0" smtClean="0"/>
              <a:t>Regional goals form the basis</a:t>
            </a:r>
            <a:r>
              <a:rPr lang="en-US" sz="1100" baseline="0" dirty="0" smtClean="0"/>
              <a:t> for developing operational objectives.</a:t>
            </a:r>
          </a:p>
          <a:p>
            <a:pPr marL="182880" indent="-182880" eaLnBrk="1" hangingPunct="1">
              <a:spcBef>
                <a:spcPts val="0"/>
              </a:spcBef>
              <a:spcAft>
                <a:spcPts val="300"/>
              </a:spcAft>
              <a:buFont typeface="Arial" pitchFamily="34" charset="0"/>
              <a:buChar char="•"/>
            </a:pPr>
            <a:r>
              <a:rPr lang="en-US" sz="1100" dirty="0" smtClean="0"/>
              <a:t>A</a:t>
            </a:r>
            <a:r>
              <a:rPr lang="en-US" sz="1100" baseline="0" dirty="0" smtClean="0"/>
              <a:t> s</a:t>
            </a:r>
            <a:r>
              <a:rPr lang="en-US" sz="1100" dirty="0" smtClean="0"/>
              <a:t>ystematic process is used for developing and selecting operations strategies based</a:t>
            </a:r>
            <a:r>
              <a:rPr lang="en-US" sz="1100" baseline="0" dirty="0" smtClean="0"/>
              <a:t> on needs (as can be identified from the Congestion Management Plan), </a:t>
            </a:r>
            <a:r>
              <a:rPr lang="en-US" sz="1100" dirty="0" smtClean="0"/>
              <a:t>performance measures, and an</a:t>
            </a:r>
            <a:r>
              <a:rPr lang="en-US" sz="1100" baseline="0" dirty="0" smtClean="0"/>
              <a:t> evaluation of the candidate strategies.</a:t>
            </a:r>
            <a:endParaRPr lang="en-US" sz="1100" dirty="0" smtClean="0"/>
          </a:p>
          <a:p>
            <a:pPr marL="182880" indent="-182880" eaLnBrk="1" hangingPunct="1">
              <a:spcBef>
                <a:spcPts val="0"/>
              </a:spcBef>
              <a:spcAft>
                <a:spcPts val="300"/>
              </a:spcAft>
              <a:buFont typeface="Arial" pitchFamily="34" charset="0"/>
              <a:buChar char="•"/>
            </a:pPr>
            <a:r>
              <a:rPr lang="en-US" sz="1100" dirty="0" smtClean="0"/>
              <a:t>The</a:t>
            </a:r>
            <a:r>
              <a:rPr lang="en-US" sz="1100" baseline="0" dirty="0" smtClean="0"/>
              <a:t> selected operations strategies are included in the Metropolitan Transportation Plans and TIP.</a:t>
            </a:r>
          </a:p>
          <a:p>
            <a:pPr marL="182880" indent="-182880" eaLnBrk="1" hangingPunct="1">
              <a:spcBef>
                <a:spcPts val="0"/>
              </a:spcBef>
              <a:spcAft>
                <a:spcPts val="300"/>
              </a:spcAft>
              <a:buFont typeface="Arial" pitchFamily="34" charset="0"/>
              <a:buChar char="•"/>
            </a:pPr>
            <a:r>
              <a:rPr lang="en-US" sz="1100" baseline="0" dirty="0" smtClean="0"/>
              <a:t>This leads to the implementation of the operations strategies and supporting technologies and staffing. </a:t>
            </a:r>
            <a:r>
              <a:rPr lang="en-US" sz="1100" dirty="0" smtClean="0"/>
              <a:t>Implementation is a crucial part of achieving the objectives.  </a:t>
            </a:r>
          </a:p>
          <a:p>
            <a:pPr eaLnBrk="1" hangingPunct="1">
              <a:spcBef>
                <a:spcPts val="0"/>
              </a:spcBef>
              <a:spcAft>
                <a:spcPts val="300"/>
              </a:spcAft>
            </a:pPr>
            <a:r>
              <a:rPr lang="en-US" sz="1100" b="1" dirty="0" smtClean="0"/>
              <a:t>Other – </a:t>
            </a:r>
            <a:r>
              <a:rPr lang="en-US" sz="1100" dirty="0" smtClean="0"/>
              <a:t>If the previous slide (# 20) is not used in a shortened presentation, some of the Key Points from slide # 20 should be addressed with this slide. </a:t>
            </a:r>
          </a:p>
          <a:p>
            <a:pPr eaLnBrk="1" hangingPunct="1">
              <a:spcBef>
                <a:spcPts val="0"/>
              </a:spcBef>
              <a:spcAft>
                <a:spcPts val="300"/>
              </a:spcAft>
            </a:pPr>
            <a:r>
              <a:rPr lang="en-US" sz="1100" b="1" dirty="0" smtClean="0"/>
              <a:t>Source of Graphic</a:t>
            </a:r>
          </a:p>
          <a:p>
            <a:pPr marL="171450" indent="-171450" eaLnBrk="1" hangingPunct="1">
              <a:spcBef>
                <a:spcPts val="0"/>
              </a:spcBef>
              <a:spcAft>
                <a:spcPts val="300"/>
              </a:spcAft>
              <a:buFont typeface="Arial" panose="020B0604020202020204" pitchFamily="34" charset="0"/>
              <a:buChar char="•"/>
            </a:pPr>
            <a:r>
              <a:rPr lang="en-US" sz="1100" dirty="0"/>
              <a:t>“Advancing Metropolitan Planning for Operations: The Building Blocks of a Model Transportation Plan Incorporating Operations - A Desk </a:t>
            </a:r>
            <a:r>
              <a:rPr lang="en-US" sz="1100" dirty="0" smtClean="0"/>
              <a:t>Reference’; </a:t>
            </a:r>
            <a:r>
              <a:rPr lang="en-US" sz="1100" dirty="0"/>
              <a:t>FHWA-HOP-10-027 April 2010</a:t>
            </a:r>
            <a:r>
              <a:rPr lang="en-US" sz="1100" dirty="0" smtClean="0"/>
              <a:t>; (with some modification).</a:t>
            </a:r>
          </a:p>
          <a:p>
            <a:pPr marL="182880" indent="-182880" eaLnBrk="1" hangingPunct="1">
              <a:buFont typeface="Arial" pitchFamily="34" charset="0"/>
              <a:buNone/>
            </a:pPr>
            <a:endParaRPr lang="en-US" sz="1100" dirty="0" smtClean="0"/>
          </a:p>
          <a:p>
            <a:pPr marL="182880" indent="-182880" eaLnBrk="1" hangingPunct="1">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21</a:t>
            </a:fld>
            <a:endParaRPr lang="en-US" dirty="0"/>
          </a:p>
        </p:txBody>
      </p:sp>
      <p:sp>
        <p:nvSpPr>
          <p:cNvPr id="6" name="TextBox 5"/>
          <p:cNvSpPr txBox="1"/>
          <p:nvPr/>
        </p:nvSpPr>
        <p:spPr>
          <a:xfrm>
            <a:off x="609600" y="191869"/>
            <a:ext cx="5562600" cy="307777"/>
          </a:xfrm>
          <a:prstGeom prst="rect">
            <a:avLst/>
          </a:prstGeom>
          <a:noFill/>
        </p:spPr>
        <p:txBody>
          <a:bodyPr wrap="square" rtlCol="0">
            <a:spAutoFit/>
          </a:bodyPr>
          <a:lstStyle/>
          <a:p>
            <a:r>
              <a:rPr lang="en-US" sz="1400" dirty="0" smtClean="0"/>
              <a:t>SLIDE 21: Objectives – Driven, Performance-Based Approach</a:t>
            </a:r>
            <a:endParaRPr lang="en-US" sz="1400" dirty="0"/>
          </a:p>
        </p:txBody>
      </p:sp>
    </p:spTree>
    <p:extLst>
      <p:ext uri="{BB962C8B-B14F-4D97-AF65-F5344CB8AC3E}">
        <p14:creationId xmlns:p14="http://schemas.microsoft.com/office/powerpoint/2010/main" val="554092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970938" y="8829675"/>
            <a:ext cx="3037840" cy="46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5" tIns="45865" rIns="91725" bIns="45865" anchor="b"/>
          <a:lstStyle>
            <a:lvl1pPr defTabSz="911225" eaLnBrk="0" hangingPunct="0">
              <a:defRPr b="1">
                <a:solidFill>
                  <a:schemeClr val="tx1"/>
                </a:solidFill>
                <a:latin typeface="Arial" charset="0"/>
              </a:defRPr>
            </a:lvl1pPr>
            <a:lvl2pPr marL="742950" indent="-285750" defTabSz="911225" eaLnBrk="0" hangingPunct="0">
              <a:defRPr b="1">
                <a:solidFill>
                  <a:schemeClr val="tx1"/>
                </a:solidFill>
                <a:latin typeface="Arial" charset="0"/>
              </a:defRPr>
            </a:lvl2pPr>
            <a:lvl3pPr marL="1143000" indent="-228600" defTabSz="911225" eaLnBrk="0" hangingPunct="0">
              <a:defRPr b="1">
                <a:solidFill>
                  <a:schemeClr val="tx1"/>
                </a:solidFill>
                <a:latin typeface="Arial" charset="0"/>
              </a:defRPr>
            </a:lvl3pPr>
            <a:lvl4pPr marL="1600200" indent="-228600" defTabSz="911225" eaLnBrk="0" hangingPunct="0">
              <a:defRPr b="1">
                <a:solidFill>
                  <a:schemeClr val="tx1"/>
                </a:solidFill>
                <a:latin typeface="Arial" charset="0"/>
              </a:defRPr>
            </a:lvl4pPr>
            <a:lvl5pPr marL="2057400" indent="-228600" defTabSz="911225" eaLnBrk="0" hangingPunct="0">
              <a:defRPr b="1">
                <a:solidFill>
                  <a:schemeClr val="tx1"/>
                </a:solidFill>
                <a:latin typeface="Arial" charset="0"/>
              </a:defRPr>
            </a:lvl5pPr>
            <a:lvl6pPr marL="2514600" indent="-228600" algn="ctr" defTabSz="911225" eaLnBrk="0" fontAlgn="base" hangingPunct="0">
              <a:spcBef>
                <a:spcPct val="0"/>
              </a:spcBef>
              <a:spcAft>
                <a:spcPct val="0"/>
              </a:spcAft>
              <a:defRPr b="1">
                <a:solidFill>
                  <a:schemeClr val="tx1"/>
                </a:solidFill>
                <a:latin typeface="Arial" charset="0"/>
              </a:defRPr>
            </a:lvl6pPr>
            <a:lvl7pPr marL="2971800" indent="-228600" algn="ctr" defTabSz="911225" eaLnBrk="0" fontAlgn="base" hangingPunct="0">
              <a:spcBef>
                <a:spcPct val="0"/>
              </a:spcBef>
              <a:spcAft>
                <a:spcPct val="0"/>
              </a:spcAft>
              <a:defRPr b="1">
                <a:solidFill>
                  <a:schemeClr val="tx1"/>
                </a:solidFill>
                <a:latin typeface="Arial" charset="0"/>
              </a:defRPr>
            </a:lvl7pPr>
            <a:lvl8pPr marL="3429000" indent="-228600" algn="ctr" defTabSz="911225" eaLnBrk="0" fontAlgn="base" hangingPunct="0">
              <a:spcBef>
                <a:spcPct val="0"/>
              </a:spcBef>
              <a:spcAft>
                <a:spcPct val="0"/>
              </a:spcAft>
              <a:defRPr b="1">
                <a:solidFill>
                  <a:schemeClr val="tx1"/>
                </a:solidFill>
                <a:latin typeface="Arial" charset="0"/>
              </a:defRPr>
            </a:lvl8pPr>
            <a:lvl9pPr marL="3886200" indent="-228600" algn="ctr" defTabSz="911225" eaLnBrk="0" fontAlgn="base" hangingPunct="0">
              <a:spcBef>
                <a:spcPct val="0"/>
              </a:spcBef>
              <a:spcAft>
                <a:spcPct val="0"/>
              </a:spcAft>
              <a:defRPr b="1">
                <a:solidFill>
                  <a:schemeClr val="tx1"/>
                </a:solidFill>
                <a:latin typeface="Arial" charset="0"/>
              </a:defRPr>
            </a:lvl9pPr>
          </a:lstStyle>
          <a:p>
            <a:pPr algn="r" eaLnBrk="1" hangingPunct="1"/>
            <a:fld id="{6890FF7A-AE67-4FDE-A61F-972E99904293}" type="slidenum">
              <a:rPr lang="en-US" sz="1200" b="0"/>
              <a:pPr algn="r" eaLnBrk="1" hangingPunct="1"/>
              <a:t>22</a:t>
            </a:fld>
            <a:endParaRPr lang="en-US" sz="1200" b="0" dirty="0"/>
          </a:p>
        </p:txBody>
      </p:sp>
      <p:sp>
        <p:nvSpPr>
          <p:cNvPr id="182275" name="Rectangle 2"/>
          <p:cNvSpPr>
            <a:spLocks noGrp="1" noRot="1" noChangeAspect="1" noChangeArrowheads="1" noTextEdit="1"/>
          </p:cNvSpPr>
          <p:nvPr>
            <p:ph type="sldImg"/>
          </p:nvPr>
        </p:nvSpPr>
        <p:spPr>
          <a:xfrm>
            <a:off x="1190625" y="700088"/>
            <a:ext cx="4265613" cy="3200400"/>
          </a:xfrm>
          <a:ln/>
        </p:spPr>
      </p:sp>
      <p:sp>
        <p:nvSpPr>
          <p:cNvPr id="182276" name="Rectangle 3"/>
          <p:cNvSpPr>
            <a:spLocks noGrp="1" noChangeArrowheads="1"/>
          </p:cNvSpPr>
          <p:nvPr>
            <p:ph type="body" idx="1"/>
          </p:nvPr>
        </p:nvSpPr>
        <p:spPr>
          <a:xfrm>
            <a:off x="934720" y="4191000"/>
            <a:ext cx="5140960" cy="381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300"/>
              </a:spcAft>
            </a:pPr>
            <a:r>
              <a:rPr lang="en-US" sz="1100" b="1" dirty="0" smtClean="0"/>
              <a:t>Description of the Slide</a:t>
            </a:r>
          </a:p>
          <a:p>
            <a:pPr eaLnBrk="1" hangingPunct="1">
              <a:spcBef>
                <a:spcPts val="0"/>
              </a:spcBef>
              <a:spcAft>
                <a:spcPts val="600"/>
              </a:spcAft>
            </a:pPr>
            <a:r>
              <a:rPr lang="en-US" sz="1100" dirty="0" smtClean="0"/>
              <a:t>By definition, regional goals are broad statements.</a:t>
            </a:r>
            <a:r>
              <a:rPr lang="en-US" sz="1100" baseline="0" dirty="0" smtClean="0"/>
              <a:t> For this process to work, the associated objectives need to be tied to specific statements. Such objectives can be thought of as “SMART.” </a:t>
            </a:r>
            <a:endParaRPr lang="en-US" sz="1100" dirty="0" smtClean="0"/>
          </a:p>
          <a:p>
            <a:pPr>
              <a:spcBef>
                <a:spcPts val="0"/>
              </a:spcBef>
              <a:spcAft>
                <a:spcPts val="300"/>
              </a:spcAft>
            </a:pPr>
            <a:r>
              <a:rPr lang="en-US" sz="1100" b="1" dirty="0" smtClean="0"/>
              <a:t>Key Points</a:t>
            </a:r>
          </a:p>
          <a:p>
            <a:pPr marL="182880" indent="-182880">
              <a:spcBef>
                <a:spcPts val="0"/>
              </a:spcBef>
              <a:spcAft>
                <a:spcPts val="300"/>
              </a:spcAft>
              <a:buFont typeface="Arial" pitchFamily="34" charset="0"/>
              <a:buChar char="•"/>
            </a:pPr>
            <a:r>
              <a:rPr lang="en-US" sz="1100" dirty="0" smtClean="0"/>
              <a:t>The term “SMART” is an easy way to reference the characteristics of operations objectives. </a:t>
            </a:r>
          </a:p>
          <a:p>
            <a:pPr marL="182880" indent="-182880">
              <a:spcBef>
                <a:spcPts val="0"/>
              </a:spcBef>
              <a:spcAft>
                <a:spcPts val="300"/>
              </a:spcAft>
              <a:buFont typeface="Arial" pitchFamily="34" charset="0"/>
              <a:buChar char="•"/>
            </a:pPr>
            <a:r>
              <a:rPr lang="en-US" sz="1100" dirty="0" smtClean="0"/>
              <a:t>They should be specific, measurable, agreed upon, realistic, and time-bound.</a:t>
            </a:r>
          </a:p>
          <a:p>
            <a:pPr marL="182880" indent="-182880">
              <a:spcBef>
                <a:spcPts val="0"/>
              </a:spcBef>
              <a:spcAft>
                <a:spcPts val="600"/>
              </a:spcAft>
              <a:buFont typeface="Arial" pitchFamily="34" charset="0"/>
              <a:buChar char="•"/>
            </a:pPr>
            <a:r>
              <a:rPr lang="en-US" sz="1100" dirty="0" smtClean="0"/>
              <a:t>Being measurable, SMART objectives lend themselves to the development of outcome-based</a:t>
            </a:r>
            <a:r>
              <a:rPr lang="en-US" sz="1100" baseline="0" dirty="0" smtClean="0"/>
              <a:t> performance measures.</a:t>
            </a:r>
            <a:r>
              <a:rPr lang="en-US" sz="1100" dirty="0" smtClean="0"/>
              <a:t> </a:t>
            </a:r>
          </a:p>
          <a:p>
            <a:pPr>
              <a:spcBef>
                <a:spcPts val="0"/>
              </a:spcBef>
              <a:spcAft>
                <a:spcPts val="300"/>
              </a:spcAft>
            </a:pPr>
            <a:r>
              <a:rPr lang="en-US" sz="1100" b="1" dirty="0" smtClean="0"/>
              <a:t>Other – </a:t>
            </a:r>
            <a:r>
              <a:rPr lang="en-US" sz="1100" b="0" dirty="0" smtClean="0"/>
              <a:t>Perhaps include examples of SMART objectives</a:t>
            </a:r>
            <a:r>
              <a:rPr lang="en-US" sz="1100" b="0" baseline="0" dirty="0" smtClean="0"/>
              <a:t> as used by the specific MPO, or another near-by MPO as appropriate.</a:t>
            </a:r>
            <a:endParaRPr lang="en-US" sz="1100" dirty="0" smtClean="0"/>
          </a:p>
          <a:p>
            <a:pPr eaLnBrk="1" hangingPunct="1"/>
            <a:endParaRPr lang="en-US" dirty="0" smtClean="0"/>
          </a:p>
        </p:txBody>
      </p:sp>
      <p:sp>
        <p:nvSpPr>
          <p:cNvPr id="6" name="TextBox 5"/>
          <p:cNvSpPr txBox="1"/>
          <p:nvPr/>
        </p:nvSpPr>
        <p:spPr>
          <a:xfrm>
            <a:off x="609600" y="191869"/>
            <a:ext cx="5562600" cy="307777"/>
          </a:xfrm>
          <a:prstGeom prst="rect">
            <a:avLst/>
          </a:prstGeom>
          <a:noFill/>
        </p:spPr>
        <p:txBody>
          <a:bodyPr wrap="square" rtlCol="0">
            <a:spAutoFit/>
          </a:bodyPr>
          <a:lstStyle/>
          <a:p>
            <a:r>
              <a:rPr lang="en-US" sz="1400" dirty="0" smtClean="0"/>
              <a:t>SLIDE 22: “SMART” Operations Objectives</a:t>
            </a:r>
            <a:endParaRPr lang="en-US" sz="1400" dirty="0"/>
          </a:p>
        </p:txBody>
      </p:sp>
    </p:spTree>
    <p:extLst>
      <p:ext uri="{BB962C8B-B14F-4D97-AF65-F5344CB8AC3E}">
        <p14:creationId xmlns:p14="http://schemas.microsoft.com/office/powerpoint/2010/main" val="3751027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09600"/>
            <a:ext cx="4267200" cy="3200400"/>
          </a:xfrm>
        </p:spPr>
      </p:sp>
      <p:sp>
        <p:nvSpPr>
          <p:cNvPr id="3" name="Notes Placeholder 2"/>
          <p:cNvSpPr>
            <a:spLocks noGrp="1"/>
          </p:cNvSpPr>
          <p:nvPr>
            <p:ph type="body" idx="1"/>
          </p:nvPr>
        </p:nvSpPr>
        <p:spPr>
          <a:xfrm>
            <a:off x="701361" y="4114800"/>
            <a:ext cx="5607680" cy="4183220"/>
          </a:xfrm>
        </p:spPr>
        <p:txBody>
          <a:bodyPr>
            <a:noAutofit/>
          </a:bodyPr>
          <a:lstStyle/>
          <a:p>
            <a:pPr>
              <a:spcBef>
                <a:spcPts val="0"/>
              </a:spcBef>
              <a:spcAft>
                <a:spcPts val="300"/>
              </a:spcAft>
            </a:pPr>
            <a:r>
              <a:rPr lang="en-US" sz="1100" b="1" dirty="0" smtClean="0"/>
              <a:t>Description of the Slide</a:t>
            </a:r>
          </a:p>
          <a:p>
            <a:pPr>
              <a:spcBef>
                <a:spcPts val="0"/>
              </a:spcBef>
              <a:spcAft>
                <a:spcPts val="600"/>
              </a:spcAft>
            </a:pPr>
            <a:r>
              <a:rPr lang="en-US" sz="1100" dirty="0" smtClean="0"/>
              <a:t>This slide summarizes the key points from the previous slides and discussions. </a:t>
            </a:r>
          </a:p>
          <a:p>
            <a:pPr>
              <a:spcBef>
                <a:spcPts val="0"/>
              </a:spcBef>
              <a:spcAft>
                <a:spcPts val="300"/>
              </a:spcAft>
            </a:pPr>
            <a:r>
              <a:rPr lang="en-US" sz="1100" b="1" dirty="0" smtClean="0"/>
              <a:t>Key Points</a:t>
            </a:r>
          </a:p>
          <a:p>
            <a:pPr marL="182880" indent="-182880">
              <a:spcBef>
                <a:spcPts val="0"/>
              </a:spcBef>
              <a:spcAft>
                <a:spcPts val="0"/>
              </a:spcAft>
              <a:buFont typeface="Arial" pitchFamily="34" charset="0"/>
              <a:buChar char="•"/>
            </a:pPr>
            <a:r>
              <a:rPr lang="en-US" sz="1100" dirty="0" smtClean="0">
                <a:ea typeface="ヒラギノ角ゴ ProN W6" charset="0"/>
                <a:cs typeface="Helvetica"/>
              </a:rPr>
              <a:t>Operations is a critical component for actively managing the transportation network on a daily basis, providing</a:t>
            </a:r>
            <a:r>
              <a:rPr lang="en-US" sz="1100" baseline="0" dirty="0" smtClean="0">
                <a:ea typeface="ヒラギノ角ゴ ProN W6" charset="0"/>
                <a:cs typeface="Helvetica"/>
              </a:rPr>
              <a:t> several benefits to the region and the member transportation agencies. It:</a:t>
            </a:r>
            <a:endParaRPr lang="en-US" sz="1100" dirty="0" smtClean="0">
              <a:ea typeface="ヒラギノ角ゴ ProN W6" charset="0"/>
              <a:cs typeface="Helvetica"/>
            </a:endParaRPr>
          </a:p>
          <a:p>
            <a:pPr marL="640080" lvl="2" indent="-182880">
              <a:spcBef>
                <a:spcPts val="0"/>
              </a:spcBef>
              <a:spcAft>
                <a:spcPts val="0"/>
              </a:spcAft>
              <a:buFont typeface="Courier New" pitchFamily="49" charset="0"/>
              <a:buChar char="o"/>
            </a:pPr>
            <a:r>
              <a:rPr lang="en-US" sz="1100" dirty="0" smtClean="0">
                <a:ea typeface="ヒラギノ角ゴ ProN W6" charset="0"/>
                <a:cs typeface="Helvetica"/>
              </a:rPr>
              <a:t>Enhances mobility, reliability, safety, and the environment;</a:t>
            </a:r>
          </a:p>
          <a:p>
            <a:pPr marL="640080" marR="0" lvl="2" indent="-182880" algn="l" defTabSz="914400" rtl="0" eaLnBrk="0" fontAlgn="base" latinLnBrk="0" hangingPunct="0">
              <a:lnSpc>
                <a:spcPct val="100000"/>
              </a:lnSpc>
              <a:spcBef>
                <a:spcPts val="0"/>
              </a:spcBef>
              <a:spcAft>
                <a:spcPts val="0"/>
              </a:spcAft>
              <a:buClrTx/>
              <a:buSzTx/>
              <a:buFont typeface="Courier New" pitchFamily="49" charset="0"/>
              <a:buChar char="o"/>
              <a:tabLst/>
              <a:defRPr/>
            </a:pPr>
            <a:r>
              <a:rPr lang="en-US" sz="1100" dirty="0" smtClean="0">
                <a:ea typeface="ヒラギノ角ゴ ProN W6" charset="0"/>
                <a:cs typeface="Helvetica"/>
              </a:rPr>
              <a:t>Promotes a sustainable and livable transportation network;</a:t>
            </a:r>
          </a:p>
          <a:p>
            <a:pPr marL="640080" marR="0" lvl="2" indent="-182880" algn="l" defTabSz="914400" rtl="0" eaLnBrk="0" fontAlgn="base" latinLnBrk="0" hangingPunct="0">
              <a:spcBef>
                <a:spcPts val="0"/>
              </a:spcBef>
              <a:spcAft>
                <a:spcPts val="0"/>
              </a:spcAft>
              <a:buClrTx/>
              <a:buSzTx/>
              <a:buFont typeface="Courier New" pitchFamily="49" charset="0"/>
              <a:buChar char="o"/>
              <a:tabLst/>
              <a:defRPr/>
            </a:pPr>
            <a:r>
              <a:rPr lang="en-US" sz="1100" dirty="0" smtClean="0">
                <a:ea typeface="ヒラギノ角ゴ ProN W6" charset="0"/>
                <a:cs typeface="Helvetica"/>
              </a:rPr>
              <a:t>Provides customer service via a </a:t>
            </a:r>
            <a:r>
              <a:rPr lang="en-US" sz="1100" dirty="0" smtClean="0">
                <a:cs typeface="Helvetica"/>
              </a:rPr>
              <a:t>p</a:t>
            </a:r>
            <a:r>
              <a:rPr lang="en-US" sz="1100" dirty="0" smtClean="0"/>
              <a:t>erformance-based approach;</a:t>
            </a:r>
            <a:r>
              <a:rPr lang="en-US" sz="1100" baseline="0" dirty="0" smtClean="0"/>
              <a:t> and,</a:t>
            </a:r>
            <a:endParaRPr lang="en-US" sz="1100" dirty="0" smtClean="0">
              <a:ea typeface="ヒラギノ角ゴ ProN W6" charset="0"/>
              <a:cs typeface="Helvetica"/>
            </a:endParaRPr>
          </a:p>
          <a:p>
            <a:pPr marL="640080" marR="0" lvl="2" indent="-182880" algn="l" defTabSz="914400" rtl="0" eaLnBrk="0" fontAlgn="base" latinLnBrk="0" hangingPunct="0">
              <a:spcBef>
                <a:spcPts val="0"/>
              </a:spcBef>
              <a:spcAft>
                <a:spcPts val="300"/>
              </a:spcAft>
              <a:buClrTx/>
              <a:buSzTx/>
              <a:buFont typeface="Courier New" pitchFamily="49" charset="0"/>
              <a:buChar char="o"/>
              <a:tabLst/>
              <a:defRPr/>
            </a:pPr>
            <a:r>
              <a:rPr lang="en-US" sz="1100" dirty="0" smtClean="0">
                <a:ea typeface="ヒラギノ角ゴ ProN W6" charset="0"/>
                <a:cs typeface="Helvetica"/>
              </a:rPr>
              <a:t>Achieves quick and cost-effective implementation (with</a:t>
            </a:r>
            <a:r>
              <a:rPr lang="en-US" sz="1100" baseline="0" dirty="0" smtClean="0">
                <a:ea typeface="ヒラギノ角ゴ ProN W6" charset="0"/>
                <a:cs typeface="Helvetica"/>
              </a:rPr>
              <a:t> </a:t>
            </a:r>
            <a:r>
              <a:rPr lang="en-US" sz="1100" dirty="0" smtClean="0">
                <a:ea typeface="ヒラギノ角ゴ ProN W6" charset="0"/>
                <a:cs typeface="Helvetica"/>
              </a:rPr>
              <a:t>large benefit – cost ratios).</a:t>
            </a:r>
          </a:p>
          <a:p>
            <a:pPr marL="182880" lvl="1" indent="-182880">
              <a:spcBef>
                <a:spcPts val="0"/>
              </a:spcBef>
              <a:spcAft>
                <a:spcPts val="300"/>
              </a:spcAft>
              <a:buFont typeface="Arial" pitchFamily="34" charset="0"/>
              <a:buChar char="•"/>
            </a:pPr>
            <a:r>
              <a:rPr lang="en-US" sz="1100" dirty="0" smtClean="0"/>
              <a:t>To be successful, operations needs to be “mainstreamed” into the transportation planning and programming processes at the regional and agency levels.</a:t>
            </a:r>
          </a:p>
          <a:p>
            <a:pPr marL="182880" lvl="1" indent="-182880">
              <a:spcBef>
                <a:spcPts val="0"/>
              </a:spcBef>
              <a:spcAft>
                <a:spcPts val="300"/>
              </a:spcAft>
              <a:buFont typeface="Arial" pitchFamily="34" charset="0"/>
              <a:buChar char="•"/>
            </a:pPr>
            <a:r>
              <a:rPr lang="en-US" sz="1100" baseline="0" dirty="0" smtClean="0"/>
              <a:t>Such change and mainstreaming cannot be achieved without your enthusiasm , leadership, and support.</a:t>
            </a:r>
            <a:endParaRPr lang="en-US" sz="1100" dirty="0" smtClean="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23</a:t>
            </a:fld>
            <a:endParaRPr lang="en-US" dirty="0"/>
          </a:p>
        </p:txBody>
      </p:sp>
      <p:sp>
        <p:nvSpPr>
          <p:cNvPr id="6" name="TextBox 5"/>
          <p:cNvSpPr txBox="1"/>
          <p:nvPr/>
        </p:nvSpPr>
        <p:spPr>
          <a:xfrm>
            <a:off x="609600" y="191869"/>
            <a:ext cx="5562600" cy="307777"/>
          </a:xfrm>
          <a:prstGeom prst="rect">
            <a:avLst/>
          </a:prstGeom>
          <a:noFill/>
        </p:spPr>
        <p:txBody>
          <a:bodyPr wrap="square" rtlCol="0">
            <a:spAutoFit/>
          </a:bodyPr>
          <a:lstStyle/>
          <a:p>
            <a:r>
              <a:rPr lang="en-US" sz="1400" dirty="0" smtClean="0"/>
              <a:t>SLIDE 23: Summary</a:t>
            </a:r>
            <a:endParaRPr lang="en-US" sz="1400" dirty="0"/>
          </a:p>
        </p:txBody>
      </p:sp>
    </p:spTree>
    <p:extLst>
      <p:ext uri="{BB962C8B-B14F-4D97-AF65-F5344CB8AC3E}">
        <p14:creationId xmlns:p14="http://schemas.microsoft.com/office/powerpoint/2010/main" val="3040002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67200" cy="3200400"/>
          </a:xfrm>
        </p:spPr>
      </p:sp>
      <p:sp>
        <p:nvSpPr>
          <p:cNvPr id="3" name="Notes Placeholder 2"/>
          <p:cNvSpPr>
            <a:spLocks noGrp="1"/>
          </p:cNvSpPr>
          <p:nvPr>
            <p:ph type="body" idx="1"/>
          </p:nvPr>
        </p:nvSpPr>
        <p:spPr>
          <a:xfrm>
            <a:off x="701361" y="4267200"/>
            <a:ext cx="5607680" cy="4183220"/>
          </a:xfrm>
        </p:spPr>
        <p:txBody>
          <a:bodyPr>
            <a:noAutofit/>
          </a:bodyPr>
          <a:lstStyle/>
          <a:p>
            <a:pPr>
              <a:spcBef>
                <a:spcPts val="0"/>
              </a:spcBef>
              <a:spcAft>
                <a:spcPts val="300"/>
              </a:spcAft>
            </a:pPr>
            <a:r>
              <a:rPr lang="en-US" sz="1100" b="1" dirty="0" smtClean="0"/>
              <a:t>Description of the Slide</a:t>
            </a:r>
          </a:p>
          <a:p>
            <a:pPr>
              <a:spcBef>
                <a:spcPts val="0"/>
              </a:spcBef>
              <a:spcAft>
                <a:spcPts val="300"/>
              </a:spcAft>
            </a:pPr>
            <a:r>
              <a:rPr lang="en-US" sz="1100" baseline="0" dirty="0" smtClean="0"/>
              <a:t>Mainstreaming operations reflects a</a:t>
            </a:r>
            <a:r>
              <a:rPr lang="en-US" sz="1100" dirty="0" smtClean="0"/>
              <a:t> significant shift from the previous project-focused and capital investment planning process -- a process that does not account significantly for the role of technology and operations solutions.</a:t>
            </a:r>
            <a:endParaRPr lang="en-US" sz="1100" baseline="0" dirty="0" smtClean="0"/>
          </a:p>
          <a:p>
            <a:pPr>
              <a:spcBef>
                <a:spcPts val="0"/>
              </a:spcBef>
              <a:spcAft>
                <a:spcPts val="300"/>
              </a:spcAft>
            </a:pPr>
            <a:r>
              <a:rPr lang="en-US" sz="1100" b="1" dirty="0" smtClean="0"/>
              <a:t>Key Points</a:t>
            </a:r>
          </a:p>
          <a:p>
            <a:pPr marL="182880" indent="-182880">
              <a:spcBef>
                <a:spcPts val="0"/>
              </a:spcBef>
              <a:spcAft>
                <a:spcPts val="300"/>
              </a:spcAft>
            </a:pPr>
            <a:r>
              <a:rPr lang="en-US" sz="1100" baseline="0" dirty="0" smtClean="0"/>
              <a:t>The existing process needs to be enhanced to include:</a:t>
            </a:r>
          </a:p>
          <a:p>
            <a:pPr marL="182880" indent="-182880">
              <a:spcBef>
                <a:spcPts val="0"/>
              </a:spcBef>
              <a:spcAft>
                <a:spcPts val="300"/>
              </a:spcAft>
              <a:buFont typeface="Arial" pitchFamily="34" charset="0"/>
              <a:buChar char="•"/>
            </a:pPr>
            <a:r>
              <a:rPr lang="en-US" sz="1100" baseline="0" dirty="0" smtClean="0"/>
              <a:t>More collaboration between planners and operators.</a:t>
            </a:r>
          </a:p>
          <a:p>
            <a:pPr marL="182880" indent="-182880">
              <a:spcBef>
                <a:spcPts val="0"/>
              </a:spcBef>
              <a:spcAft>
                <a:spcPts val="300"/>
              </a:spcAft>
              <a:buFont typeface="Arial" pitchFamily="34" charset="0"/>
              <a:buChar char="•"/>
            </a:pPr>
            <a:r>
              <a:rPr lang="en-US" sz="1100" baseline="0" dirty="0" smtClean="0"/>
              <a:t>Implementing an objectives-driven, performance-based approach.</a:t>
            </a:r>
          </a:p>
          <a:p>
            <a:pPr marL="182880" indent="-182880">
              <a:spcBef>
                <a:spcPts val="0"/>
              </a:spcBef>
              <a:spcAft>
                <a:spcPts val="300"/>
              </a:spcAft>
              <a:buFont typeface="Arial" pitchFamily="34" charset="0"/>
              <a:buChar char="•"/>
            </a:pPr>
            <a:r>
              <a:rPr lang="en-US" sz="1100" dirty="0" smtClean="0"/>
              <a:t>Using established system performance measures rather than simply focusing on implementation of projects as a measure of success.</a:t>
            </a:r>
            <a:endParaRPr lang="en-US" sz="1100" baseline="0" dirty="0" smtClean="0"/>
          </a:p>
          <a:p>
            <a:pPr marL="182880" marR="0" indent="-182880" algn="l" defTabSz="914400" rtl="0" eaLnBrk="0" fontAlgn="base" latinLnBrk="0" hangingPunct="0">
              <a:spcBef>
                <a:spcPts val="0"/>
              </a:spcBef>
              <a:spcAft>
                <a:spcPts val="300"/>
              </a:spcAft>
              <a:buClrTx/>
              <a:buSzTx/>
              <a:buFont typeface="Arial" pitchFamily="34" charset="0"/>
              <a:buChar char="•"/>
              <a:tabLst/>
              <a:defRPr/>
            </a:pPr>
            <a:r>
              <a:rPr lang="en-US" sz="1100" baseline="0" dirty="0" smtClean="0"/>
              <a:t>Focusing on both short-term and long-term system performance, including funding for the on-going costs associated with a robust operations program.</a:t>
            </a:r>
          </a:p>
          <a:p>
            <a:pPr marR="0" algn="l" defTabSz="914400" rtl="0" eaLnBrk="0" fontAlgn="base" latinLnBrk="0" hangingPunct="0">
              <a:spcBef>
                <a:spcPts val="0"/>
              </a:spcBef>
              <a:spcAft>
                <a:spcPts val="300"/>
              </a:spcAft>
              <a:buClrTx/>
              <a:buSzTx/>
              <a:tabLst/>
              <a:defRPr/>
            </a:pPr>
            <a:r>
              <a:rPr lang="en-US" sz="1100" b="1" dirty="0" smtClean="0"/>
              <a:t>Other</a:t>
            </a:r>
            <a:r>
              <a:rPr lang="en-US" sz="1100" dirty="0" smtClean="0"/>
              <a:t> – If previous slide # 23 is not used in a shortened version of this presentation,  the following key points should also be emphasized:</a:t>
            </a:r>
          </a:p>
          <a:p>
            <a:pPr marL="182880" lvl="1" indent="-182880">
              <a:spcBef>
                <a:spcPts val="0"/>
              </a:spcBef>
              <a:spcAft>
                <a:spcPts val="300"/>
              </a:spcAft>
              <a:buFont typeface="Arial" pitchFamily="34" charset="0"/>
              <a:buChar char="•"/>
            </a:pPr>
            <a:r>
              <a:rPr lang="en-US" sz="1100" dirty="0" smtClean="0"/>
              <a:t>To be successful, operations needs to be “mainstreamed” into the transportation planning and programming processes at the regional and agency levels.</a:t>
            </a:r>
          </a:p>
          <a:p>
            <a:pPr marL="182880" lvl="1" indent="-182880">
              <a:spcBef>
                <a:spcPts val="0"/>
              </a:spcBef>
              <a:spcAft>
                <a:spcPts val="300"/>
              </a:spcAft>
              <a:buFont typeface="Arial" pitchFamily="34" charset="0"/>
              <a:buChar char="•"/>
            </a:pPr>
            <a:r>
              <a:rPr lang="en-US" sz="1100" dirty="0" smtClean="0"/>
              <a:t>Such change and mainstreaming cannot be achieved without your enthusiasm , leadership, and support.</a:t>
            </a:r>
          </a:p>
          <a:p>
            <a:pPr marL="182880" marR="0" indent="-182880" algn="l" defTabSz="914400" rtl="0" eaLnBrk="0" fontAlgn="base" latinLnBrk="0" hangingPunct="0">
              <a:spcBef>
                <a:spcPts val="0"/>
              </a:spcBef>
              <a:spcAft>
                <a:spcPts val="300"/>
              </a:spcAft>
              <a:buClrTx/>
              <a:buSzTx/>
              <a:tabLst/>
              <a:defRPr/>
            </a:pPr>
            <a:r>
              <a:rPr lang="en-US" dirty="0" smtClean="0"/>
              <a:t> </a:t>
            </a:r>
            <a:endParaRPr lang="en-US" baseline="0" dirty="0" smtClean="0"/>
          </a:p>
          <a:p>
            <a:pPr marL="182880" indent="-182880">
              <a:spcBef>
                <a:spcPts val="0"/>
              </a:spcBef>
              <a:spcAft>
                <a:spcPts val="300"/>
              </a:spcAft>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24</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24: Help Mainstream Operations into the Planning Process  </a:t>
            </a:r>
            <a:endParaRPr lang="en-US" sz="1400" dirty="0"/>
          </a:p>
        </p:txBody>
      </p:sp>
    </p:spTree>
    <p:extLst>
      <p:ext uri="{BB962C8B-B14F-4D97-AF65-F5344CB8AC3E}">
        <p14:creationId xmlns:p14="http://schemas.microsoft.com/office/powerpoint/2010/main" val="1893054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67200" cy="3200400"/>
          </a:xfrm>
        </p:spPr>
      </p:sp>
      <p:sp>
        <p:nvSpPr>
          <p:cNvPr id="3" name="Notes Placeholder 2"/>
          <p:cNvSpPr>
            <a:spLocks noGrp="1"/>
          </p:cNvSpPr>
          <p:nvPr>
            <p:ph type="body" idx="1"/>
          </p:nvPr>
        </p:nvSpPr>
        <p:spPr/>
        <p:txBody>
          <a:bodyPr>
            <a:noAutofit/>
          </a:bodyPr>
          <a:lstStyle/>
          <a:p>
            <a:pPr>
              <a:spcBef>
                <a:spcPts val="0"/>
              </a:spcBef>
              <a:spcAft>
                <a:spcPts val="300"/>
              </a:spcAft>
            </a:pPr>
            <a:r>
              <a:rPr lang="en-US" sz="1100" b="1" kern="1200" baseline="0" dirty="0" smtClean="0">
                <a:solidFill>
                  <a:schemeClr val="tx1"/>
                </a:solidFill>
              </a:rPr>
              <a:t>Description of the Slide</a:t>
            </a:r>
          </a:p>
          <a:p>
            <a:pPr>
              <a:spcBef>
                <a:spcPts val="0"/>
              </a:spcBef>
              <a:spcAft>
                <a:spcPts val="300"/>
              </a:spcAft>
            </a:pPr>
            <a:r>
              <a:rPr lang="en-US" sz="1100" kern="1200" baseline="0" dirty="0" smtClean="0">
                <a:solidFill>
                  <a:schemeClr val="tx1"/>
                </a:solidFill>
              </a:rPr>
              <a:t>Provides information on the recently created National Operations Center of Excellence.</a:t>
            </a:r>
          </a:p>
          <a:p>
            <a:pPr>
              <a:spcBef>
                <a:spcPts val="0"/>
              </a:spcBef>
              <a:spcAft>
                <a:spcPts val="300"/>
              </a:spcAft>
            </a:pPr>
            <a:endParaRPr lang="en-US" sz="1100" b="1" kern="1200" baseline="0" dirty="0" smtClean="0">
              <a:solidFill>
                <a:schemeClr val="tx1"/>
              </a:solidFill>
            </a:endParaRPr>
          </a:p>
          <a:p>
            <a:pPr>
              <a:spcBef>
                <a:spcPts val="0"/>
              </a:spcBef>
              <a:spcAft>
                <a:spcPts val="300"/>
              </a:spcAft>
            </a:pPr>
            <a:r>
              <a:rPr lang="en-US" sz="1100" b="1" kern="1200" baseline="0" dirty="0" smtClean="0">
                <a:solidFill>
                  <a:schemeClr val="tx1"/>
                </a:solidFill>
              </a:rPr>
              <a:t>Key Points</a:t>
            </a:r>
          </a:p>
          <a:p>
            <a:pPr marL="182880" indent="-182880">
              <a:spcBef>
                <a:spcPts val="0"/>
              </a:spcBef>
              <a:spcAft>
                <a:spcPts val="300"/>
              </a:spcAft>
              <a:buFont typeface="Arial" pitchFamily="34" charset="0"/>
              <a:buChar char="•"/>
            </a:pPr>
            <a:r>
              <a:rPr lang="en-US" sz="1100" kern="1200" baseline="0" dirty="0" smtClean="0">
                <a:solidFill>
                  <a:schemeClr val="tx1"/>
                </a:solidFill>
              </a:rPr>
              <a:t>A good place for your staff to get engaged in TSM&amp;O and with others around the county. The Center and this website are designed to actively support the transportation systems management and operations (TSM&amp;O) community. The goal is to provide this community with the tools to fulfill their mission of enhancing safety and reducing congestion. This web portal is being established for practitioners, researchers, and policymakers to provide convenient access to key knowledge resources and the opportunity to discuss topics related to their field. </a:t>
            </a:r>
          </a:p>
          <a:p>
            <a:pPr marL="182880" indent="-182880">
              <a:spcBef>
                <a:spcPts val="0"/>
              </a:spcBef>
              <a:spcAft>
                <a:spcPts val="300"/>
              </a:spcAft>
              <a:buFont typeface="Arial" pitchFamily="34" charset="0"/>
              <a:buChar char="•"/>
            </a:pPr>
            <a:r>
              <a:rPr lang="en-US" sz="1100" kern="1200" baseline="0" dirty="0" smtClean="0">
                <a:solidFill>
                  <a:schemeClr val="tx1"/>
                </a:solidFill>
              </a:rPr>
              <a:t>The related NOCoE Operations Technical Services Program is also under development. Once launched this spring, the new OTSP will offer an array of technical services such as peer exchange workshops and webinars, ongoing assessments of best practices in the field, and on-call assistance.</a:t>
            </a:r>
          </a:p>
          <a:p>
            <a:pPr>
              <a:spcBef>
                <a:spcPts val="0"/>
              </a:spcBef>
              <a:spcAft>
                <a:spcPts val="300"/>
              </a:spcAft>
            </a:pPr>
            <a:endParaRPr lang="en-US" sz="1100"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25</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35: A New Source of Information </a:t>
            </a:r>
            <a:r>
              <a:rPr lang="en-US" sz="1400" smtClean="0"/>
              <a:t>on TSM&amp;O</a:t>
            </a:r>
            <a:endParaRPr lang="en-US" sz="1400" dirty="0"/>
          </a:p>
        </p:txBody>
      </p:sp>
    </p:spTree>
    <p:extLst>
      <p:ext uri="{BB962C8B-B14F-4D97-AF65-F5344CB8AC3E}">
        <p14:creationId xmlns:p14="http://schemas.microsoft.com/office/powerpoint/2010/main" val="427041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67200" cy="3200400"/>
          </a:xfrm>
        </p:spPr>
      </p:sp>
      <p:sp>
        <p:nvSpPr>
          <p:cNvPr id="3" name="Notes Placeholder 2"/>
          <p:cNvSpPr>
            <a:spLocks noGrp="1"/>
          </p:cNvSpPr>
          <p:nvPr>
            <p:ph type="body" idx="1"/>
          </p:nvPr>
        </p:nvSpPr>
        <p:spPr>
          <a:xfrm>
            <a:off x="701361" y="4191000"/>
            <a:ext cx="5607680" cy="4183220"/>
          </a:xfrm>
        </p:spPr>
        <p:txBody>
          <a:bodyPr>
            <a:noAutofit/>
          </a:bodyPr>
          <a:lstStyle/>
          <a:p>
            <a:pPr>
              <a:spcBef>
                <a:spcPts val="0"/>
              </a:spcBef>
              <a:spcAft>
                <a:spcPts val="300"/>
              </a:spcAft>
            </a:pPr>
            <a:r>
              <a:rPr lang="en-US" sz="1100" b="1" kern="1200" baseline="0" dirty="0" smtClean="0">
                <a:solidFill>
                  <a:schemeClr val="tx1"/>
                </a:solidFill>
              </a:rPr>
              <a:t>Description of the Slide</a:t>
            </a:r>
          </a:p>
          <a:p>
            <a:pPr>
              <a:spcBef>
                <a:spcPts val="0"/>
              </a:spcBef>
              <a:spcAft>
                <a:spcPts val="600"/>
              </a:spcAft>
            </a:pPr>
            <a:r>
              <a:rPr lang="en-US" sz="1100" kern="1200" baseline="0" dirty="0" smtClean="0">
                <a:solidFill>
                  <a:schemeClr val="tx1"/>
                </a:solidFill>
              </a:rPr>
              <a:t>As an executive of an MPO or of a member agency, the ball is in your court.</a:t>
            </a:r>
          </a:p>
          <a:p>
            <a:pPr>
              <a:spcBef>
                <a:spcPts val="0"/>
              </a:spcBef>
              <a:spcAft>
                <a:spcPts val="300"/>
              </a:spcAft>
            </a:pPr>
            <a:r>
              <a:rPr lang="en-US" sz="1100" b="1" kern="1200" baseline="0" dirty="0" smtClean="0">
                <a:solidFill>
                  <a:schemeClr val="tx1"/>
                </a:solidFill>
              </a:rPr>
              <a:t>Key Points</a:t>
            </a:r>
          </a:p>
          <a:p>
            <a:pPr marL="182880" marR="0" indent="-182880" algn="l" defTabSz="914400" rtl="0" eaLnBrk="0" fontAlgn="base" latinLnBrk="0" hangingPunct="0">
              <a:spcBef>
                <a:spcPts val="0"/>
              </a:spcBef>
              <a:spcAft>
                <a:spcPts val="300"/>
              </a:spcAft>
              <a:buClrTx/>
              <a:buSzTx/>
              <a:buFont typeface="Arial" pitchFamily="34" charset="0"/>
              <a:buChar char="•"/>
              <a:tabLst/>
              <a:defRPr/>
            </a:pPr>
            <a:r>
              <a:rPr lang="en-US" sz="1100" kern="1200" baseline="0" dirty="0" smtClean="0">
                <a:solidFill>
                  <a:schemeClr val="tx1"/>
                </a:solidFill>
              </a:rPr>
              <a:t>Demonstrate your own commitment. Get engaged and develop champions within your respective organizations, and provide them with the necessary resources to help make this happen.</a:t>
            </a:r>
          </a:p>
          <a:p>
            <a:pPr marL="182880" indent="-182880">
              <a:spcBef>
                <a:spcPts val="0"/>
              </a:spcBef>
              <a:spcAft>
                <a:spcPts val="300"/>
              </a:spcAft>
              <a:buFont typeface="Arial" pitchFamily="34" charset="0"/>
              <a:buChar char="•"/>
            </a:pPr>
            <a:r>
              <a:rPr lang="en-US" sz="1100" kern="1200" baseline="0" dirty="0" smtClean="0">
                <a:solidFill>
                  <a:schemeClr val="tx1"/>
                </a:solidFill>
              </a:rPr>
              <a:t>Support efforts to mainstream operations into the regional transportation planning process, as well as the planning processes of individual agencies.</a:t>
            </a:r>
          </a:p>
          <a:p>
            <a:pPr marL="182880" indent="-182880">
              <a:spcBef>
                <a:spcPts val="0"/>
              </a:spcBef>
              <a:spcAft>
                <a:spcPts val="300"/>
              </a:spcAft>
              <a:buFont typeface="Arial" pitchFamily="34" charset="0"/>
              <a:buChar char="•"/>
            </a:pPr>
            <a:r>
              <a:rPr lang="en-US" sz="1100" kern="1200" baseline="0" dirty="0" smtClean="0">
                <a:solidFill>
                  <a:schemeClr val="tx1"/>
                </a:solidFill>
              </a:rPr>
              <a:t>Empower the people in your respective organizations who you will rely on for results.</a:t>
            </a:r>
          </a:p>
          <a:p>
            <a:pPr marL="182880" indent="-182880">
              <a:spcBef>
                <a:spcPts val="0"/>
              </a:spcBef>
              <a:spcAft>
                <a:spcPts val="300"/>
              </a:spcAft>
              <a:buFont typeface="Arial" pitchFamily="34" charset="0"/>
              <a:buChar char="•"/>
            </a:pPr>
            <a:r>
              <a:rPr lang="en-US" sz="1100" kern="1200" baseline="0" dirty="0" smtClean="0">
                <a:solidFill>
                  <a:schemeClr val="tx1"/>
                </a:solidFill>
              </a:rPr>
              <a:t>Feel free to contact FHWA or AASHTO at any time if you have any questions or need additional assistance.</a:t>
            </a:r>
            <a:endParaRPr lang="en-US" sz="1100" dirty="0" smtClean="0"/>
          </a:p>
          <a:p>
            <a:pPr>
              <a:spcBef>
                <a:spcPts val="0"/>
              </a:spcBef>
              <a:spcAft>
                <a:spcPts val="300"/>
              </a:spcAft>
            </a:pPr>
            <a:r>
              <a:rPr lang="en-US" sz="1100" b="1" dirty="0" smtClean="0"/>
              <a:t>Other – </a:t>
            </a:r>
            <a:r>
              <a:rPr lang="en-US" sz="1100" b="0" dirty="0" smtClean="0"/>
              <a:t>The specific names and contact</a:t>
            </a:r>
            <a:r>
              <a:rPr lang="en-US" sz="1100" b="0" baseline="0" dirty="0" smtClean="0"/>
              <a:t> information for FHWA</a:t>
            </a:r>
            <a:r>
              <a:rPr lang="en-US" sz="1100" b="0" dirty="0" smtClean="0"/>
              <a:t> may be changed or </a:t>
            </a:r>
            <a:r>
              <a:rPr lang="en-US" sz="1100" dirty="0" smtClean="0"/>
              <a:t>additional names listed </a:t>
            </a:r>
            <a:r>
              <a:rPr lang="en-US" sz="1100" b="0" baseline="0" dirty="0" smtClean="0"/>
              <a:t>depending on the DOT / agency for whom the presentation is being given.</a:t>
            </a:r>
            <a:r>
              <a:rPr lang="en-US" sz="1100" b="0" dirty="0" smtClean="0"/>
              <a:t> </a:t>
            </a:r>
          </a:p>
          <a:p>
            <a:pPr>
              <a:spcBef>
                <a:spcPts val="0"/>
              </a:spcBef>
              <a:spcAft>
                <a:spcPts val="300"/>
              </a:spcAft>
            </a:pPr>
            <a:endParaRPr lang="en-US" sz="1100"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26</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25:Next Steps</a:t>
            </a:r>
            <a:endParaRPr lang="en-US" sz="1400" dirty="0"/>
          </a:p>
        </p:txBody>
      </p:sp>
    </p:spTree>
    <p:extLst>
      <p:ext uri="{BB962C8B-B14F-4D97-AF65-F5344CB8AC3E}">
        <p14:creationId xmlns:p14="http://schemas.microsoft.com/office/powerpoint/2010/main" val="2310772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300"/>
              </a:spcAft>
            </a:pPr>
            <a:r>
              <a:rPr lang="en-US" sz="1100" b="1" dirty="0" smtClean="0"/>
              <a:t>Description of the Slide</a:t>
            </a:r>
          </a:p>
          <a:p>
            <a:pPr marL="182880" indent="-182880">
              <a:spcBef>
                <a:spcPts val="0"/>
              </a:spcBef>
              <a:spcAft>
                <a:spcPts val="600"/>
              </a:spcAft>
              <a:buFont typeface="Arial" pitchFamily="34" charset="0"/>
              <a:buChar char="•"/>
            </a:pPr>
            <a:r>
              <a:rPr lang="en-US" sz="1100" dirty="0" smtClean="0"/>
              <a:t>Solicit and respond to questions and comments.</a:t>
            </a:r>
          </a:p>
          <a:p>
            <a:pPr>
              <a:spcBef>
                <a:spcPts val="0"/>
              </a:spcBef>
              <a:spcAft>
                <a:spcPts val="300"/>
              </a:spcAft>
            </a:pPr>
            <a:r>
              <a:rPr lang="en-US" sz="1100" b="1" dirty="0" smtClean="0"/>
              <a:t>Key Points</a:t>
            </a:r>
          </a:p>
          <a:p>
            <a:pPr marL="182880" indent="-182880">
              <a:spcBef>
                <a:spcPts val="0"/>
              </a:spcBef>
              <a:spcAft>
                <a:spcPts val="300"/>
              </a:spcAft>
              <a:buFont typeface="Arial" pitchFamily="34" charset="0"/>
              <a:buChar char="•"/>
            </a:pPr>
            <a:r>
              <a:rPr lang="en-US" sz="1100" dirty="0" smtClean="0"/>
              <a:t>Make sure to follow up to any questions that can’t be answered immediately, and to requests for any additional information.</a:t>
            </a:r>
          </a:p>
          <a:p>
            <a:pPr marL="182880" indent="-182880">
              <a:spcBef>
                <a:spcPts val="0"/>
              </a:spcBef>
              <a:spcAft>
                <a:spcPts val="300"/>
              </a:spcAft>
            </a:pPr>
            <a:endParaRPr lang="en-US" sz="1100" dirty="0" smtClean="0"/>
          </a:p>
          <a:p>
            <a:endParaRPr lang="en-US" sz="1100"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27</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26: Questions</a:t>
            </a:r>
            <a:endParaRPr lang="en-US" sz="1400" dirty="0"/>
          </a:p>
        </p:txBody>
      </p:sp>
    </p:spTree>
    <p:extLst>
      <p:ext uri="{BB962C8B-B14F-4D97-AF65-F5344CB8AC3E}">
        <p14:creationId xmlns:p14="http://schemas.microsoft.com/office/powerpoint/2010/main" val="3437127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67200" cy="3200400"/>
          </a:xfrm>
        </p:spPr>
      </p:sp>
      <p:sp>
        <p:nvSpPr>
          <p:cNvPr id="3" name="Notes Placeholder 2"/>
          <p:cNvSpPr>
            <a:spLocks noGrp="1"/>
          </p:cNvSpPr>
          <p:nvPr>
            <p:ph type="body" idx="1"/>
          </p:nvPr>
        </p:nvSpPr>
        <p:spPr>
          <a:xfrm>
            <a:off x="701361" y="4114800"/>
            <a:ext cx="5607680" cy="4183220"/>
          </a:xfrm>
        </p:spPr>
        <p:txBody>
          <a:bodyPr>
            <a:noAutofit/>
          </a:bodyPr>
          <a:lstStyle/>
          <a:p>
            <a:pPr>
              <a:spcBef>
                <a:spcPts val="0"/>
              </a:spcBef>
              <a:spcAft>
                <a:spcPts val="300"/>
              </a:spcAft>
            </a:pPr>
            <a:r>
              <a:rPr lang="en-US" sz="1100" dirty="0" smtClean="0"/>
              <a:t>This is a “parking lot” for slides providing additional</a:t>
            </a:r>
            <a:r>
              <a:rPr lang="en-US" sz="1100" baseline="0" dirty="0" smtClean="0"/>
              <a:t> details on selected areas and operations strategies. These may be included in the presentation as  indicated in the “Other” notes for previous slides.</a:t>
            </a:r>
          </a:p>
          <a:p>
            <a:pPr>
              <a:spcBef>
                <a:spcPts val="0"/>
              </a:spcBef>
              <a:spcAft>
                <a:spcPts val="0"/>
              </a:spcAft>
            </a:pPr>
            <a:r>
              <a:rPr lang="en-US" sz="1100" dirty="0" smtClean="0"/>
              <a:t>Another source for additional slides is the companion slide presentation for DOTs. It includes several slides (#14 - #24) that provide more detailed information and example benefits for specific operational strategies, including:</a:t>
            </a:r>
            <a:endParaRPr lang="en-US" sz="1100" b="1" dirty="0" smtClean="0"/>
          </a:p>
          <a:p>
            <a:pPr marL="182880" indent="-182880">
              <a:spcBef>
                <a:spcPts val="0"/>
              </a:spcBef>
              <a:spcAft>
                <a:spcPts val="0"/>
              </a:spcAft>
              <a:buFont typeface="Arial" pitchFamily="34" charset="0"/>
              <a:buChar char="•"/>
            </a:pPr>
            <a:r>
              <a:rPr lang="en-US" sz="1100" dirty="0" smtClean="0"/>
              <a:t>Work zone management</a:t>
            </a:r>
          </a:p>
          <a:p>
            <a:pPr marL="182880" indent="-182880">
              <a:spcBef>
                <a:spcPts val="0"/>
              </a:spcBef>
              <a:spcAft>
                <a:spcPts val="0"/>
              </a:spcAft>
              <a:buFont typeface="Arial" pitchFamily="34" charset="0"/>
              <a:buChar char="•"/>
            </a:pPr>
            <a:r>
              <a:rPr lang="en-US" sz="1100" dirty="0" smtClean="0"/>
              <a:t>Traffic incident management and service patrols</a:t>
            </a:r>
          </a:p>
          <a:p>
            <a:pPr marL="182880" indent="-182880">
              <a:spcBef>
                <a:spcPts val="0"/>
              </a:spcBef>
              <a:spcAft>
                <a:spcPts val="0"/>
              </a:spcAft>
              <a:buFont typeface="Arial" pitchFamily="34" charset="0"/>
              <a:buChar char="•"/>
            </a:pPr>
            <a:r>
              <a:rPr lang="en-US" sz="1100" dirty="0" smtClean="0"/>
              <a:t>Planned special event management</a:t>
            </a:r>
          </a:p>
          <a:p>
            <a:pPr marL="182880" indent="-182880">
              <a:spcBef>
                <a:spcPts val="0"/>
              </a:spcBef>
              <a:spcAft>
                <a:spcPts val="0"/>
              </a:spcAft>
              <a:buFont typeface="Arial" pitchFamily="34" charset="0"/>
              <a:buChar char="•"/>
            </a:pPr>
            <a:r>
              <a:rPr lang="en-US" sz="1100" dirty="0" smtClean="0"/>
              <a:t>Road weather management</a:t>
            </a:r>
          </a:p>
          <a:p>
            <a:pPr marL="182880" indent="-182880">
              <a:spcBef>
                <a:spcPts val="0"/>
              </a:spcBef>
              <a:spcAft>
                <a:spcPts val="0"/>
              </a:spcAft>
              <a:buFont typeface="Arial" pitchFamily="34" charset="0"/>
              <a:buChar char="•"/>
            </a:pPr>
            <a:r>
              <a:rPr lang="en-US" sz="1100" dirty="0" smtClean="0"/>
              <a:t>Emergency management</a:t>
            </a:r>
          </a:p>
          <a:p>
            <a:pPr marL="182880" indent="-182880">
              <a:spcBef>
                <a:spcPts val="0"/>
              </a:spcBef>
              <a:spcAft>
                <a:spcPts val="0"/>
              </a:spcAft>
              <a:buFont typeface="Arial" pitchFamily="34" charset="0"/>
              <a:buChar char="•"/>
            </a:pPr>
            <a:r>
              <a:rPr lang="en-US" sz="1100" dirty="0" smtClean="0"/>
              <a:t>Traffic signal synchronization</a:t>
            </a:r>
          </a:p>
          <a:p>
            <a:pPr marL="182880" indent="-182880">
              <a:spcBef>
                <a:spcPts val="0"/>
              </a:spcBef>
              <a:spcAft>
                <a:spcPts val="0"/>
              </a:spcAft>
              <a:buFont typeface="Arial" pitchFamily="34" charset="0"/>
              <a:buChar char="•"/>
            </a:pPr>
            <a:r>
              <a:rPr lang="en-US" sz="1100" dirty="0" smtClean="0"/>
              <a:t>Traveler information</a:t>
            </a:r>
          </a:p>
          <a:p>
            <a:pPr marL="182880" indent="-182880">
              <a:spcBef>
                <a:spcPts val="0"/>
              </a:spcBef>
              <a:spcAft>
                <a:spcPts val="0"/>
              </a:spcAft>
              <a:buFont typeface="Arial" pitchFamily="34" charset="0"/>
              <a:buChar char="•"/>
            </a:pPr>
            <a:r>
              <a:rPr lang="en-US" sz="1100" dirty="0" smtClean="0"/>
              <a:t>Ramp management</a:t>
            </a:r>
          </a:p>
          <a:p>
            <a:pPr marL="182880" indent="-182880">
              <a:spcBef>
                <a:spcPts val="0"/>
              </a:spcBef>
              <a:spcAft>
                <a:spcPts val="0"/>
              </a:spcAft>
              <a:buFont typeface="Arial" pitchFamily="34" charset="0"/>
              <a:buChar char="•"/>
            </a:pPr>
            <a:r>
              <a:rPr lang="en-US" sz="1100" dirty="0" smtClean="0"/>
              <a:t>Active transportation and demand management</a:t>
            </a:r>
          </a:p>
          <a:p>
            <a:pPr marL="182880" indent="-182880">
              <a:spcBef>
                <a:spcPts val="0"/>
              </a:spcBef>
              <a:spcAft>
                <a:spcPts val="300"/>
              </a:spcAft>
              <a:buFont typeface="Arial" pitchFamily="34" charset="0"/>
              <a:buChar char="•"/>
            </a:pPr>
            <a:r>
              <a:rPr lang="en-US" sz="1100" dirty="0" smtClean="0"/>
              <a:t>Connected vehicles </a:t>
            </a:r>
          </a:p>
          <a:p>
            <a:pPr>
              <a:spcBef>
                <a:spcPts val="0"/>
              </a:spcBef>
              <a:spcAft>
                <a:spcPts val="300"/>
              </a:spcAft>
            </a:pPr>
            <a:r>
              <a:rPr lang="en-US" sz="1100" dirty="0" smtClean="0"/>
              <a:t>The “parking lot” for the DOT presentation also has strategy / benefit slides for managed lanes, active traffic management, and integrated corridor management. </a:t>
            </a:r>
          </a:p>
          <a:p>
            <a:pPr>
              <a:spcBef>
                <a:spcPts val="0"/>
              </a:spcBef>
              <a:spcAft>
                <a:spcPts val="300"/>
              </a:spcAft>
            </a:pPr>
            <a:r>
              <a:rPr lang="en-US" sz="1100" dirty="0" smtClean="0"/>
              <a:t>Depending on the available time and the interest of the audience, the presenter may consider choosing a subset of these strategies  to include in the presentation.</a:t>
            </a:r>
          </a:p>
          <a:p>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28</a:t>
            </a:fld>
            <a:endParaRPr lang="en-US" dirty="0"/>
          </a:p>
        </p:txBody>
      </p:sp>
    </p:spTree>
    <p:extLst>
      <p:ext uri="{BB962C8B-B14F-4D97-AF65-F5344CB8AC3E}">
        <p14:creationId xmlns:p14="http://schemas.microsoft.com/office/powerpoint/2010/main" val="2168982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67200" cy="3200400"/>
          </a:xfrm>
        </p:spPr>
      </p:sp>
      <p:sp>
        <p:nvSpPr>
          <p:cNvPr id="3" name="Notes Placeholder 2"/>
          <p:cNvSpPr>
            <a:spLocks noGrp="1"/>
          </p:cNvSpPr>
          <p:nvPr>
            <p:ph type="body" idx="1"/>
          </p:nvPr>
        </p:nvSpPr>
        <p:spPr>
          <a:xfrm>
            <a:off x="701361" y="4274980"/>
            <a:ext cx="5607680" cy="4183220"/>
          </a:xfrm>
        </p:spPr>
        <p:txBody>
          <a:bodyPr>
            <a:noAutofit/>
          </a:bodyPr>
          <a:lstStyle/>
          <a:p>
            <a:pPr>
              <a:spcBef>
                <a:spcPts val="0"/>
              </a:spcBef>
              <a:spcAft>
                <a:spcPts val="300"/>
              </a:spcAft>
            </a:pPr>
            <a:r>
              <a:rPr lang="en-US" sz="1100" b="1" dirty="0" smtClean="0"/>
              <a:t>Description of the Slide</a:t>
            </a:r>
          </a:p>
          <a:p>
            <a:pPr>
              <a:spcBef>
                <a:spcPts val="0"/>
              </a:spcBef>
              <a:spcAft>
                <a:spcPts val="600"/>
              </a:spcAft>
            </a:pPr>
            <a:r>
              <a:rPr lang="en-US" sz="1100" baseline="0" dirty="0" smtClean="0"/>
              <a:t>What is meant reliability? Reliability is the ability for travelers and transporters to depend on getting from </a:t>
            </a:r>
            <a:r>
              <a:rPr lang="en-US" sz="1100" dirty="0"/>
              <a:t>P</a:t>
            </a:r>
            <a:r>
              <a:rPr lang="en-US" sz="1100" baseline="0" dirty="0" smtClean="0"/>
              <a:t>oint A to B in an expected amount of time.  The more reliable a route is, the less tolerance is given for unexpected delays.  If we can decrease the opportunities for delay, we can decrease the need to budget for variable travel delays, thereby saving money for travelers, transit operators, freight transporters, and their end users.  </a:t>
            </a:r>
            <a:endParaRPr lang="en-US" sz="1100" dirty="0" smtClean="0"/>
          </a:p>
          <a:p>
            <a:pPr>
              <a:spcBef>
                <a:spcPts val="0"/>
              </a:spcBef>
              <a:spcAft>
                <a:spcPts val="300"/>
              </a:spcAft>
            </a:pPr>
            <a:r>
              <a:rPr lang="en-US" sz="1100" b="1" dirty="0" smtClean="0"/>
              <a:t>Key Points</a:t>
            </a:r>
          </a:p>
          <a:p>
            <a:pPr marL="182880" indent="-182880">
              <a:spcBef>
                <a:spcPts val="0"/>
              </a:spcBef>
              <a:spcAft>
                <a:spcPts val="300"/>
              </a:spcAft>
              <a:buFont typeface="Arial" pitchFamily="34" charset="0"/>
              <a:buChar char="•"/>
            </a:pPr>
            <a:r>
              <a:rPr lang="en-US" sz="1100" baseline="0" dirty="0" smtClean="0"/>
              <a:t>Reliability focuses on the consistency of travel times.</a:t>
            </a:r>
          </a:p>
          <a:p>
            <a:pPr marL="182880" indent="-182880">
              <a:spcBef>
                <a:spcPts val="0"/>
              </a:spcBef>
              <a:spcAft>
                <a:spcPts val="300"/>
              </a:spcAft>
              <a:buFont typeface="Arial" pitchFamily="34" charset="0"/>
              <a:buChar char="•"/>
            </a:pPr>
            <a:r>
              <a:rPr lang="en-US" sz="1100" baseline="0" dirty="0" smtClean="0"/>
              <a:t>The past focus was on average travel times. Reliability is concerned with the variability of individual travel times from day to day.</a:t>
            </a:r>
          </a:p>
          <a:p>
            <a:pPr marL="182880" indent="-182880">
              <a:spcBef>
                <a:spcPts val="0"/>
              </a:spcBef>
              <a:spcAft>
                <a:spcPts val="300"/>
              </a:spcAft>
              <a:buFont typeface="Arial" pitchFamily="34" charset="0"/>
              <a:buChar char="•"/>
            </a:pPr>
            <a:r>
              <a:rPr lang="en-US" sz="1100" baseline="0" dirty="0" smtClean="0"/>
              <a:t>Optimal operations fine tunes travel reliability on the system and reduces amounts of unexpected delays.</a:t>
            </a:r>
          </a:p>
          <a:p>
            <a:pPr marL="182880" indent="-182880">
              <a:spcBef>
                <a:spcPts val="0"/>
              </a:spcBef>
              <a:spcAft>
                <a:spcPts val="300"/>
              </a:spcAft>
              <a:buFont typeface="Arial" pitchFamily="34" charset="0"/>
              <a:buChar char="•"/>
            </a:pPr>
            <a:r>
              <a:rPr lang="en-US" sz="1100" baseline="0" dirty="0" smtClean="0"/>
              <a:t>Less need to budget in time and money for “inevitable” travel delays saves money for users and end users.</a:t>
            </a:r>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29</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“What is “Reliability”?</a:t>
            </a:r>
            <a:endParaRPr lang="en-US" sz="1400" dirty="0"/>
          </a:p>
        </p:txBody>
      </p:sp>
    </p:spTree>
    <p:extLst>
      <p:ext uri="{BB962C8B-B14F-4D97-AF65-F5344CB8AC3E}">
        <p14:creationId xmlns:p14="http://schemas.microsoft.com/office/powerpoint/2010/main" val="3216216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09600"/>
            <a:ext cx="4267200" cy="3200400"/>
          </a:xfrm>
        </p:spPr>
      </p:sp>
      <p:sp>
        <p:nvSpPr>
          <p:cNvPr id="3" name="Notes Placeholder 2"/>
          <p:cNvSpPr>
            <a:spLocks noGrp="1"/>
          </p:cNvSpPr>
          <p:nvPr>
            <p:ph type="body" idx="1"/>
          </p:nvPr>
        </p:nvSpPr>
        <p:spPr>
          <a:xfrm>
            <a:off x="533400" y="4191000"/>
            <a:ext cx="6019799" cy="4183220"/>
          </a:xfrm>
        </p:spPr>
        <p:txBody>
          <a:bodyPr>
            <a:noAutofit/>
          </a:bodyPr>
          <a:lstStyle/>
          <a:p>
            <a:pPr>
              <a:spcBef>
                <a:spcPts val="0"/>
              </a:spcBef>
              <a:spcAft>
                <a:spcPts val="300"/>
              </a:spcAft>
            </a:pPr>
            <a:r>
              <a:rPr lang="en-US" sz="1100" b="1" dirty="0" smtClean="0"/>
              <a:t>Description of the Slide</a:t>
            </a:r>
          </a:p>
          <a:p>
            <a:pPr>
              <a:spcBef>
                <a:spcPts val="0"/>
              </a:spcBef>
              <a:spcAft>
                <a:spcPts val="600"/>
              </a:spcAft>
            </a:pPr>
            <a:r>
              <a:rPr lang="en-US" sz="1100" b="0" dirty="0" smtClean="0"/>
              <a:t>Before getting</a:t>
            </a:r>
            <a:r>
              <a:rPr lang="en-US" sz="1100" b="0" baseline="0" dirty="0" smtClean="0"/>
              <a:t> into any more discussion, it is perhaps worthwhile to define just what is meant by “operations.”</a:t>
            </a:r>
          </a:p>
          <a:p>
            <a:pPr>
              <a:spcBef>
                <a:spcPts val="0"/>
              </a:spcBef>
              <a:spcAft>
                <a:spcPts val="300"/>
              </a:spcAft>
            </a:pPr>
            <a:r>
              <a:rPr lang="en-US" sz="1100" b="1" dirty="0" smtClean="0"/>
              <a:t>Key Points</a:t>
            </a:r>
          </a:p>
          <a:p>
            <a:pPr marL="182880" indent="-182880">
              <a:spcBef>
                <a:spcPts val="0"/>
              </a:spcBef>
              <a:spcAft>
                <a:spcPts val="300"/>
              </a:spcAft>
              <a:buFont typeface="Arial" pitchFamily="34" charset="0"/>
              <a:buChar char="•"/>
            </a:pPr>
            <a:r>
              <a:rPr lang="en-US" sz="1100" b="0" dirty="0" smtClean="0"/>
              <a:t>The current federal transportation reauthorization</a:t>
            </a:r>
            <a:r>
              <a:rPr lang="en-US" sz="1100" b="0" baseline="0" dirty="0" smtClean="0"/>
              <a:t> – </a:t>
            </a:r>
            <a:r>
              <a:rPr lang="en-US" sz="1100" dirty="0" smtClean="0"/>
              <a:t>Moving Ahead for Progress in the 21st Century Act, or MAP 21 – defines “</a:t>
            </a:r>
            <a:r>
              <a:rPr lang="en-US" sz="1100" b="0" dirty="0" smtClean="0"/>
              <a:t>Transportation Systems Management and Operations.”</a:t>
            </a:r>
          </a:p>
          <a:p>
            <a:pPr marL="182880" indent="-182880">
              <a:spcBef>
                <a:spcPts val="0"/>
              </a:spcBef>
              <a:spcAft>
                <a:spcPts val="300"/>
              </a:spcAft>
              <a:buFont typeface="Arial" pitchFamily="34" charset="0"/>
              <a:buChar char="•"/>
            </a:pPr>
            <a:r>
              <a:rPr lang="en-US" sz="1100" b="0" dirty="0" smtClean="0"/>
              <a:t>A</a:t>
            </a:r>
            <a:r>
              <a:rPr lang="en-US" sz="1100" b="0" baseline="0" dirty="0" smtClean="0"/>
              <a:t> key phrase in t</a:t>
            </a:r>
            <a:r>
              <a:rPr lang="en-US" sz="1100" b="0" dirty="0" smtClean="0"/>
              <a:t>his definition is the notion of</a:t>
            </a:r>
            <a:r>
              <a:rPr lang="en-US" sz="1100" b="0" baseline="0" dirty="0" smtClean="0"/>
              <a:t> “integrated strategies.” </a:t>
            </a:r>
            <a:r>
              <a:rPr lang="en-US" sz="1100" kern="1200" dirty="0" smtClean="0">
                <a:solidFill>
                  <a:schemeClr val="tx1"/>
                </a:solidFill>
              </a:rPr>
              <a:t>The goal of integration is to bring the management and operation of the surface transportation network into a unified whole, thereby making the various transportation modes and facilities perform better and work together. </a:t>
            </a:r>
          </a:p>
          <a:p>
            <a:pPr marL="182880" indent="-182880">
              <a:spcBef>
                <a:spcPts val="0"/>
              </a:spcBef>
              <a:spcAft>
                <a:spcPts val="300"/>
              </a:spcAft>
              <a:buFont typeface="Arial" pitchFamily="34" charset="0"/>
              <a:buChar char="•"/>
            </a:pPr>
            <a:r>
              <a:rPr lang="en-US" sz="1100" kern="1200" dirty="0" smtClean="0">
                <a:solidFill>
                  <a:schemeClr val="tx1"/>
                </a:solidFill>
              </a:rPr>
              <a:t>There are many aspects of integration from a regional perspective – for example:</a:t>
            </a:r>
          </a:p>
          <a:p>
            <a:pPr marL="640080" lvl="1" indent="-182880">
              <a:spcBef>
                <a:spcPts val="0"/>
              </a:spcBef>
              <a:spcAft>
                <a:spcPts val="300"/>
              </a:spcAft>
              <a:buFont typeface="Courier New" pitchFamily="49" charset="0"/>
              <a:buChar char="o"/>
            </a:pPr>
            <a:r>
              <a:rPr lang="en-US" sz="1100" kern="1200" dirty="0" smtClean="0">
                <a:solidFill>
                  <a:schemeClr val="tx1"/>
                </a:solidFill>
              </a:rPr>
              <a:t>Technical integration,</a:t>
            </a:r>
            <a:r>
              <a:rPr lang="en-US" sz="1100" kern="1200" baseline="0" dirty="0" smtClean="0">
                <a:solidFill>
                  <a:schemeClr val="tx1"/>
                </a:solidFill>
              </a:rPr>
              <a:t> such as </a:t>
            </a:r>
            <a:r>
              <a:rPr lang="en-US" sz="1100" kern="1200" dirty="0" smtClean="0">
                <a:solidFill>
                  <a:schemeClr val="tx1"/>
                </a:solidFill>
              </a:rPr>
              <a:t>standards and system architectures that support real-time </a:t>
            </a:r>
            <a:r>
              <a:rPr lang="en-US" sz="1100" kern="1200" baseline="0" dirty="0" smtClean="0">
                <a:solidFill>
                  <a:schemeClr val="tx1"/>
                </a:solidFill>
              </a:rPr>
              <a:t>information sharing between ITS-based systems across all modes; and also,</a:t>
            </a:r>
          </a:p>
          <a:p>
            <a:pPr marL="640080" lvl="1" indent="-182880">
              <a:spcBef>
                <a:spcPts val="0"/>
              </a:spcBef>
              <a:spcAft>
                <a:spcPts val="600"/>
              </a:spcAft>
              <a:buFont typeface="Courier New" pitchFamily="49" charset="0"/>
              <a:buChar char="o"/>
            </a:pPr>
            <a:r>
              <a:rPr lang="en-US" sz="1100" kern="1200" baseline="0" dirty="0" smtClean="0">
                <a:solidFill>
                  <a:schemeClr val="tx1"/>
                </a:solidFill>
              </a:rPr>
              <a:t>Institutional integration such as c</a:t>
            </a:r>
            <a:r>
              <a:rPr lang="en-US" sz="1100" kern="1200" dirty="0" smtClean="0">
                <a:solidFill>
                  <a:schemeClr val="tx1"/>
                </a:solidFill>
              </a:rPr>
              <a:t>oordination and collaboration between various agencies and jurisdictions in the region to achieve seamless interoperability.</a:t>
            </a:r>
            <a:endParaRPr lang="en-US" sz="1100" b="0" baseline="0" dirty="0" smtClean="0"/>
          </a:p>
          <a:p>
            <a:pPr>
              <a:spcBef>
                <a:spcPts val="0"/>
              </a:spcBef>
              <a:spcAft>
                <a:spcPts val="300"/>
              </a:spcAft>
            </a:pPr>
            <a:r>
              <a:rPr lang="en-US" sz="1100" b="1" dirty="0" smtClean="0"/>
              <a:t>Other</a:t>
            </a:r>
            <a:r>
              <a:rPr lang="en-US" sz="1100" b="1" baseline="0" dirty="0" smtClean="0"/>
              <a:t>  - </a:t>
            </a:r>
            <a:r>
              <a:rPr lang="en-US" sz="1100" b="0" dirty="0" smtClean="0"/>
              <a:t>MAP-21 was extended </a:t>
            </a:r>
            <a:r>
              <a:rPr lang="en-US" sz="1100" b="0" baseline="0" dirty="0" smtClean="0"/>
              <a:t>and will </a:t>
            </a:r>
            <a:r>
              <a:rPr lang="en-US" sz="1100" b="0" dirty="0" smtClean="0"/>
              <a:t>expire</a:t>
            </a:r>
            <a:r>
              <a:rPr lang="en-US" sz="1100" b="0" baseline="0" dirty="0" smtClean="0"/>
              <a:t> May 31, 2015. A new transportation authorization (replacing MAP 21) is expected sometime in 2015. </a:t>
            </a:r>
            <a:r>
              <a:rPr lang="en-US" sz="1100" b="0" dirty="0" smtClean="0"/>
              <a:t>The</a:t>
            </a:r>
            <a:r>
              <a:rPr lang="en-US" sz="1100" b="0" baseline="0" dirty="0" smtClean="0"/>
              <a:t> presenter should check the subsequent re-authorization for any change in the definition of TSMO or emphasis.</a:t>
            </a:r>
            <a:endParaRPr lang="en-US" sz="1100" b="1" dirty="0" smtClean="0"/>
          </a:p>
          <a:p>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3</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3: What is Operations?</a:t>
            </a:r>
            <a:endParaRPr lang="en-US" sz="1400" dirty="0"/>
          </a:p>
        </p:txBody>
      </p:sp>
    </p:spTree>
    <p:extLst>
      <p:ext uri="{BB962C8B-B14F-4D97-AF65-F5344CB8AC3E}">
        <p14:creationId xmlns:p14="http://schemas.microsoft.com/office/powerpoint/2010/main" val="3607933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Rot="1" noChangeAspect="1" noChangeArrowheads="1" noTextEdit="1"/>
          </p:cNvSpPr>
          <p:nvPr>
            <p:ph type="sldImg"/>
          </p:nvPr>
        </p:nvSpPr>
        <p:spPr>
          <a:xfrm>
            <a:off x="1181100" y="696913"/>
            <a:ext cx="4267200" cy="3200400"/>
          </a:xfrm>
          <a:solidFill>
            <a:srgbClr val="FFFFFF"/>
          </a:solidFill>
          <a:ln/>
        </p:spPr>
      </p:sp>
      <p:sp>
        <p:nvSpPr>
          <p:cNvPr id="34818" name="Rectangle 2"/>
          <p:cNvSpPr>
            <a:spLocks noGrp="1" noChangeArrowheads="1"/>
          </p:cNvSpPr>
          <p:nvPr>
            <p:ph type="body" idx="1"/>
          </p:nvPr>
        </p:nvSpPr>
        <p:spPr>
          <a:noFill/>
        </p:spPr>
        <p:txBody>
          <a:bodyPr/>
          <a:lstStyle/>
          <a:p>
            <a:pPr>
              <a:spcBef>
                <a:spcPts val="0"/>
              </a:spcBef>
              <a:spcAft>
                <a:spcPts val="300"/>
              </a:spcAft>
            </a:pPr>
            <a:r>
              <a:rPr lang="en-US" sz="1100" b="1" dirty="0" smtClean="0"/>
              <a:t>Description of the Slide</a:t>
            </a:r>
          </a:p>
          <a:p>
            <a:pPr>
              <a:spcBef>
                <a:spcPts val="0"/>
              </a:spcBef>
              <a:spcAft>
                <a:spcPts val="600"/>
              </a:spcAft>
            </a:pPr>
            <a:r>
              <a:rPr lang="en-US" sz="1100" baseline="0" dirty="0" smtClean="0"/>
              <a:t>Operations strategies and the enabling ITS technologies have provided significant benefits to transit agencies.</a:t>
            </a:r>
          </a:p>
          <a:p>
            <a:pPr>
              <a:spcBef>
                <a:spcPts val="0"/>
              </a:spcBef>
              <a:spcAft>
                <a:spcPts val="300"/>
              </a:spcAft>
            </a:pPr>
            <a:r>
              <a:rPr lang="en-US" sz="1100" b="1" dirty="0" smtClean="0"/>
              <a:t>Key Points</a:t>
            </a:r>
          </a:p>
          <a:p>
            <a:pPr marL="182880" indent="-182880">
              <a:spcBef>
                <a:spcPts val="0"/>
              </a:spcBef>
              <a:spcAft>
                <a:spcPts val="300"/>
              </a:spcAft>
              <a:buFont typeface="Arial" pitchFamily="34" charset="0"/>
              <a:buChar char="•"/>
            </a:pPr>
            <a:r>
              <a:rPr lang="en-US" sz="1100" baseline="0" dirty="0" smtClean="0"/>
              <a:t>Several strategies and technologies exist for improving transit operations and schedule adherence – a measure of transit reliability.</a:t>
            </a:r>
            <a:endParaRPr lang="en-US" sz="1100" kern="1200" dirty="0" smtClean="0">
              <a:solidFill>
                <a:schemeClr val="tx1"/>
              </a:solidFill>
            </a:endParaRPr>
          </a:p>
          <a:p>
            <a:pPr lvl="0">
              <a:spcBef>
                <a:spcPts val="0"/>
              </a:spcBef>
              <a:spcAft>
                <a:spcPts val="300"/>
              </a:spcAft>
              <a:buFont typeface="Arial" pitchFamily="34" charset="0"/>
              <a:buNone/>
            </a:pPr>
            <a:r>
              <a:rPr lang="en-US" sz="1100" b="1" kern="1200" dirty="0" smtClean="0">
                <a:solidFill>
                  <a:schemeClr val="tx1"/>
                </a:solidFill>
              </a:rPr>
              <a:t>Other - </a:t>
            </a:r>
            <a:r>
              <a:rPr lang="en-US" sz="1100" kern="1200" baseline="0" dirty="0" smtClean="0">
                <a:solidFill>
                  <a:schemeClr val="tx1"/>
                </a:solidFill>
              </a:rPr>
              <a:t>Perhaps provide a local / near-by example of the transit management activities. </a:t>
            </a:r>
            <a:endParaRPr lang="en-US" sz="1100" b="0" kern="1200" dirty="0" smtClean="0">
              <a:solidFill>
                <a:schemeClr val="tx1"/>
              </a:solidFill>
            </a:endParaRPr>
          </a:p>
          <a:p>
            <a:pPr eaLnBrk="1" hangingPunct="1"/>
            <a:endParaRPr lang="en-US" sz="1100" dirty="0" smtClean="0">
              <a:latin typeface="Helvetica" charset="0"/>
              <a:sym typeface="Helvetica" charset="0"/>
            </a:endParaRPr>
          </a:p>
        </p:txBody>
      </p:sp>
      <p:sp>
        <p:nvSpPr>
          <p:cNvPr id="4" name="TextBox 3"/>
          <p:cNvSpPr txBox="1"/>
          <p:nvPr/>
        </p:nvSpPr>
        <p:spPr>
          <a:xfrm>
            <a:off x="609600" y="191869"/>
            <a:ext cx="5562600" cy="307777"/>
          </a:xfrm>
          <a:prstGeom prst="rect">
            <a:avLst/>
          </a:prstGeom>
          <a:noFill/>
        </p:spPr>
        <p:txBody>
          <a:bodyPr wrap="square" rtlCol="0">
            <a:spAutoFit/>
          </a:bodyPr>
          <a:lstStyle/>
          <a:p>
            <a:r>
              <a:rPr lang="en-US" sz="1400" dirty="0" smtClean="0"/>
              <a:t>SLIDE: Transit Management</a:t>
            </a:r>
            <a:endParaRPr lang="en-US" sz="1400" dirty="0"/>
          </a:p>
        </p:txBody>
      </p:sp>
    </p:spTree>
    <p:extLst>
      <p:ext uri="{BB962C8B-B14F-4D97-AF65-F5344CB8AC3E}">
        <p14:creationId xmlns:p14="http://schemas.microsoft.com/office/powerpoint/2010/main" val="3387105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67200" cy="3200400"/>
          </a:xfrm>
        </p:spPr>
      </p:sp>
      <p:sp>
        <p:nvSpPr>
          <p:cNvPr id="3" name="Notes Placeholder 2"/>
          <p:cNvSpPr>
            <a:spLocks noGrp="1"/>
          </p:cNvSpPr>
          <p:nvPr>
            <p:ph type="body" idx="1"/>
          </p:nvPr>
        </p:nvSpPr>
        <p:spPr>
          <a:xfrm>
            <a:off x="701361" y="4191000"/>
            <a:ext cx="5607680" cy="4183220"/>
          </a:xfrm>
        </p:spPr>
        <p:txBody>
          <a:bodyPr>
            <a:noAutofit/>
          </a:bodyPr>
          <a:lstStyle/>
          <a:p>
            <a:pPr>
              <a:spcBef>
                <a:spcPts val="0"/>
              </a:spcBef>
              <a:spcAft>
                <a:spcPts val="300"/>
              </a:spcAft>
            </a:pPr>
            <a:r>
              <a:rPr lang="en-US" sz="1100" b="1" dirty="0" smtClean="0"/>
              <a:t>Description of the Slide</a:t>
            </a:r>
          </a:p>
          <a:p>
            <a:pPr>
              <a:spcBef>
                <a:spcPts val="0"/>
              </a:spcBef>
              <a:spcAft>
                <a:spcPts val="600"/>
              </a:spcAft>
            </a:pPr>
            <a:r>
              <a:rPr lang="en-US" sz="1100" b="0" dirty="0" smtClean="0"/>
              <a:t>This slide lists</a:t>
            </a:r>
            <a:r>
              <a:rPr lang="en-US" sz="1100" b="0" baseline="0" dirty="0" smtClean="0"/>
              <a:t> several of the operations strategies that have been applied by transportation agencies across the country; and in so doing, they have made substantial positive impacts on the safety, mobility, and reliability of the surface transportation network.</a:t>
            </a:r>
            <a:endParaRPr lang="en-US" sz="1100" b="0" dirty="0" smtClean="0"/>
          </a:p>
          <a:p>
            <a:pPr>
              <a:spcBef>
                <a:spcPts val="0"/>
              </a:spcBef>
              <a:spcAft>
                <a:spcPts val="300"/>
              </a:spcAft>
            </a:pPr>
            <a:r>
              <a:rPr lang="en-US" sz="1100" b="1" dirty="0" smtClean="0"/>
              <a:t>Key Points</a:t>
            </a:r>
          </a:p>
          <a:p>
            <a:pPr marL="182880" indent="-182880">
              <a:spcBef>
                <a:spcPts val="0"/>
              </a:spcBef>
              <a:spcAft>
                <a:spcPts val="300"/>
              </a:spcAft>
              <a:buFont typeface="Arial" pitchFamily="34" charset="0"/>
              <a:buChar char="•"/>
            </a:pPr>
            <a:r>
              <a:rPr lang="en-US" sz="1100" dirty="0" smtClean="0"/>
              <a:t>Operations consists of</a:t>
            </a:r>
            <a:r>
              <a:rPr lang="en-US" sz="1100" baseline="0" dirty="0" smtClean="0"/>
              <a:t> a wide array of possible strategies and opportunities, from every-day activities to cutting-edge solutions and technologies.</a:t>
            </a:r>
          </a:p>
          <a:p>
            <a:pPr marL="182880" indent="-182880">
              <a:spcBef>
                <a:spcPts val="0"/>
              </a:spcBef>
              <a:spcAft>
                <a:spcPts val="300"/>
              </a:spcAft>
              <a:buFont typeface="Arial" pitchFamily="34" charset="0"/>
              <a:buChar char="•"/>
            </a:pPr>
            <a:r>
              <a:rPr lang="en-US" sz="1100" baseline="0" dirty="0" smtClean="0"/>
              <a:t>Many of these strategies can be applied to both urban and rural environments.</a:t>
            </a:r>
          </a:p>
          <a:p>
            <a:pPr marL="182880" indent="-182880">
              <a:spcBef>
                <a:spcPts val="0"/>
              </a:spcBef>
              <a:spcAft>
                <a:spcPts val="600"/>
              </a:spcAft>
              <a:buFont typeface="Arial" pitchFamily="34" charset="0"/>
              <a:buChar char="•"/>
            </a:pPr>
            <a:r>
              <a:rPr lang="en-US" sz="1100" baseline="0" dirty="0" smtClean="0"/>
              <a:t>These are implemented and operated by the member agencies, with support from the </a:t>
            </a:r>
            <a:r>
              <a:rPr lang="en-US" sz="1100" baseline="0" dirty="0" err="1" smtClean="0"/>
              <a:t>MPO</a:t>
            </a:r>
            <a:r>
              <a:rPr lang="en-US" sz="1100" baseline="0" dirty="0" smtClean="0"/>
              <a:t>.</a:t>
            </a:r>
          </a:p>
          <a:p>
            <a:pPr>
              <a:spcBef>
                <a:spcPts val="0"/>
              </a:spcBef>
              <a:spcAft>
                <a:spcPts val="300"/>
              </a:spcAft>
            </a:pPr>
            <a:r>
              <a:rPr lang="en-US" sz="1100" b="1" baseline="0" dirty="0" smtClean="0"/>
              <a:t>Other - </a:t>
            </a:r>
            <a:r>
              <a:rPr lang="en-US" sz="1100" b="0" baseline="0" dirty="0" smtClean="0"/>
              <a:t>If possible, perhaps highlight a few of these strategies in terms of what the specific region has done / is doing. In some cases, the MPO may be actively involved in some of these strategies (e.g., incident management teams), and that should also be mentioned.</a:t>
            </a:r>
            <a:endParaRPr lang="en-US" sz="1100" b="1" baseline="0" dirty="0" smtClean="0"/>
          </a:p>
          <a:p>
            <a:endParaRPr lang="en-US" dirty="0" smtClean="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4</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4: Example Operations Strategies and Solutions</a:t>
            </a:r>
            <a:endParaRPr lang="en-US" sz="1400" dirty="0"/>
          </a:p>
        </p:txBody>
      </p:sp>
    </p:spTree>
    <p:extLst>
      <p:ext uri="{BB962C8B-B14F-4D97-AF65-F5344CB8AC3E}">
        <p14:creationId xmlns:p14="http://schemas.microsoft.com/office/powerpoint/2010/main" val="51135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67200" cy="3200400"/>
          </a:xfrm>
        </p:spPr>
      </p:sp>
      <p:sp>
        <p:nvSpPr>
          <p:cNvPr id="3" name="Notes Placeholder 2"/>
          <p:cNvSpPr>
            <a:spLocks noGrp="1"/>
          </p:cNvSpPr>
          <p:nvPr>
            <p:ph type="body" idx="1"/>
          </p:nvPr>
        </p:nvSpPr>
        <p:spPr>
          <a:xfrm>
            <a:off x="533400" y="4038600"/>
            <a:ext cx="5943599" cy="4561130"/>
          </a:xfrm>
        </p:spPr>
        <p:txBody>
          <a:bodyPr>
            <a:noAutofit/>
          </a:bodyPr>
          <a:lstStyle/>
          <a:p>
            <a:pPr>
              <a:spcBef>
                <a:spcPts val="0"/>
              </a:spcBef>
              <a:spcAft>
                <a:spcPts val="300"/>
              </a:spcAft>
            </a:pPr>
            <a:r>
              <a:rPr lang="en-US" sz="1100" b="1" dirty="0" smtClean="0"/>
              <a:t>Description of the Slide</a:t>
            </a:r>
          </a:p>
          <a:p>
            <a:pPr>
              <a:spcBef>
                <a:spcPts val="0"/>
              </a:spcBef>
              <a:spcAft>
                <a:spcPts val="300"/>
              </a:spcAft>
            </a:pPr>
            <a:r>
              <a:rPr lang="en-US" sz="1100" dirty="0" smtClean="0"/>
              <a:t>It should</a:t>
            </a:r>
            <a:r>
              <a:rPr lang="en-US" sz="1100" baseline="0" dirty="0" smtClean="0"/>
              <a:t> come as no surprise to you that the transportation environment in which your member transportation agencies conduct their business is rapidly changing. </a:t>
            </a:r>
          </a:p>
          <a:p>
            <a:pPr>
              <a:spcBef>
                <a:spcPts val="0"/>
              </a:spcBef>
              <a:spcAft>
                <a:spcPts val="300"/>
              </a:spcAft>
            </a:pPr>
            <a:r>
              <a:rPr lang="en-US" sz="1100" b="1" dirty="0" smtClean="0"/>
              <a:t>Key Points</a:t>
            </a:r>
          </a:p>
          <a:p>
            <a:pPr marL="182880" indent="-182880">
              <a:spcBef>
                <a:spcPts val="0"/>
              </a:spcBef>
              <a:spcAft>
                <a:spcPts val="300"/>
              </a:spcAft>
              <a:buFont typeface="Arial" pitchFamily="34" charset="0"/>
              <a:buChar char="•"/>
            </a:pPr>
            <a:r>
              <a:rPr lang="en-US" sz="1100" kern="1200" baseline="0" dirty="0" smtClean="0">
                <a:solidFill>
                  <a:schemeClr val="tx1"/>
                </a:solidFill>
              </a:rPr>
              <a:t>We are living in an information revolution, brought about and supported by new and emerging technologies. In today’s connected world, customers are regularly introduced to new ways of using real-time information to save time and money; and transportation agencies are expected to take advantage and use these technologies.</a:t>
            </a:r>
          </a:p>
          <a:p>
            <a:pPr marL="182880" indent="-182880">
              <a:spcBef>
                <a:spcPts val="0"/>
              </a:spcBef>
              <a:spcAft>
                <a:spcPts val="300"/>
              </a:spcAft>
              <a:buFont typeface="Arial" pitchFamily="34" charset="0"/>
              <a:buChar char="•"/>
            </a:pPr>
            <a:r>
              <a:rPr lang="en-US" sz="1100" kern="1200" baseline="0" dirty="0" smtClean="0">
                <a:solidFill>
                  <a:schemeClr val="tx1"/>
                </a:solidFill>
              </a:rPr>
              <a:t>The traveling public expects that the products they use and the technologies they encounter will be “smart” and</a:t>
            </a:r>
            <a:r>
              <a:rPr lang="en-US" sz="1100" kern="1200" dirty="0" smtClean="0">
                <a:solidFill>
                  <a:schemeClr val="tx1"/>
                </a:solidFill>
              </a:rPr>
              <a:t> </a:t>
            </a:r>
            <a:r>
              <a:rPr lang="en-US" sz="1100" kern="1200" baseline="0" dirty="0" smtClean="0">
                <a:solidFill>
                  <a:schemeClr val="tx1"/>
                </a:solidFill>
              </a:rPr>
              <a:t>that the information received will be accurate and reliable—regardless of who “owns” the road or the information.</a:t>
            </a:r>
          </a:p>
          <a:p>
            <a:pPr marL="182880" indent="-182880">
              <a:spcBef>
                <a:spcPts val="0"/>
              </a:spcBef>
              <a:spcAft>
                <a:spcPts val="300"/>
              </a:spcAft>
              <a:buFont typeface="Arial" pitchFamily="34" charset="0"/>
              <a:buChar char="•"/>
            </a:pPr>
            <a:r>
              <a:rPr lang="en-US" sz="1100" kern="1200" baseline="0" dirty="0" smtClean="0">
                <a:solidFill>
                  <a:schemeClr val="tx1"/>
                </a:solidFill>
              </a:rPr>
              <a:t>There is also an increased emphasis on accountability and transparency around the subject of how transportation agencies conduct their business; and this requires that the performance of the transportation network be regularly measured and compared to established metrics. </a:t>
            </a:r>
          </a:p>
          <a:p>
            <a:pPr marL="182880" indent="-182880">
              <a:spcBef>
                <a:spcPts val="0"/>
              </a:spcBef>
              <a:spcAft>
                <a:spcPts val="300"/>
              </a:spcAft>
              <a:buFont typeface="Arial" pitchFamily="34" charset="0"/>
              <a:buChar char="•"/>
            </a:pPr>
            <a:r>
              <a:rPr lang="en-US" sz="1100" kern="1200" baseline="0" dirty="0" smtClean="0">
                <a:solidFill>
                  <a:schemeClr val="tx1"/>
                </a:solidFill>
              </a:rPr>
              <a:t>MAP 21 has several requirements that impact the transportation planning process.</a:t>
            </a:r>
          </a:p>
          <a:p>
            <a:pPr marL="182880" indent="-182880">
              <a:spcBef>
                <a:spcPts val="0"/>
              </a:spcBef>
              <a:spcAft>
                <a:spcPts val="300"/>
              </a:spcAft>
              <a:buFont typeface="Arial" pitchFamily="34" charset="0"/>
              <a:buChar char="•"/>
            </a:pPr>
            <a:r>
              <a:rPr lang="en-US" sz="1100" kern="1200" baseline="0" dirty="0" smtClean="0">
                <a:solidFill>
                  <a:schemeClr val="tx1"/>
                </a:solidFill>
              </a:rPr>
              <a:t>Moreover, these increased expectations and accountability are coming at a time when government agencies are expected to do more, but with fewer financial resources.</a:t>
            </a:r>
          </a:p>
          <a:p>
            <a:pPr marL="182880" indent="-182880">
              <a:spcBef>
                <a:spcPts val="0"/>
              </a:spcBef>
              <a:spcAft>
                <a:spcPts val="300"/>
              </a:spcAft>
              <a:buFont typeface="Arial" pitchFamily="34" charset="0"/>
              <a:buChar char="•"/>
            </a:pPr>
            <a:r>
              <a:rPr lang="en-US" sz="1100" b="0" kern="1200" baseline="0" dirty="0" smtClean="0">
                <a:solidFill>
                  <a:schemeClr val="tx1"/>
                </a:solidFill>
              </a:rPr>
              <a:t>Technologies</a:t>
            </a:r>
            <a:r>
              <a:rPr lang="en-US" sz="1100" kern="1200" dirty="0" smtClean="0">
                <a:solidFill>
                  <a:schemeClr val="tx1"/>
                </a:solidFill>
              </a:rPr>
              <a:t> can</a:t>
            </a:r>
            <a:r>
              <a:rPr lang="en-US" sz="1100" kern="1200" baseline="0" dirty="0" smtClean="0">
                <a:solidFill>
                  <a:schemeClr val="tx1"/>
                </a:solidFill>
              </a:rPr>
              <a:t> also help transportation agencies meet these increased expectations through the execution of operations strategies.  These strategies can also help promote regional integration and boundary-free operations. </a:t>
            </a:r>
            <a:endParaRPr lang="en-US" sz="1100" b="0" baseline="0" dirty="0" smtClean="0"/>
          </a:p>
          <a:p>
            <a:pPr>
              <a:spcBef>
                <a:spcPts val="0"/>
              </a:spcBef>
              <a:spcAft>
                <a:spcPts val="300"/>
              </a:spcAft>
            </a:pPr>
            <a:r>
              <a:rPr lang="en-US" sz="1100" b="1" baseline="0" dirty="0" smtClean="0"/>
              <a:t>Other -</a:t>
            </a:r>
            <a:r>
              <a:rPr lang="en-US" sz="1100" b="1" dirty="0" smtClean="0"/>
              <a:t> </a:t>
            </a:r>
            <a:r>
              <a:rPr lang="en-US" sz="1100" b="0" baseline="0" dirty="0" smtClean="0"/>
              <a:t>The key points listed above are </a:t>
            </a:r>
            <a:r>
              <a:rPr lang="en-US" sz="1100" dirty="0" smtClean="0"/>
              <a:t>for </a:t>
            </a:r>
            <a:r>
              <a:rPr lang="en-US" sz="1100" b="0" baseline="0" dirty="0" smtClean="0"/>
              <a:t>a shorter version. If </a:t>
            </a:r>
            <a:r>
              <a:rPr lang="en-US" sz="1100" dirty="0" smtClean="0"/>
              <a:t>a</a:t>
            </a:r>
            <a:r>
              <a:rPr lang="en-US" sz="1100" b="0" baseline="0" dirty="0" smtClean="0"/>
              <a:t> longer version is being presented (including the next 5 slides), then the key points can be skipped, and lead into the next slide with “there are several reasons behind this changing environment.”</a:t>
            </a:r>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5</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5: The Transportation Environment is Changing</a:t>
            </a:r>
            <a:endParaRPr lang="en-US" sz="1400" dirty="0"/>
          </a:p>
        </p:txBody>
      </p:sp>
    </p:spTree>
    <p:extLst>
      <p:ext uri="{BB962C8B-B14F-4D97-AF65-F5344CB8AC3E}">
        <p14:creationId xmlns:p14="http://schemas.microsoft.com/office/powerpoint/2010/main" val="2092475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67200" cy="3200400"/>
          </a:xfrm>
        </p:spPr>
      </p:sp>
      <p:sp>
        <p:nvSpPr>
          <p:cNvPr id="3" name="Notes Placeholder 2"/>
          <p:cNvSpPr>
            <a:spLocks noGrp="1"/>
          </p:cNvSpPr>
          <p:nvPr>
            <p:ph type="body" idx="1"/>
          </p:nvPr>
        </p:nvSpPr>
        <p:spPr>
          <a:xfrm>
            <a:off x="701361" y="4114800"/>
            <a:ext cx="5607680" cy="4183220"/>
          </a:xfrm>
        </p:spPr>
        <p:txBody>
          <a:bodyPr>
            <a:noAutofit/>
          </a:bodyPr>
          <a:lstStyle/>
          <a:p>
            <a:pPr>
              <a:spcBef>
                <a:spcPts val="0"/>
              </a:spcBef>
              <a:spcAft>
                <a:spcPts val="300"/>
              </a:spcAft>
            </a:pPr>
            <a:r>
              <a:rPr lang="en-US" sz="1100" b="1" dirty="0" smtClean="0"/>
              <a:t>Description of the Slide</a:t>
            </a:r>
          </a:p>
          <a:p>
            <a:pPr marL="0" marR="0" lvl="0" indent="0" algn="l" defTabSz="914400" rtl="0" eaLnBrk="0" fontAlgn="base" latinLnBrk="0" hangingPunct="0">
              <a:spcBef>
                <a:spcPts val="0"/>
              </a:spcBef>
              <a:spcAft>
                <a:spcPts val="600"/>
              </a:spcAft>
              <a:buClrTx/>
              <a:buSzTx/>
              <a:buFontTx/>
              <a:buNone/>
              <a:tabLst/>
              <a:defRPr/>
            </a:pPr>
            <a:r>
              <a:rPr lang="en-US" sz="1100" kern="1200" dirty="0" smtClean="0">
                <a:solidFill>
                  <a:schemeClr val="tx1"/>
                </a:solidFill>
              </a:rPr>
              <a:t>We are living in an information revolution.  The internet and wireless communications, coupled widespread</a:t>
            </a:r>
            <a:r>
              <a:rPr lang="en-US" sz="1100" kern="1200" baseline="0" dirty="0" smtClean="0">
                <a:solidFill>
                  <a:schemeClr val="tx1"/>
                </a:solidFill>
              </a:rPr>
              <a:t> use of mobile devices and related technologies,</a:t>
            </a:r>
            <a:r>
              <a:rPr lang="en-US" sz="1100" kern="1200" dirty="0" smtClean="0">
                <a:solidFill>
                  <a:schemeClr val="tx1"/>
                </a:solidFill>
              </a:rPr>
              <a:t> have transformed the way business is done and how value is delivered. </a:t>
            </a:r>
          </a:p>
          <a:p>
            <a:pPr>
              <a:spcBef>
                <a:spcPts val="0"/>
              </a:spcBef>
              <a:spcAft>
                <a:spcPts val="300"/>
              </a:spcAft>
            </a:pPr>
            <a:r>
              <a:rPr lang="en-US" sz="1100" b="1" dirty="0" smtClean="0"/>
              <a:t>Key Points</a:t>
            </a:r>
          </a:p>
          <a:p>
            <a:pPr marL="182880" marR="0" lvl="0" indent="-182880" algn="l" defTabSz="914400" rtl="0" eaLnBrk="0" fontAlgn="base" latinLnBrk="0" hangingPunct="0">
              <a:spcBef>
                <a:spcPts val="0"/>
              </a:spcBef>
              <a:spcAft>
                <a:spcPts val="300"/>
              </a:spcAft>
              <a:buClrTx/>
              <a:buSzTx/>
              <a:buFont typeface="Arial" pitchFamily="34" charset="0"/>
              <a:buChar char="•"/>
              <a:tabLst/>
              <a:defRPr/>
            </a:pPr>
            <a:r>
              <a:rPr lang="en-US" sz="1100" dirty="0" smtClean="0"/>
              <a:t> </a:t>
            </a:r>
            <a:r>
              <a:rPr lang="en-US" sz="1100" kern="1200" dirty="0" smtClean="0">
                <a:solidFill>
                  <a:schemeClr val="tx1"/>
                </a:solidFill>
              </a:rPr>
              <a:t>In today’s connected and information-rich world, customers are regularly introduced to new ways of using real-time information to save time and money; and transportation</a:t>
            </a:r>
            <a:r>
              <a:rPr lang="en-US" sz="1100" kern="1200" baseline="0" dirty="0" smtClean="0">
                <a:solidFill>
                  <a:schemeClr val="tx1"/>
                </a:solidFill>
              </a:rPr>
              <a:t> agencies</a:t>
            </a:r>
            <a:r>
              <a:rPr lang="en-US" sz="1100" kern="1200" dirty="0" smtClean="0">
                <a:solidFill>
                  <a:schemeClr val="tx1"/>
                </a:solidFill>
              </a:rPr>
              <a:t> are expected to take advantage of and use technology</a:t>
            </a:r>
            <a:r>
              <a:rPr lang="en-US" sz="1100" kern="1200" baseline="0" dirty="0" smtClean="0">
                <a:solidFill>
                  <a:schemeClr val="tx1"/>
                </a:solidFill>
              </a:rPr>
              <a:t> to improve efficiency and service</a:t>
            </a:r>
            <a:r>
              <a:rPr lang="en-US" sz="1100" kern="1200" dirty="0" smtClean="0">
                <a:solidFill>
                  <a:schemeClr val="tx1"/>
                </a:solidFill>
              </a:rPr>
              <a:t>.</a:t>
            </a:r>
          </a:p>
          <a:p>
            <a:pPr marL="182880" indent="-182880">
              <a:spcBef>
                <a:spcPts val="0"/>
              </a:spcBef>
              <a:spcAft>
                <a:spcPts val="300"/>
              </a:spcAft>
              <a:buFont typeface="Arial" pitchFamily="34" charset="0"/>
              <a:buChar char="•"/>
              <a:defRPr/>
            </a:pPr>
            <a:r>
              <a:rPr lang="en-US" sz="1100" dirty="0" smtClean="0"/>
              <a:t>The agencies’ customers – that is, the traveling public within the region – expect that the products they use and the technologies they encounter will be “smart” and will ultimately improve their travel experience. They also expect that the information received will be accurate and reliable—regardless of who “owns” the road or the information.</a:t>
            </a:r>
          </a:p>
          <a:p>
            <a:pPr marL="182880" indent="-182880">
              <a:spcBef>
                <a:spcPts val="0"/>
              </a:spcBef>
              <a:spcAft>
                <a:spcPts val="300"/>
              </a:spcAft>
              <a:buFont typeface="Arial" pitchFamily="34" charset="0"/>
              <a:buChar char="•"/>
            </a:pPr>
            <a:r>
              <a:rPr lang="en-US" sz="1100" baseline="0" dirty="0" smtClean="0"/>
              <a:t>Moreover, technology will likely have an even greater impact on the transportation network in the future. We are watching a new era of transportation emerge through the Connected Vehicle program that allows cars and infrastructure to communicate with one another. And a week doesn’t pass without some news article on the future of autonomous vehicles. How these future technologies may impact the ways in which we manage and operate the transportation network is mind-boggling. </a:t>
            </a:r>
          </a:p>
          <a:p>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6</a:t>
            </a:fld>
            <a:endParaRPr lang="en-US" dirty="0"/>
          </a:p>
        </p:txBody>
      </p:sp>
      <p:sp>
        <p:nvSpPr>
          <p:cNvPr id="6" name="TextBox 5"/>
          <p:cNvSpPr txBox="1"/>
          <p:nvPr/>
        </p:nvSpPr>
        <p:spPr>
          <a:xfrm>
            <a:off x="609600" y="191869"/>
            <a:ext cx="5562600" cy="307777"/>
          </a:xfrm>
          <a:prstGeom prst="rect">
            <a:avLst/>
          </a:prstGeom>
          <a:noFill/>
        </p:spPr>
        <p:txBody>
          <a:bodyPr wrap="square" rtlCol="0">
            <a:spAutoFit/>
          </a:bodyPr>
          <a:lstStyle/>
          <a:p>
            <a:r>
              <a:rPr lang="en-US" sz="1400" dirty="0" smtClean="0"/>
              <a:t>SLIDE 6: Technology is Transforming Our World</a:t>
            </a:r>
            <a:endParaRPr lang="en-US" sz="1400" dirty="0"/>
          </a:p>
        </p:txBody>
      </p:sp>
    </p:spTree>
    <p:extLst>
      <p:ext uri="{BB962C8B-B14F-4D97-AF65-F5344CB8AC3E}">
        <p14:creationId xmlns:p14="http://schemas.microsoft.com/office/powerpoint/2010/main" val="2649357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09600"/>
            <a:ext cx="4267200" cy="3200400"/>
          </a:xfrm>
        </p:spPr>
      </p:sp>
      <p:sp>
        <p:nvSpPr>
          <p:cNvPr id="3" name="Notes Placeholder 2"/>
          <p:cNvSpPr>
            <a:spLocks noGrp="1"/>
          </p:cNvSpPr>
          <p:nvPr>
            <p:ph type="body" idx="1"/>
          </p:nvPr>
        </p:nvSpPr>
        <p:spPr>
          <a:xfrm>
            <a:off x="701361" y="4038600"/>
            <a:ext cx="5607680" cy="4648200"/>
          </a:xfrm>
        </p:spPr>
        <p:txBody>
          <a:bodyPr>
            <a:noAutofit/>
          </a:bodyPr>
          <a:lstStyle/>
          <a:p>
            <a:pPr>
              <a:spcBef>
                <a:spcPts val="0"/>
              </a:spcBef>
              <a:spcAft>
                <a:spcPts val="300"/>
              </a:spcAft>
            </a:pPr>
            <a:r>
              <a:rPr lang="en-US" sz="1100" b="1" dirty="0" smtClean="0"/>
              <a:t>Description of the Slide </a:t>
            </a:r>
          </a:p>
          <a:p>
            <a:pPr>
              <a:spcBef>
                <a:spcPts val="0"/>
              </a:spcBef>
              <a:spcAft>
                <a:spcPts val="600"/>
              </a:spcAft>
            </a:pPr>
            <a:r>
              <a:rPr lang="en-US" sz="1100" dirty="0" smtClean="0"/>
              <a:t>As already noted, advances in technology and the availability of real-time information have increased MPO customer expectations. </a:t>
            </a:r>
          </a:p>
          <a:p>
            <a:pPr>
              <a:spcBef>
                <a:spcPts val="0"/>
              </a:spcBef>
              <a:spcAft>
                <a:spcPts val="300"/>
              </a:spcAft>
            </a:pPr>
            <a:r>
              <a:rPr lang="en-US" sz="1100" b="1" dirty="0" smtClean="0"/>
              <a:t>Key Points</a:t>
            </a:r>
          </a:p>
          <a:p>
            <a:pPr marL="182880" indent="-182880">
              <a:spcBef>
                <a:spcPts val="0"/>
              </a:spcBef>
              <a:spcAft>
                <a:spcPts val="300"/>
              </a:spcAft>
              <a:buFont typeface="Arial" pitchFamily="34" charset="0"/>
              <a:buChar char="•"/>
            </a:pPr>
            <a:r>
              <a:rPr lang="en-US" sz="1100" dirty="0" smtClean="0"/>
              <a:t>Technology has been harnessed by the private sector to improve productivity; and the same is expected (and is well underway) for government entities.</a:t>
            </a:r>
          </a:p>
          <a:p>
            <a:pPr marL="182880" indent="-182880">
              <a:spcBef>
                <a:spcPts val="0"/>
              </a:spcBef>
              <a:spcAft>
                <a:spcPts val="300"/>
              </a:spcAft>
              <a:buFont typeface="Arial" pitchFamily="34" charset="0"/>
              <a:buChar char="•"/>
            </a:pPr>
            <a:r>
              <a:rPr lang="en-US" sz="1100" dirty="0" smtClean="0"/>
              <a:t>P</a:t>
            </a:r>
            <a:r>
              <a:rPr lang="en-US" sz="1100" baseline="0" dirty="0" smtClean="0"/>
              <a:t>art of these increased expectations is a greater demand for accountability – that customers are receiving value for their tax dollars and transit fares. Moreover, transportation users view the transportation network as a regional whole; and are not that concerned with which agency owns or is responsible for a particular facility.</a:t>
            </a:r>
          </a:p>
          <a:p>
            <a:pPr marL="182880" indent="-182880">
              <a:spcBef>
                <a:spcPts val="0"/>
              </a:spcBef>
              <a:spcAft>
                <a:spcPts val="300"/>
              </a:spcAft>
              <a:buFont typeface="Arial" pitchFamily="34" charset="0"/>
              <a:buChar char="•"/>
            </a:pPr>
            <a:r>
              <a:rPr lang="en-US" sz="1100" dirty="0" smtClean="0"/>
              <a:t>As a result, </a:t>
            </a:r>
            <a:r>
              <a:rPr lang="en-US" sz="1100" baseline="0" dirty="0" smtClean="0"/>
              <a:t>transportation </a:t>
            </a:r>
            <a:r>
              <a:rPr lang="en-US" sz="1100" dirty="0" smtClean="0"/>
              <a:t>customers are expecting  improvements in mobility, safety, information,</a:t>
            </a:r>
            <a:r>
              <a:rPr lang="en-US" sz="1100" baseline="0" dirty="0" smtClean="0"/>
              <a:t> and reliability.</a:t>
            </a:r>
            <a:r>
              <a:rPr lang="en-US" sz="1100" dirty="0" smtClean="0"/>
              <a:t> </a:t>
            </a:r>
          </a:p>
          <a:p>
            <a:pPr marL="182880" indent="-182880">
              <a:spcBef>
                <a:spcPts val="0"/>
              </a:spcBef>
              <a:spcAft>
                <a:spcPts val="600"/>
              </a:spcAft>
              <a:buFont typeface="Arial" pitchFamily="34" charset="0"/>
              <a:buChar char="•"/>
            </a:pPr>
            <a:r>
              <a:rPr lang="en-US" sz="1100" dirty="0" smtClean="0"/>
              <a:t>With respect to the last point,</a:t>
            </a:r>
            <a:r>
              <a:rPr lang="en-US" sz="1100" baseline="0" dirty="0" smtClean="0"/>
              <a:t> c</a:t>
            </a:r>
            <a:r>
              <a:rPr lang="en-US" sz="1100" kern="1200" baseline="0" dirty="0" smtClean="0">
                <a:solidFill>
                  <a:schemeClr val="tx1"/>
                </a:solidFill>
              </a:rPr>
              <a:t>ongestion is an accepted and even predictable reality in major urban areas. So the real source of frustration for users and lost productivity for businesses comes from additional unexpected delays that are encountered because of crashes, special events, unanticipated work zones, extreme weather, and the like. The reliability of the transportation system has come to be at least as important as travel time itself.</a:t>
            </a:r>
          </a:p>
          <a:p>
            <a:pPr marL="0" lvl="1">
              <a:spcBef>
                <a:spcPts val="0"/>
              </a:spcBef>
              <a:spcAft>
                <a:spcPts val="300"/>
              </a:spcAft>
            </a:pPr>
            <a:r>
              <a:rPr lang="en-US" sz="1100" b="1" baseline="0" dirty="0" smtClean="0"/>
              <a:t>Other - </a:t>
            </a:r>
            <a:r>
              <a:rPr lang="en-US" sz="1100" dirty="0" smtClean="0"/>
              <a:t>There is a “reliability” slide</a:t>
            </a:r>
            <a:r>
              <a:rPr lang="en-US" sz="1100" baseline="0" dirty="0" smtClean="0"/>
              <a:t> in the “parking lot” at the end of the presentation, and can be used next if the audience may not be aware of what the term “reliability” actually </a:t>
            </a:r>
            <a:r>
              <a:rPr lang="en-US" sz="1100" dirty="0" smtClean="0"/>
              <a:t>means.</a:t>
            </a:r>
            <a:endParaRPr lang="en-US" sz="1100"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7</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7: Customer Expectations and Needs are Changing</a:t>
            </a:r>
            <a:endParaRPr lang="en-US" sz="1400" dirty="0"/>
          </a:p>
        </p:txBody>
      </p:sp>
    </p:spTree>
    <p:extLst>
      <p:ext uri="{BB962C8B-B14F-4D97-AF65-F5344CB8AC3E}">
        <p14:creationId xmlns:p14="http://schemas.microsoft.com/office/powerpoint/2010/main" val="3008325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67200" cy="3200400"/>
          </a:xfrm>
        </p:spPr>
      </p:sp>
      <p:sp>
        <p:nvSpPr>
          <p:cNvPr id="3" name="Notes Placeholder 2"/>
          <p:cNvSpPr>
            <a:spLocks noGrp="1"/>
          </p:cNvSpPr>
          <p:nvPr>
            <p:ph type="body" idx="1"/>
          </p:nvPr>
        </p:nvSpPr>
        <p:spPr>
          <a:xfrm>
            <a:off x="701361" y="4038600"/>
            <a:ext cx="5607680" cy="4495800"/>
          </a:xfrm>
        </p:spPr>
        <p:txBody>
          <a:bodyPr>
            <a:noAutofit/>
          </a:bodyPr>
          <a:lstStyle/>
          <a:p>
            <a:pPr>
              <a:spcBef>
                <a:spcPts val="0"/>
              </a:spcBef>
              <a:spcAft>
                <a:spcPts val="300"/>
              </a:spcAft>
            </a:pPr>
            <a:r>
              <a:rPr lang="en-US" sz="1100" b="1" dirty="0" smtClean="0"/>
              <a:t>Description of the Slide</a:t>
            </a:r>
          </a:p>
          <a:p>
            <a:pPr marL="0" marR="0" lvl="0" indent="0" algn="l" defTabSz="914400" rtl="0" eaLnBrk="0" fontAlgn="base" latinLnBrk="0" hangingPunct="0">
              <a:spcBef>
                <a:spcPts val="0"/>
              </a:spcBef>
              <a:spcAft>
                <a:spcPts val="600"/>
              </a:spcAft>
              <a:buClrTx/>
              <a:buSzTx/>
              <a:buFontTx/>
              <a:buNone/>
              <a:tabLst/>
              <a:defRPr/>
            </a:pPr>
            <a:r>
              <a:rPr lang="en-US" sz="1100" kern="1200" dirty="0" smtClean="0">
                <a:solidFill>
                  <a:schemeClr val="tx1"/>
                </a:solidFill>
              </a:rPr>
              <a:t>The increased emphasis on government accountability and transparency has</a:t>
            </a:r>
            <a:r>
              <a:rPr lang="en-US" sz="1100" kern="1200" baseline="0" dirty="0" smtClean="0">
                <a:solidFill>
                  <a:schemeClr val="tx1"/>
                </a:solidFill>
              </a:rPr>
              <a:t> focused more attention on measuring performance.  </a:t>
            </a:r>
            <a:r>
              <a:rPr lang="en-US" sz="1100" baseline="0" dirty="0" smtClean="0"/>
              <a:t>MAP-21 and FHWA emphasize the use of measureable objectives and associated performance metrics.</a:t>
            </a:r>
          </a:p>
          <a:p>
            <a:pPr>
              <a:spcBef>
                <a:spcPts val="0"/>
              </a:spcBef>
              <a:spcAft>
                <a:spcPts val="300"/>
              </a:spcAft>
            </a:pPr>
            <a:r>
              <a:rPr lang="en-US" sz="1100" b="1" dirty="0" smtClean="0"/>
              <a:t>Key Points</a:t>
            </a:r>
          </a:p>
          <a:p>
            <a:pPr marL="182880" marR="0" lvl="0" indent="-182880" algn="l" defTabSz="914400" rtl="0" eaLnBrk="0" fontAlgn="base" latinLnBrk="0" hangingPunct="0">
              <a:spcBef>
                <a:spcPts val="0"/>
              </a:spcBef>
              <a:spcAft>
                <a:spcPts val="0"/>
              </a:spcAft>
              <a:buClrTx/>
              <a:buSzTx/>
              <a:buFont typeface="Arial" pitchFamily="34" charset="0"/>
              <a:buChar char="•"/>
              <a:tabLst/>
              <a:defRPr/>
            </a:pPr>
            <a:r>
              <a:rPr lang="en-US" sz="1100" kern="1200" baseline="0" dirty="0" smtClean="0">
                <a:solidFill>
                  <a:schemeClr val="tx1"/>
                </a:solidFill>
              </a:rPr>
              <a:t>Performance measurement for transportation has been gaining traction the past several years. In essence:</a:t>
            </a:r>
            <a:endParaRPr lang="en-US" sz="1100" dirty="0" smtClean="0"/>
          </a:p>
          <a:p>
            <a:pPr marL="640080" lvl="1" indent="-182880">
              <a:spcBef>
                <a:spcPts val="0"/>
              </a:spcBef>
              <a:spcAft>
                <a:spcPts val="0"/>
              </a:spcAft>
              <a:buFont typeface="Courier New" pitchFamily="49" charset="0"/>
              <a:buChar char="o"/>
            </a:pPr>
            <a:r>
              <a:rPr lang="en-US" sz="1100" dirty="0" smtClean="0"/>
              <a:t>If you don’t measure results, you can’t tell success from failure.</a:t>
            </a:r>
          </a:p>
          <a:p>
            <a:pPr marL="640080" lvl="1" indent="-182880">
              <a:spcBef>
                <a:spcPts val="0"/>
              </a:spcBef>
              <a:spcAft>
                <a:spcPts val="0"/>
              </a:spcAft>
              <a:buFont typeface="Courier New" pitchFamily="49" charset="0"/>
              <a:buChar char="o"/>
            </a:pPr>
            <a:r>
              <a:rPr lang="en-US" sz="1100" dirty="0" smtClean="0"/>
              <a:t>If you can’t see success, you can’t reward it.</a:t>
            </a:r>
          </a:p>
          <a:p>
            <a:pPr marL="640080" lvl="1" indent="-182880">
              <a:spcBef>
                <a:spcPts val="0"/>
              </a:spcBef>
              <a:spcAft>
                <a:spcPts val="0"/>
              </a:spcAft>
              <a:buFont typeface="Courier New" pitchFamily="49" charset="0"/>
              <a:buChar char="o"/>
            </a:pPr>
            <a:r>
              <a:rPr lang="en-US" sz="1100" dirty="0" smtClean="0"/>
              <a:t>If you can’t see failure, you can’t correct it.</a:t>
            </a:r>
          </a:p>
          <a:p>
            <a:pPr marL="640080" lvl="1" indent="-182880">
              <a:spcBef>
                <a:spcPts val="0"/>
              </a:spcBef>
              <a:spcAft>
                <a:spcPts val="300"/>
              </a:spcAft>
              <a:buFont typeface="Courier New" pitchFamily="49" charset="0"/>
              <a:buChar char="o"/>
            </a:pPr>
            <a:r>
              <a:rPr lang="en-US" sz="1100" dirty="0" smtClean="0"/>
              <a:t>In other words, you can’t manage it unless you measure it!</a:t>
            </a:r>
          </a:p>
          <a:p>
            <a:pPr marL="182880" lvl="0" indent="-182880">
              <a:spcBef>
                <a:spcPts val="0"/>
              </a:spcBef>
              <a:spcAft>
                <a:spcPts val="300"/>
              </a:spcAft>
              <a:buFont typeface="Arial" pitchFamily="34" charset="0"/>
              <a:buChar char="•"/>
            </a:pPr>
            <a:r>
              <a:rPr lang="en-US" sz="1100" dirty="0" smtClean="0"/>
              <a:t>Under the requirements of MAP</a:t>
            </a:r>
            <a:r>
              <a:rPr lang="en-US" sz="1100" baseline="0" dirty="0" smtClean="0"/>
              <a:t> 21, we are beginning the process of “keeping score.” Goals and associated performance measures are being developed for several transportation categories.</a:t>
            </a:r>
          </a:p>
          <a:p>
            <a:pPr marL="182880" lvl="0" indent="-182880">
              <a:spcBef>
                <a:spcPts val="0"/>
              </a:spcBef>
              <a:spcAft>
                <a:spcPts val="300"/>
              </a:spcAft>
              <a:buFont typeface="Arial" pitchFamily="34" charset="0"/>
              <a:buChar char="•"/>
            </a:pPr>
            <a:r>
              <a:rPr lang="en-US" sz="1100" baseline="0" dirty="0" smtClean="0"/>
              <a:t>There is also an increasing emphasis on the outcomes from transportation improvements. It is no longer enough to say that X lane-miles were added or that Y DMS were installed; the key question is how did these changes improve the transportation network and contribute to regional transportation goals. </a:t>
            </a:r>
          </a:p>
          <a:p>
            <a:pPr lvl="0">
              <a:spcBef>
                <a:spcPts val="0"/>
              </a:spcBef>
              <a:spcAft>
                <a:spcPts val="300"/>
              </a:spcAft>
              <a:buFont typeface="Arial" pitchFamily="34" charset="0"/>
              <a:buNone/>
            </a:pPr>
            <a:r>
              <a:rPr lang="en-US" sz="1100" b="1" dirty="0" smtClean="0"/>
              <a:t>Other –</a:t>
            </a:r>
            <a:r>
              <a:rPr lang="en-US" sz="1100" dirty="0" smtClean="0"/>
              <a:t>Prior to delivering the presentation, the presenter may wish to check on the current status of the FHWA effort to develop and publish performance measures (as required under MAP 21).</a:t>
            </a:r>
            <a:endParaRPr lang="en-US" sz="1100" b="1" dirty="0" smtClean="0"/>
          </a:p>
          <a:p>
            <a:pPr marL="640080" lvl="1" indent="-182880">
              <a:spcBef>
                <a:spcPts val="0"/>
              </a:spcBef>
              <a:spcAft>
                <a:spcPts val="300"/>
              </a:spcAft>
              <a:buFont typeface="Courier New" pitchFamily="49" charset="0"/>
              <a:buChar char="o"/>
            </a:pPr>
            <a:endParaRPr lang="en-US" sz="1200" dirty="0" smtClean="0">
              <a:latin typeface="+mn-lt"/>
            </a:endParaRPr>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8</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8: Performance Measures</a:t>
            </a:r>
            <a:endParaRPr lang="en-US" sz="1400" dirty="0"/>
          </a:p>
        </p:txBody>
      </p:sp>
    </p:spTree>
    <p:extLst>
      <p:ext uri="{BB962C8B-B14F-4D97-AF65-F5344CB8AC3E}">
        <p14:creationId xmlns:p14="http://schemas.microsoft.com/office/powerpoint/2010/main" val="1639980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67200" cy="3200400"/>
          </a:xfrm>
        </p:spPr>
      </p:sp>
      <p:sp>
        <p:nvSpPr>
          <p:cNvPr id="3" name="Notes Placeholder 2"/>
          <p:cNvSpPr>
            <a:spLocks noGrp="1"/>
          </p:cNvSpPr>
          <p:nvPr>
            <p:ph type="body" idx="1"/>
          </p:nvPr>
        </p:nvSpPr>
        <p:spPr/>
        <p:txBody>
          <a:bodyPr>
            <a:normAutofit/>
          </a:bodyPr>
          <a:lstStyle/>
          <a:p>
            <a:r>
              <a:rPr lang="en-US" sz="1100" b="1" dirty="0" smtClean="0"/>
              <a:t>Description of the Slide</a:t>
            </a:r>
          </a:p>
          <a:p>
            <a:pPr marL="0" marR="0" lvl="0" indent="0" algn="l" defTabSz="914400" rtl="0" eaLnBrk="0" fontAlgn="base" latinLnBrk="0" hangingPunct="0">
              <a:spcBef>
                <a:spcPts val="0"/>
              </a:spcBef>
              <a:spcAft>
                <a:spcPts val="600"/>
              </a:spcAft>
              <a:buClrTx/>
              <a:buSzTx/>
              <a:buFontTx/>
              <a:buNone/>
              <a:tabLst/>
              <a:defRPr/>
            </a:pPr>
            <a:r>
              <a:rPr lang="en-US" sz="1100" kern="1200" dirty="0" smtClean="0">
                <a:solidFill>
                  <a:schemeClr val="tx1"/>
                </a:solidFill>
              </a:rPr>
              <a:t>In addition to its emphasis</a:t>
            </a:r>
            <a:r>
              <a:rPr lang="en-US" sz="1100" kern="1200" baseline="0" dirty="0" smtClean="0">
                <a:solidFill>
                  <a:schemeClr val="tx1"/>
                </a:solidFill>
              </a:rPr>
              <a:t> on performance measures, MAP 21 also requires the transportation planning process to address operations.</a:t>
            </a:r>
            <a:endParaRPr lang="en-US" sz="1100" b="1" dirty="0" smtClean="0"/>
          </a:p>
          <a:p>
            <a:pPr>
              <a:spcBef>
                <a:spcPts val="0"/>
              </a:spcBef>
              <a:spcAft>
                <a:spcPts val="300"/>
              </a:spcAft>
            </a:pPr>
            <a:r>
              <a:rPr lang="en-US" sz="1100" b="1" dirty="0" smtClean="0"/>
              <a:t>Key Points</a:t>
            </a:r>
          </a:p>
          <a:p>
            <a:pPr marL="182880" marR="0" lvl="0" indent="-182880" algn="l" defTabSz="914400" rtl="0" eaLnBrk="0" fontAlgn="base" latinLnBrk="0" hangingPunct="0">
              <a:spcBef>
                <a:spcPts val="0"/>
              </a:spcBef>
              <a:spcAft>
                <a:spcPts val="300"/>
              </a:spcAft>
              <a:buClrTx/>
              <a:buSzTx/>
              <a:buFont typeface="Arial" pitchFamily="34" charset="0"/>
              <a:buChar char="•"/>
              <a:tabLst/>
              <a:defRPr/>
            </a:pPr>
            <a:r>
              <a:rPr lang="en-US" sz="1100" b="0" kern="1200" baseline="0" dirty="0" smtClean="0">
                <a:solidFill>
                  <a:schemeClr val="tx1"/>
                </a:solidFill>
              </a:rPr>
              <a:t>One of the requirements is that </a:t>
            </a:r>
            <a:r>
              <a:rPr lang="en-US" sz="1100" dirty="0" smtClean="0"/>
              <a:t>MPOs and State DOTs must consider projects and strategies that promote efficient operations as part of their planning process.</a:t>
            </a:r>
          </a:p>
          <a:p>
            <a:pPr marL="182880" marR="0" lvl="0" indent="-182880" algn="l" defTabSz="914400" rtl="0" eaLnBrk="0" fontAlgn="base" latinLnBrk="0" hangingPunct="0">
              <a:spcBef>
                <a:spcPts val="0"/>
              </a:spcBef>
              <a:spcAft>
                <a:spcPts val="600"/>
              </a:spcAft>
              <a:buClrTx/>
              <a:buSzTx/>
              <a:buFont typeface="Arial" pitchFamily="34" charset="0"/>
              <a:buChar char="•"/>
              <a:tabLst/>
              <a:defRPr/>
            </a:pPr>
            <a:r>
              <a:rPr lang="en-US" sz="1100" b="0" baseline="0" dirty="0" smtClean="0"/>
              <a:t>Another requirement is that m</a:t>
            </a:r>
            <a:r>
              <a:rPr lang="en-US" sz="1100" dirty="0" smtClean="0"/>
              <a:t>etropolitan planning processes will use a performance-based approach to transportation decision making. We’ll discuss this a bit more later on.</a:t>
            </a:r>
          </a:p>
          <a:p>
            <a:pPr marR="0" lvl="0" algn="l" defTabSz="914400" rtl="0" eaLnBrk="0" fontAlgn="base" latinLnBrk="0" hangingPunct="0">
              <a:spcBef>
                <a:spcPts val="0"/>
              </a:spcBef>
              <a:spcAft>
                <a:spcPts val="300"/>
              </a:spcAft>
              <a:buClrTx/>
              <a:buSzTx/>
              <a:buFont typeface="Arial" pitchFamily="34" charset="0"/>
              <a:buNone/>
              <a:tabLst/>
              <a:defRPr/>
            </a:pPr>
            <a:r>
              <a:rPr lang="en-US" sz="1100" b="1" baseline="0" dirty="0" smtClean="0"/>
              <a:t>Other - </a:t>
            </a:r>
            <a:r>
              <a:rPr lang="en-US" sz="1100" dirty="0" smtClean="0"/>
              <a:t>Perhaps note</a:t>
            </a:r>
            <a:r>
              <a:rPr lang="en-US" sz="1100" baseline="0" dirty="0" smtClean="0"/>
              <a:t> how the MPO has incorporated operations into its current planning process.</a:t>
            </a:r>
            <a:endParaRPr lang="en-US" sz="1100" dirty="0" smtClean="0"/>
          </a:p>
          <a:p>
            <a:endParaRPr lang="en-US" sz="1100"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9</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9: MAP 21 and Performance-Based Planning</a:t>
            </a:r>
            <a:endParaRPr lang="en-US" sz="1400" dirty="0"/>
          </a:p>
        </p:txBody>
      </p:sp>
    </p:spTree>
    <p:extLst>
      <p:ext uri="{BB962C8B-B14F-4D97-AF65-F5344CB8AC3E}">
        <p14:creationId xmlns:p14="http://schemas.microsoft.com/office/powerpoint/2010/main" val="1546305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 name="Picture 7"/>
          <p:cNvPicPr>
            <a:picLocks noChangeAspect="1" noChangeArrowheads="1"/>
          </p:cNvPicPr>
          <p:nvPr userDrawn="1"/>
        </p:nvPicPr>
        <p:blipFill>
          <a:blip r:embed="rId2"/>
          <a:srcRect b="13438"/>
          <a:stretch>
            <a:fillRect/>
          </a:stretch>
        </p:blipFill>
        <p:spPr bwMode="auto">
          <a:xfrm>
            <a:off x="0" y="0"/>
            <a:ext cx="9144000" cy="6094413"/>
          </a:xfrm>
          <a:prstGeom prst="rect">
            <a:avLst/>
          </a:prstGeom>
          <a:noFill/>
          <a:ln w="9525">
            <a:noFill/>
            <a:miter lim="800000"/>
            <a:headEnd/>
            <a:tailEnd/>
          </a:ln>
        </p:spPr>
      </p:pic>
      <p:sp>
        <p:nvSpPr>
          <p:cNvPr id="3" name="Rectangle 2"/>
          <p:cNvSpPr/>
          <p:nvPr userDrawn="1"/>
        </p:nvSpPr>
        <p:spPr>
          <a:xfrm>
            <a:off x="1143000" y="1828800"/>
            <a:ext cx="6781800" cy="9906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4" name="Rectangle 3"/>
          <p:cNvSpPr/>
          <p:nvPr userDrawn="1"/>
        </p:nvSpPr>
        <p:spPr>
          <a:xfrm>
            <a:off x="2590800" y="2741613"/>
            <a:ext cx="3810000" cy="6858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5" name="Rectangle 4"/>
          <p:cNvSpPr/>
          <p:nvPr userDrawn="1"/>
        </p:nvSpPr>
        <p:spPr>
          <a:xfrm>
            <a:off x="3048000" y="3351213"/>
            <a:ext cx="2667000" cy="3810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A0F938D-0344-47A6-9101-C3A3787BC738}" type="datetime1">
              <a:rPr lang="en-US"/>
              <a:pPr>
                <a:defRPr/>
              </a:pPr>
              <a:t>2/13/2015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84F4CA1-44CD-4506-BE87-4746E3940C31}" type="slidenum">
              <a:rPr lang="en-US"/>
              <a:pPr>
                <a:defRPr/>
              </a:pPr>
              <a:t>‹#›</a:t>
            </a:fld>
            <a:endParaRPr lang="en-US"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7019B9B-960D-4C42-B4F1-38672E55FA2E}" type="datetime1">
              <a:rPr lang="en-US"/>
              <a:pPr>
                <a:defRPr/>
              </a:pPr>
              <a:t>2/13/2015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AEB4563-15DC-4001-BB5E-1DD9CDB9965D}" type="slidenum">
              <a:rPr lang="en-US"/>
              <a:pPr>
                <a:defRPr/>
              </a:pPr>
              <a:t>‹#›</a:t>
            </a:fld>
            <a:endParaRPr lang="en-US"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resentation_header.gif"/>
          <p:cNvPicPr>
            <a:picLocks noChangeAspect="1"/>
          </p:cNvPicPr>
          <p:nvPr userDrawn="1"/>
        </p:nvPicPr>
        <p:blipFill>
          <a:blip r:embed="rId2"/>
          <a:stretch>
            <a:fillRect/>
          </a:stretch>
        </p:blipFill>
        <p:spPr>
          <a:xfrm>
            <a:off x="0" y="0"/>
            <a:ext cx="9144000" cy="1258540"/>
          </a:xfrm>
          <a:prstGeom prst="rect">
            <a:avLst/>
          </a:prstGeom>
        </p:spPr>
      </p:pic>
      <p:sp>
        <p:nvSpPr>
          <p:cNvPr id="2" name="Title 1"/>
          <p:cNvSpPr>
            <a:spLocks noGrp="1"/>
          </p:cNvSpPr>
          <p:nvPr>
            <p:ph type="title"/>
          </p:nvPr>
        </p:nvSpPr>
        <p:spPr/>
        <p:txBody>
          <a:bodyPr/>
          <a:lstStyle>
            <a:lvl1pPr algn="l">
              <a:defRPr sz="3500">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6016810-CCBE-4932-9E43-E0C6B2DBF257}" type="datetime1">
              <a:rPr lang="en-US"/>
              <a:pPr>
                <a:defRPr/>
              </a:pPr>
              <a:t>2/13/2015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C1443EE-5ECF-4D28-BD35-DDA500C45087}" type="slidenum">
              <a:rPr lang="en-US"/>
              <a:pPr>
                <a:defRPr/>
              </a:pPr>
              <a:t>‹#›</a:t>
            </a:fld>
            <a:endParaRPr lang="en-US"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50CECEE-6D44-48FA-8D43-6BC78D68A2F1}" type="datetime1">
              <a:rPr lang="en-US"/>
              <a:pPr>
                <a:defRPr/>
              </a:pPr>
              <a:t>2/13/2015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C219A95-8152-4DF1-B9BB-447CAF16C75C}" type="slidenum">
              <a:rPr lang="en-US"/>
              <a:pPr>
                <a:defRPr/>
              </a:pPr>
              <a:t>‹#›</a:t>
            </a:fld>
            <a:endParaRPr lang="en-US"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3" name="Rectangle 2"/>
          <p:cNvSpPr/>
          <p:nvPr userDrawn="1"/>
        </p:nvSpPr>
        <p:spPr>
          <a:xfrm>
            <a:off x="1143000" y="1828800"/>
            <a:ext cx="6781800" cy="9906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4" name="Rectangle 3"/>
          <p:cNvSpPr/>
          <p:nvPr userDrawn="1"/>
        </p:nvSpPr>
        <p:spPr>
          <a:xfrm>
            <a:off x="2590800" y="2741613"/>
            <a:ext cx="3810000" cy="6858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5" name="Rectangle 4"/>
          <p:cNvSpPr/>
          <p:nvPr userDrawn="1"/>
        </p:nvSpPr>
        <p:spPr>
          <a:xfrm>
            <a:off x="3048000" y="3351213"/>
            <a:ext cx="2667000" cy="3810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6" name="Rectangle 5"/>
          <p:cNvSpPr/>
          <p:nvPr userDrawn="1"/>
        </p:nvSpPr>
        <p:spPr>
          <a:xfrm>
            <a:off x="0" y="-228600"/>
            <a:ext cx="9220200" cy="1752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38ED350-D4EC-4C34-9564-DA7A27D3B339}" type="datetime1">
              <a:rPr lang="en-US"/>
              <a:pPr>
                <a:defRPr/>
              </a:pPr>
              <a:t>2/13/2015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9EDC28-2638-4A12-BBD6-4CB49F259F8C}" type="slidenum">
              <a:rPr lang="en-US"/>
              <a:pPr>
                <a:defRPr/>
              </a:pPr>
              <a:t>‹#›</a:t>
            </a:fld>
            <a:endParaRPr lang="en-US" dirty="0"/>
          </a:p>
        </p:txBody>
      </p:sp>
      <p:pic>
        <p:nvPicPr>
          <p:cNvPr id="8" name="Picture 7" descr="presentation_header.gif"/>
          <p:cNvPicPr>
            <a:picLocks noChangeAspect="1"/>
          </p:cNvPicPr>
          <p:nvPr userDrawn="1"/>
        </p:nvPicPr>
        <p:blipFill>
          <a:blip r:embed="rId2"/>
          <a:stretch>
            <a:fillRect/>
          </a:stretch>
        </p:blipFill>
        <p:spPr>
          <a:xfrm>
            <a:off x="0" y="0"/>
            <a:ext cx="9144000" cy="1258540"/>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5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B420AC42-6683-4526-BC0F-F50ACD8B79ED}" type="datetime1">
              <a:rPr lang="en-US"/>
              <a:pPr>
                <a:defRPr/>
              </a:pPr>
              <a:t>2/13/2015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85B9C7F-5F8E-40BD-A660-D104CC0AAAFA}" type="slidenum">
              <a:rPr lang="en-US"/>
              <a:pPr>
                <a:defRPr/>
              </a:pPr>
              <a:t>‹#›</a:t>
            </a:fld>
            <a:endParaRPr 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37C2917-BBEE-4E81-9DE2-DBA8D5CD15FA}" type="datetime1">
              <a:rPr lang="en-US"/>
              <a:pPr>
                <a:defRPr/>
              </a:pPr>
              <a:t>2/13/2015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6EF05E1-9FFF-4E64-8633-4D199A338BB7}" type="slidenum">
              <a:rPr lang="en-US"/>
              <a:pPr>
                <a:defRPr/>
              </a:pPr>
              <a:t>‹#›</a:t>
            </a:fld>
            <a:endParaRPr lang="en-US" dirty="0"/>
          </a:p>
        </p:txBody>
      </p:sp>
      <p:pic>
        <p:nvPicPr>
          <p:cNvPr id="8" name="Picture 7" descr="presentation_header.gif"/>
          <p:cNvPicPr>
            <a:picLocks noChangeAspect="1"/>
          </p:cNvPicPr>
          <p:nvPr userDrawn="1"/>
        </p:nvPicPr>
        <p:blipFill>
          <a:blip r:embed="rId2"/>
          <a:stretch>
            <a:fillRect/>
          </a:stretch>
        </p:blipFill>
        <p:spPr>
          <a:xfrm>
            <a:off x="0" y="0"/>
            <a:ext cx="9144000" cy="1258540"/>
          </a:xfrm>
          <a:prstGeom prst="rect">
            <a:avLst/>
          </a:prstGeom>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resentation_header.gif"/>
          <p:cNvPicPr>
            <a:picLocks noChangeAspect="1"/>
          </p:cNvPicPr>
          <p:nvPr userDrawn="1"/>
        </p:nvPicPr>
        <p:blipFill>
          <a:blip r:embed="rId2"/>
          <a:stretch>
            <a:fillRect/>
          </a:stretch>
        </p:blipFill>
        <p:spPr>
          <a:xfrm>
            <a:off x="0" y="0"/>
            <a:ext cx="9144000" cy="1258540"/>
          </a:xfrm>
          <a:prstGeom prst="rect">
            <a:avLst/>
          </a:prstGeom>
        </p:spPr>
      </p:pic>
      <p:sp>
        <p:nvSpPr>
          <p:cNvPr id="2" name="Title 1"/>
          <p:cNvSpPr>
            <a:spLocks noGrp="1"/>
          </p:cNvSpPr>
          <p:nvPr>
            <p:ph type="title"/>
          </p:nvPr>
        </p:nvSpPr>
        <p:spPr/>
        <p:txBody>
          <a:bodyPr/>
          <a:lstStyle>
            <a:lvl1pPr algn="l">
              <a:defRPr sz="35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C3362F6-18DC-4087-B5ED-12E367906A36}" type="datetime1">
              <a:rPr lang="en-US"/>
              <a:pPr>
                <a:defRPr/>
              </a:pPr>
              <a:t>2/13/2015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9BF6BD8-9522-453F-9DDF-F61CE6D1215E}" type="slidenum">
              <a:rPr lang="en-US"/>
              <a:pPr>
                <a:defRPr/>
              </a:pPr>
              <a:t>‹#›</a:t>
            </a:fld>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resentation_header.gif"/>
          <p:cNvPicPr>
            <a:picLocks noChangeAspect="1"/>
          </p:cNvPicPr>
          <p:nvPr userDrawn="1"/>
        </p:nvPicPr>
        <p:blipFill>
          <a:blip r:embed="rId2"/>
          <a:stretch>
            <a:fillRect/>
          </a:stretch>
        </p:blipFill>
        <p:spPr>
          <a:xfrm>
            <a:off x="0" y="0"/>
            <a:ext cx="9144000" cy="1258540"/>
          </a:xfrm>
          <a:prstGeom prst="rect">
            <a:avLst/>
          </a:prstGeom>
        </p:spPr>
      </p:pic>
      <p:sp>
        <p:nvSpPr>
          <p:cNvPr id="2" name="Title 1"/>
          <p:cNvSpPr>
            <a:spLocks noGrp="1"/>
          </p:cNvSpPr>
          <p:nvPr>
            <p:ph type="title"/>
          </p:nvPr>
        </p:nvSpPr>
        <p:spPr/>
        <p:txBody>
          <a:bodyPr/>
          <a:lstStyle>
            <a:lvl1pPr algn="l">
              <a:defRPr sz="35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0C9E2AD-41E5-4E11-B4B0-9AE52B742049}" type="datetime1">
              <a:rPr lang="en-US"/>
              <a:pPr>
                <a:defRPr/>
              </a:pPr>
              <a:t>2/13/2015</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671D4B3-17E0-4844-8D5C-7176FD3276C7}" type="slidenum">
              <a:rPr lang="en-US"/>
              <a:pPr>
                <a:defRPr/>
              </a:pPr>
              <a:t>‹#›</a:t>
            </a:fld>
            <a:endParaRPr lang="en-US"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resentation_header.gif"/>
          <p:cNvPicPr>
            <a:picLocks noChangeAspect="1"/>
          </p:cNvPicPr>
          <p:nvPr userDrawn="1"/>
        </p:nvPicPr>
        <p:blipFill>
          <a:blip r:embed="rId2"/>
          <a:stretch>
            <a:fillRect/>
          </a:stretch>
        </p:blipFill>
        <p:spPr>
          <a:xfrm>
            <a:off x="0" y="0"/>
            <a:ext cx="9144000" cy="1258540"/>
          </a:xfrm>
          <a:prstGeom prst="rect">
            <a:avLst/>
          </a:prstGeom>
        </p:spPr>
      </p:pic>
      <p:sp>
        <p:nvSpPr>
          <p:cNvPr id="2" name="Title 1"/>
          <p:cNvSpPr>
            <a:spLocks noGrp="1"/>
          </p:cNvSpPr>
          <p:nvPr>
            <p:ph type="title"/>
          </p:nvPr>
        </p:nvSpPr>
        <p:spPr/>
        <p:txBody>
          <a:bodyPr/>
          <a:lstStyle>
            <a:lvl1pPr algn="l">
              <a:defRPr sz="3500">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1DA57C1-150D-43B5-980A-221395EE666F}" type="datetime1">
              <a:rPr lang="en-US"/>
              <a:pPr>
                <a:defRPr/>
              </a:pPr>
              <a:t>2/13/2015</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62B4299-707F-4FCF-82DC-CF4AB1A7F8B4}" type="slidenum">
              <a:rPr lang="en-US"/>
              <a:pPr>
                <a:defRPr/>
              </a:pPr>
              <a:t>‹#›</a:t>
            </a:fld>
            <a:endParaRPr lang="en-US"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9D0CDAA-26F1-4986-8063-B2078B26ACFE}" type="datetime1">
              <a:rPr lang="en-US"/>
              <a:pPr>
                <a:defRPr/>
              </a:pPr>
              <a:t>2/13/2015</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043996C-A67D-4F4E-B5C6-DDCC9683112D}" type="slidenum">
              <a:rPr lang="en-US"/>
              <a:pPr>
                <a:defRPr/>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presentation_header.gif"/>
          <p:cNvPicPr>
            <a:picLocks noChangeAspect="1"/>
          </p:cNvPicPr>
          <p:nvPr userDrawn="1"/>
        </p:nvPicPr>
        <p:blipFill>
          <a:blip r:embed="rId18"/>
          <a:stretch>
            <a:fillRect/>
          </a:stretch>
        </p:blipFill>
        <p:spPr>
          <a:xfrm>
            <a:off x="0" y="0"/>
            <a:ext cx="9144000" cy="1258540"/>
          </a:xfrm>
          <a:prstGeom prst="rect">
            <a:avLst/>
          </a:prstGeom>
        </p:spPr>
      </p:pic>
      <p:sp>
        <p:nvSpPr>
          <p:cNvPr id="1027"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charset="-128"/>
                <a:cs typeface="+mn-cs"/>
              </a:defRPr>
            </a:lvl1pPr>
          </a:lstStyle>
          <a:p>
            <a:pPr>
              <a:defRPr/>
            </a:pPr>
            <a:fld id="{98B53748-436B-42C2-98BD-442F25881820}" type="datetime1">
              <a:rPr lang="en-US"/>
              <a:pPr>
                <a:defRPr/>
              </a:pPr>
              <a:t>2/13/2015</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charset="-128"/>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629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latin typeface="Arial" charset="0"/>
                <a:ea typeface="ＭＳ Ｐゴシック" pitchFamily="64" charset="-128"/>
                <a:cs typeface="+mn-cs"/>
              </a:defRPr>
            </a:lvl1pPr>
          </a:lstStyle>
          <a:p>
            <a:pPr>
              <a:defRPr/>
            </a:pPr>
            <a:fld id="{92F0DB0F-C051-4296-BDF7-2BDB3DD55FE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6" r:id="rId14"/>
    <p:sldLayoutId id="2147483756" r:id="rId15"/>
    <p:sldLayoutId id="2147483757" r:id="rId16"/>
  </p:sldLayoutIdLst>
  <p:transition spd="med"/>
  <p:hf hdr="0" ftr="0" dt="0"/>
  <p:txStyles>
    <p:titleStyle>
      <a:lvl1pPr algn="l" rtl="0" eaLnBrk="0" fontAlgn="base" hangingPunct="0">
        <a:spcBef>
          <a:spcPct val="0"/>
        </a:spcBef>
        <a:spcAft>
          <a:spcPct val="0"/>
        </a:spcAft>
        <a:defRPr sz="3500" b="1">
          <a:solidFill>
            <a:schemeClr val="bg1"/>
          </a:solidFill>
          <a:effectLst>
            <a:outerShdw blurRad="38100" dist="38100" dir="2700000" algn="tl">
              <a:srgbClr val="000000">
                <a:alpha val="43137"/>
              </a:srgbClr>
            </a:outerShdw>
          </a:effectLst>
          <a:latin typeface="FranklinGotMdITC"/>
          <a:ea typeface="ＭＳ Ｐゴシック" pitchFamily="64" charset="-128"/>
          <a:cs typeface="FranklinGotMdITC"/>
        </a:defRPr>
      </a:lvl1pPr>
      <a:lvl2pPr algn="ctr" rtl="0" eaLnBrk="0" fontAlgn="base" hangingPunct="0">
        <a:spcBef>
          <a:spcPct val="0"/>
        </a:spcBef>
        <a:spcAft>
          <a:spcPct val="0"/>
        </a:spcAft>
        <a:defRPr sz="3600" b="1">
          <a:solidFill>
            <a:schemeClr val="bg1"/>
          </a:solidFill>
          <a:latin typeface="FranklinGotMdITC" pitchFamily="64" charset="0"/>
          <a:ea typeface="ＭＳ Ｐゴシック" pitchFamily="64" charset="-128"/>
          <a:cs typeface="FranklinGotMdITC" pitchFamily="64" charset="0"/>
        </a:defRPr>
      </a:lvl2pPr>
      <a:lvl3pPr algn="ctr" rtl="0" eaLnBrk="0" fontAlgn="base" hangingPunct="0">
        <a:spcBef>
          <a:spcPct val="0"/>
        </a:spcBef>
        <a:spcAft>
          <a:spcPct val="0"/>
        </a:spcAft>
        <a:defRPr sz="3600" b="1">
          <a:solidFill>
            <a:schemeClr val="bg1"/>
          </a:solidFill>
          <a:latin typeface="FranklinGotMdITC" pitchFamily="64" charset="0"/>
          <a:ea typeface="ＭＳ Ｐゴシック" pitchFamily="64" charset="-128"/>
          <a:cs typeface="FranklinGotMdITC" pitchFamily="64" charset="0"/>
        </a:defRPr>
      </a:lvl3pPr>
      <a:lvl4pPr algn="ctr" rtl="0" eaLnBrk="0" fontAlgn="base" hangingPunct="0">
        <a:spcBef>
          <a:spcPct val="0"/>
        </a:spcBef>
        <a:spcAft>
          <a:spcPct val="0"/>
        </a:spcAft>
        <a:defRPr sz="3600" b="1">
          <a:solidFill>
            <a:schemeClr val="bg1"/>
          </a:solidFill>
          <a:latin typeface="FranklinGotMdITC" pitchFamily="64" charset="0"/>
          <a:ea typeface="ＭＳ Ｐゴシック" pitchFamily="64" charset="-128"/>
          <a:cs typeface="FranklinGotMdITC" pitchFamily="64" charset="0"/>
        </a:defRPr>
      </a:lvl4pPr>
      <a:lvl5pPr algn="ctr" rtl="0" eaLnBrk="0" fontAlgn="base" hangingPunct="0">
        <a:spcBef>
          <a:spcPct val="0"/>
        </a:spcBef>
        <a:spcAft>
          <a:spcPct val="0"/>
        </a:spcAft>
        <a:defRPr sz="3600" b="1">
          <a:solidFill>
            <a:schemeClr val="bg1"/>
          </a:solidFill>
          <a:latin typeface="FranklinGotMdITC" pitchFamily="64" charset="0"/>
          <a:ea typeface="ＭＳ Ｐゴシック" pitchFamily="64" charset="-128"/>
          <a:cs typeface="FranklinGotMdITC" pitchFamily="64" charset="0"/>
        </a:defRPr>
      </a:lvl5pPr>
      <a:lvl6pPr marL="457200" algn="ctr" rtl="0" fontAlgn="base">
        <a:spcBef>
          <a:spcPct val="0"/>
        </a:spcBef>
        <a:spcAft>
          <a:spcPct val="0"/>
        </a:spcAft>
        <a:defRPr sz="4400">
          <a:solidFill>
            <a:schemeClr val="tx2"/>
          </a:solidFill>
          <a:latin typeface="Arial" pitchFamily="64" charset="0"/>
        </a:defRPr>
      </a:lvl6pPr>
      <a:lvl7pPr marL="914400" algn="ctr" rtl="0" fontAlgn="base">
        <a:spcBef>
          <a:spcPct val="0"/>
        </a:spcBef>
        <a:spcAft>
          <a:spcPct val="0"/>
        </a:spcAft>
        <a:defRPr sz="4400">
          <a:solidFill>
            <a:schemeClr val="tx2"/>
          </a:solidFill>
          <a:latin typeface="Arial" pitchFamily="64" charset="0"/>
        </a:defRPr>
      </a:lvl7pPr>
      <a:lvl8pPr marL="1371600" algn="ctr" rtl="0" fontAlgn="base">
        <a:spcBef>
          <a:spcPct val="0"/>
        </a:spcBef>
        <a:spcAft>
          <a:spcPct val="0"/>
        </a:spcAft>
        <a:defRPr sz="4400">
          <a:solidFill>
            <a:schemeClr val="tx2"/>
          </a:solidFill>
          <a:latin typeface="Arial" pitchFamily="64" charset="0"/>
        </a:defRPr>
      </a:lvl8pPr>
      <a:lvl9pPr marL="1828800" algn="ctr" rtl="0" fontAlgn="base">
        <a:spcBef>
          <a:spcPct val="0"/>
        </a:spcBef>
        <a:spcAft>
          <a:spcPct val="0"/>
        </a:spcAft>
        <a:defRPr sz="4400">
          <a:solidFill>
            <a:schemeClr val="tx2"/>
          </a:solidFill>
          <a:latin typeface="Arial" pitchFamily="64"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ＭＳ Ｐゴシック" pitchFamily="64" charset="-128"/>
          <a:cs typeface="ＭＳ Ｐゴシック" pitchFamily="64"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64" charset="-128"/>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64" charset="-128"/>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ＭＳ Ｐゴシック" pitchFamily="64" charset="-128"/>
          <a:cs typeface="ＭＳ Ｐゴシック"/>
        </a:defRPr>
      </a:lvl4pPr>
      <a:lvl5pPr marL="2057400" indent="-228600" algn="l" rtl="0" eaLnBrk="0" fontAlgn="base" hangingPunct="0">
        <a:spcBef>
          <a:spcPct val="20000"/>
        </a:spcBef>
        <a:spcAft>
          <a:spcPct val="0"/>
        </a:spcAft>
        <a:buChar char="»"/>
        <a:defRPr>
          <a:solidFill>
            <a:schemeClr val="tx1"/>
          </a:solidFill>
          <a:latin typeface="+mn-lt"/>
          <a:ea typeface="ＭＳ Ｐゴシック" pitchFamily="64"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pitchFamily="64"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4"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4"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transportationops.org/"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371" y="1179720"/>
            <a:ext cx="4677229" cy="1044129"/>
          </a:xfrm>
          <a:prstGeom prst="rect">
            <a:avLst/>
          </a:prstGeom>
        </p:spPr>
      </p:pic>
      <p:sp>
        <p:nvSpPr>
          <p:cNvPr id="20" name="Rectangle 19"/>
          <p:cNvSpPr/>
          <p:nvPr/>
        </p:nvSpPr>
        <p:spPr>
          <a:xfrm>
            <a:off x="0" y="0"/>
            <a:ext cx="9144000" cy="104013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pic>
        <p:nvPicPr>
          <p:cNvPr id="13" name="Picture 12" descr="Transit.jpg"/>
          <p:cNvPicPr>
            <a:picLocks noChangeAspect="1"/>
          </p:cNvPicPr>
          <p:nvPr/>
        </p:nvPicPr>
        <p:blipFill>
          <a:blip r:embed="rId4" cstate="print"/>
          <a:srcRect t="13254"/>
          <a:stretch>
            <a:fillRect/>
          </a:stretch>
        </p:blipFill>
        <p:spPr>
          <a:xfrm>
            <a:off x="0" y="0"/>
            <a:ext cx="1752600" cy="997427"/>
          </a:xfrm>
          <a:prstGeom prst="rect">
            <a:avLst/>
          </a:prstGeom>
        </p:spPr>
      </p:pic>
      <p:pic>
        <p:nvPicPr>
          <p:cNvPr id="16" name="Picture 15" descr="Bridge.jpg"/>
          <p:cNvPicPr>
            <a:picLocks noChangeAspect="1"/>
          </p:cNvPicPr>
          <p:nvPr/>
        </p:nvPicPr>
        <p:blipFill>
          <a:blip r:embed="rId5" cstate="print"/>
          <a:srcRect t="13254"/>
          <a:stretch>
            <a:fillRect/>
          </a:stretch>
        </p:blipFill>
        <p:spPr>
          <a:xfrm>
            <a:off x="1819418" y="0"/>
            <a:ext cx="1752600" cy="997427"/>
          </a:xfrm>
          <a:prstGeom prst="rect">
            <a:avLst/>
          </a:prstGeom>
        </p:spPr>
      </p:pic>
      <p:pic>
        <p:nvPicPr>
          <p:cNvPr id="17" name="Picture 16" descr="Utah 091201-BridgeReplacement1.jpg"/>
          <p:cNvPicPr>
            <a:picLocks noChangeAspect="1"/>
          </p:cNvPicPr>
          <p:nvPr/>
        </p:nvPicPr>
        <p:blipFill>
          <a:blip r:embed="rId6"/>
          <a:srcRect t="23002"/>
          <a:stretch>
            <a:fillRect/>
          </a:stretch>
        </p:blipFill>
        <p:spPr>
          <a:xfrm>
            <a:off x="3638836" y="0"/>
            <a:ext cx="1689652" cy="997427"/>
          </a:xfrm>
          <a:prstGeom prst="rect">
            <a:avLst/>
          </a:prstGeom>
        </p:spPr>
      </p:pic>
      <p:pic>
        <p:nvPicPr>
          <p:cNvPr id="18" name="Picture 17" descr="_DSC1687-use.jpg"/>
          <p:cNvPicPr>
            <a:picLocks noChangeAspect="1"/>
          </p:cNvPicPr>
          <p:nvPr/>
        </p:nvPicPr>
        <p:blipFill>
          <a:blip r:embed="rId7"/>
          <a:srcRect b="19697"/>
          <a:stretch>
            <a:fillRect/>
          </a:stretch>
        </p:blipFill>
        <p:spPr>
          <a:xfrm>
            <a:off x="5410200" y="0"/>
            <a:ext cx="1853076" cy="990600"/>
          </a:xfrm>
          <a:prstGeom prst="rect">
            <a:avLst/>
          </a:prstGeom>
        </p:spPr>
      </p:pic>
      <p:pic>
        <p:nvPicPr>
          <p:cNvPr id="19" name="Picture 18" descr="I66_ATM.jpg"/>
          <p:cNvPicPr>
            <a:picLocks noChangeAspect="1"/>
          </p:cNvPicPr>
          <p:nvPr/>
        </p:nvPicPr>
        <p:blipFill>
          <a:blip r:embed="rId8"/>
          <a:srcRect t="9113" b="19048"/>
          <a:stretch>
            <a:fillRect/>
          </a:stretch>
        </p:blipFill>
        <p:spPr>
          <a:xfrm>
            <a:off x="7315200" y="0"/>
            <a:ext cx="1851212" cy="997427"/>
          </a:xfrm>
          <a:prstGeom prst="rect">
            <a:avLst/>
          </a:prstGeom>
        </p:spPr>
      </p:pic>
      <p:grpSp>
        <p:nvGrpSpPr>
          <p:cNvPr id="3" name="Group 23"/>
          <p:cNvGrpSpPr/>
          <p:nvPr/>
        </p:nvGrpSpPr>
        <p:grpSpPr>
          <a:xfrm>
            <a:off x="838200" y="5834744"/>
            <a:ext cx="7467600" cy="858277"/>
            <a:chOff x="838200" y="5834744"/>
            <a:chExt cx="7467600" cy="858277"/>
          </a:xfrm>
        </p:grpSpPr>
        <p:pic>
          <p:nvPicPr>
            <p:cNvPr id="14" name="Picture 13" descr="FHWA logo.jpg"/>
            <p:cNvPicPr>
              <a:picLocks noChangeAspect="1"/>
            </p:cNvPicPr>
            <p:nvPr/>
          </p:nvPicPr>
          <p:blipFill>
            <a:blip r:embed="rId9"/>
            <a:stretch>
              <a:fillRect/>
            </a:stretch>
          </p:blipFill>
          <p:spPr>
            <a:xfrm>
              <a:off x="838200" y="5901832"/>
              <a:ext cx="1767541" cy="720971"/>
            </a:xfrm>
            <a:prstGeom prst="rect">
              <a:avLst/>
            </a:prstGeom>
          </p:spPr>
        </p:pic>
        <p:pic>
          <p:nvPicPr>
            <p:cNvPr id="15" name="Picture 14" descr="AASHTO logo.jpg"/>
            <p:cNvPicPr>
              <a:picLocks noChangeAspect="1"/>
            </p:cNvPicPr>
            <p:nvPr/>
          </p:nvPicPr>
          <p:blipFill>
            <a:blip r:embed="rId10"/>
            <a:stretch>
              <a:fillRect/>
            </a:stretch>
          </p:blipFill>
          <p:spPr>
            <a:xfrm>
              <a:off x="3773207" y="5834744"/>
              <a:ext cx="1665568" cy="858277"/>
            </a:xfrm>
            <a:prstGeom prst="rect">
              <a:avLst/>
            </a:prstGeom>
          </p:spPr>
        </p:pic>
        <p:pic>
          <p:nvPicPr>
            <p:cNvPr id="21" name="Picture 20" descr="TRB logo.jpg"/>
            <p:cNvPicPr>
              <a:picLocks noChangeAspect="1"/>
            </p:cNvPicPr>
            <p:nvPr/>
          </p:nvPicPr>
          <p:blipFill>
            <a:blip r:embed="rId11"/>
            <a:stretch>
              <a:fillRect/>
            </a:stretch>
          </p:blipFill>
          <p:spPr>
            <a:xfrm>
              <a:off x="6606241" y="6140665"/>
              <a:ext cx="1699559" cy="441885"/>
            </a:xfrm>
            <a:prstGeom prst="rect">
              <a:avLst/>
            </a:prstGeom>
          </p:spPr>
        </p:pic>
      </p:grpSp>
      <p:sp>
        <p:nvSpPr>
          <p:cNvPr id="22" name="TextBox 21"/>
          <p:cNvSpPr txBox="1"/>
          <p:nvPr/>
        </p:nvSpPr>
        <p:spPr>
          <a:xfrm>
            <a:off x="304800" y="2286000"/>
            <a:ext cx="6705600" cy="1985159"/>
          </a:xfrm>
          <a:prstGeom prst="rect">
            <a:avLst/>
          </a:prstGeom>
          <a:noFill/>
        </p:spPr>
        <p:txBody>
          <a:bodyPr wrap="square" rtlCol="0">
            <a:spAutoFit/>
          </a:bodyPr>
          <a:lstStyle/>
          <a:p>
            <a:pPr>
              <a:spcAft>
                <a:spcPts val="1800"/>
              </a:spcAft>
            </a:pPr>
            <a:r>
              <a:rPr lang="en-US" sz="4000" b="1" dirty="0" smtClean="0">
                <a:solidFill>
                  <a:srgbClr val="27262A"/>
                </a:solidFill>
                <a:latin typeface="FranklinGotMdITC"/>
              </a:rPr>
              <a:t>Regional Operations in the 21</a:t>
            </a:r>
            <a:r>
              <a:rPr lang="en-US" sz="4000" b="1" baseline="30000" dirty="0" smtClean="0">
                <a:solidFill>
                  <a:srgbClr val="27262A"/>
                </a:solidFill>
                <a:latin typeface="FranklinGotMdITC"/>
              </a:rPr>
              <a:t>st</a:t>
            </a:r>
            <a:r>
              <a:rPr lang="en-US" sz="4000" b="1" dirty="0" smtClean="0">
                <a:solidFill>
                  <a:srgbClr val="27262A"/>
                </a:solidFill>
                <a:latin typeface="FranklinGotMdITC"/>
              </a:rPr>
              <a:t> Century</a:t>
            </a:r>
          </a:p>
          <a:p>
            <a:pPr>
              <a:spcAft>
                <a:spcPts val="0"/>
              </a:spcAft>
            </a:pPr>
            <a:r>
              <a:rPr lang="en-US" sz="2800" b="1" dirty="0" smtClean="0">
                <a:solidFill>
                  <a:srgbClr val="27262A"/>
                </a:solidFill>
                <a:latin typeface="FranklinGotMdITC"/>
              </a:rPr>
              <a:t>A Vital Role for MPOs</a:t>
            </a:r>
            <a:endParaRPr lang="en-US"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05600" cy="1066800"/>
          </a:xfrm>
        </p:spPr>
        <p:txBody>
          <a:bodyPr/>
          <a:lstStyle/>
          <a:p>
            <a:r>
              <a:rPr lang="en-US" sz="3600" dirty="0" smtClean="0"/>
              <a:t>Increasing Financial Constraints</a:t>
            </a:r>
            <a:endParaRPr lang="en-US" sz="3600" dirty="0"/>
          </a:p>
        </p:txBody>
      </p:sp>
      <p:sp>
        <p:nvSpPr>
          <p:cNvPr id="3" name="Content Placeholder 2"/>
          <p:cNvSpPr>
            <a:spLocks noGrp="1"/>
          </p:cNvSpPr>
          <p:nvPr>
            <p:ph idx="1"/>
          </p:nvPr>
        </p:nvSpPr>
        <p:spPr>
          <a:xfrm>
            <a:off x="152400" y="1600201"/>
            <a:ext cx="8458200" cy="1447799"/>
          </a:xfrm>
        </p:spPr>
        <p:txBody>
          <a:bodyPr/>
          <a:lstStyle/>
          <a:p>
            <a:pPr marL="0" indent="0">
              <a:buNone/>
            </a:pPr>
            <a:r>
              <a:rPr lang="en-US" sz="2800" dirty="0" smtClean="0"/>
              <a:t>Decreasing fuel tax revenues going into Trust Fund</a:t>
            </a:r>
          </a:p>
          <a:p>
            <a:r>
              <a:rPr lang="en-US" sz="2800" dirty="0" smtClean="0"/>
              <a:t>No change in the federal gas tax since 1993</a:t>
            </a:r>
          </a:p>
          <a:p>
            <a:pPr lvl="1">
              <a:buFont typeface="Courier New" pitchFamily="49" charset="0"/>
              <a:buChar char="o"/>
            </a:pPr>
            <a:r>
              <a:rPr lang="en-US" sz="2400" dirty="0" smtClean="0"/>
              <a:t>Predictions that fund will become insolvent soon</a:t>
            </a:r>
          </a:p>
          <a:p>
            <a:endParaRPr lang="en-US" sz="2800" dirty="0" smtClean="0">
              <a:latin typeface="HelveticaNeueLT Std Blk"/>
            </a:endParaRPr>
          </a:p>
          <a:p>
            <a:pPr>
              <a:buFont typeface="Arial" pitchFamily="34" charset="0"/>
              <a:buChar char="•"/>
            </a:pPr>
            <a:endParaRPr lang="en-US" sz="2800" dirty="0" smtClean="0">
              <a:latin typeface="HelveticaNeueLT Std Blk"/>
            </a:endParaRPr>
          </a:p>
          <a:p>
            <a:endParaRPr lang="en-US" sz="2800" dirty="0" smtClean="0">
              <a:latin typeface="HelveticaNeueLT Std Blk"/>
            </a:endParaRPr>
          </a:p>
          <a:p>
            <a:endParaRPr lang="en-US" sz="2800" dirty="0" smtClean="0">
              <a:latin typeface="HelveticaNeueLT Std Blk"/>
            </a:endParaRPr>
          </a:p>
          <a:p>
            <a:pPr lvl="1"/>
            <a:endParaRPr lang="en-US" sz="2800" dirty="0" smtClean="0">
              <a:latin typeface="HelveticaNeueLT Std Blk"/>
            </a:endParaRPr>
          </a:p>
          <a:p>
            <a:endParaRPr lang="en-US" dirty="0"/>
          </a:p>
        </p:txBody>
      </p:sp>
      <p:sp>
        <p:nvSpPr>
          <p:cNvPr id="7" name="Content Placeholder 2"/>
          <p:cNvSpPr txBox="1">
            <a:spLocks/>
          </p:cNvSpPr>
          <p:nvPr/>
        </p:nvSpPr>
        <p:spPr bwMode="auto">
          <a:xfrm>
            <a:off x="152400" y="3048000"/>
            <a:ext cx="44196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7472" indent="-347472">
              <a:buFont typeface="Arial" pitchFamily="34" charset="0"/>
              <a:buChar char="•"/>
            </a:pPr>
            <a:r>
              <a:rPr lang="en-US" sz="2800" dirty="0" smtClean="0">
                <a:latin typeface="+mn-lt"/>
              </a:rPr>
              <a:t>Increased fuel efficiency</a:t>
            </a:r>
          </a:p>
          <a:p>
            <a:pPr marL="804672" lvl="1" indent="-347472">
              <a:spcAft>
                <a:spcPts val="600"/>
              </a:spcAft>
              <a:buFont typeface="Courier New" pitchFamily="49" charset="0"/>
              <a:buChar char="o"/>
            </a:pPr>
            <a:r>
              <a:rPr lang="en-US" sz="2400" dirty="0" smtClean="0">
                <a:latin typeface="+mn-lt"/>
              </a:rPr>
              <a:t>New CAFE standards</a:t>
            </a:r>
          </a:p>
          <a:p>
            <a:pPr marL="804672" lvl="1" indent="-347472">
              <a:spcAft>
                <a:spcPts val="600"/>
              </a:spcAft>
              <a:buFont typeface="Courier New" pitchFamily="49" charset="0"/>
              <a:buChar char="o"/>
            </a:pPr>
            <a:r>
              <a:rPr lang="en-US" sz="2400" dirty="0" smtClean="0">
                <a:latin typeface="+mn-lt"/>
              </a:rPr>
              <a:t>Emerging fleet of   electric vehicles and plug-in hybrids pay no fuel tax</a:t>
            </a:r>
            <a:endParaRPr lang="en-US" sz="2400" b="1" dirty="0" smtClean="0">
              <a:latin typeface="+mn-lt"/>
            </a:endParaRPr>
          </a:p>
          <a:p>
            <a:pPr marL="347472" indent="-347472">
              <a:spcBef>
                <a:spcPts val="1200"/>
              </a:spcBef>
            </a:pPr>
            <a:r>
              <a:rPr lang="en-US" sz="2400" b="1" dirty="0" smtClean="0">
                <a:latin typeface="+mn-lt"/>
              </a:rPr>
              <a:t>MUST DO MORE WITH LESS</a:t>
            </a:r>
            <a:r>
              <a:rPr lang="en-US" sz="2400" dirty="0" smtClean="0">
                <a:latin typeface="+mn-lt"/>
              </a:rPr>
              <a:t>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ＭＳ Ｐゴシック" pitchFamily="64" charset="-128"/>
              <a:cs typeface="ＭＳ Ｐゴシック" pitchFamily="6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chemeClr val="tx1"/>
              </a:solidFill>
              <a:effectLst/>
              <a:uLnTx/>
              <a:uFillTx/>
              <a:latin typeface="+mn-lt"/>
              <a:ea typeface="ＭＳ Ｐゴシック" pitchFamily="64" charset="-128"/>
              <a:cs typeface="ＭＳ Ｐゴシック" pitchFamily="64" charset="-12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3581400"/>
            <a:ext cx="4572000" cy="3066955"/>
          </a:xfrm>
          <a:prstGeom prst="rect">
            <a:avLst/>
          </a:prstGeom>
        </p:spPr>
      </p:pic>
      <p:sp>
        <p:nvSpPr>
          <p:cNvPr id="8" name="TextBox 7"/>
          <p:cNvSpPr txBox="1"/>
          <p:nvPr/>
        </p:nvSpPr>
        <p:spPr>
          <a:xfrm>
            <a:off x="5048636" y="3276600"/>
            <a:ext cx="3790564" cy="707886"/>
          </a:xfrm>
          <a:prstGeom prst="rect">
            <a:avLst/>
          </a:prstGeom>
          <a:noFill/>
        </p:spPr>
        <p:txBody>
          <a:bodyPr wrap="square" rtlCol="0">
            <a:spAutoFit/>
          </a:bodyPr>
          <a:lstStyle/>
          <a:p>
            <a:r>
              <a:rPr lang="en-US" sz="2000" dirty="0" smtClean="0">
                <a:latin typeface="HelveticaNeueLT Std Blk"/>
              </a:rPr>
              <a:t>Average Sales Weighted MPG</a:t>
            </a:r>
          </a:p>
          <a:p>
            <a:r>
              <a:rPr lang="en-US" sz="2000" dirty="0" smtClean="0">
                <a:latin typeface="HelveticaNeueLT Std Blk"/>
              </a:rPr>
              <a:t>2008 - 2014</a:t>
            </a:r>
            <a:endParaRPr lang="en-US" sz="2000" dirty="0">
              <a:latin typeface="HelveticaNeueLT Std Blk"/>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781800" cy="715962"/>
          </a:xfrm>
        </p:spPr>
        <p:txBody>
          <a:bodyPr/>
          <a:lstStyle/>
          <a:p>
            <a:r>
              <a:rPr lang="en-US" sz="3600" dirty="0" smtClean="0"/>
              <a:t>Operations Can Help Address These Challenges</a:t>
            </a:r>
            <a:endParaRPr lang="en-US" sz="3600" dirty="0"/>
          </a:p>
        </p:txBody>
      </p:sp>
      <p:sp>
        <p:nvSpPr>
          <p:cNvPr id="3" name="Content Placeholder 2"/>
          <p:cNvSpPr>
            <a:spLocks noGrp="1"/>
          </p:cNvSpPr>
          <p:nvPr>
            <p:ph idx="1"/>
          </p:nvPr>
        </p:nvSpPr>
        <p:spPr>
          <a:xfrm>
            <a:off x="152400" y="1295400"/>
            <a:ext cx="4572000" cy="5334000"/>
          </a:xfrm>
        </p:spPr>
        <p:txBody>
          <a:bodyPr/>
          <a:lstStyle/>
          <a:p>
            <a:pPr>
              <a:spcBef>
                <a:spcPts val="300"/>
              </a:spcBef>
              <a:spcAft>
                <a:spcPts val="300"/>
              </a:spcAft>
              <a:buNone/>
            </a:pPr>
            <a:r>
              <a:rPr lang="en-US" sz="2400" b="1" dirty="0" smtClean="0">
                <a:ea typeface="ヒラギノ角ゴ ProN W6" charset="0"/>
                <a:cs typeface="Helvetica"/>
              </a:rPr>
              <a:t>Leverage Technology</a:t>
            </a:r>
          </a:p>
          <a:p>
            <a:pPr>
              <a:spcBef>
                <a:spcPts val="300"/>
              </a:spcBef>
              <a:spcAft>
                <a:spcPts val="300"/>
              </a:spcAft>
            </a:pPr>
            <a:r>
              <a:rPr lang="en-US" sz="2200" dirty="0" smtClean="0">
                <a:ea typeface="ヒラギノ角ゴ ProN W6" charset="0"/>
                <a:cs typeface="Helvetica"/>
              </a:rPr>
              <a:t>Preserve and maximize existing capacity</a:t>
            </a:r>
          </a:p>
          <a:p>
            <a:pPr marL="321457" indent="-321457">
              <a:spcBef>
                <a:spcPts val="300"/>
              </a:spcBef>
              <a:spcAft>
                <a:spcPts val="300"/>
              </a:spcAft>
              <a:buFont typeface="Arial"/>
              <a:buChar char="•"/>
              <a:defRPr/>
            </a:pPr>
            <a:r>
              <a:rPr lang="en-US" sz="2200" dirty="0" smtClean="0">
                <a:ea typeface="ヒラギノ角ゴ ProN W6" charset="0"/>
                <a:cs typeface="Helvetica"/>
              </a:rPr>
              <a:t>Enhance safety</a:t>
            </a:r>
          </a:p>
          <a:p>
            <a:pPr marL="321457" indent="-321457">
              <a:spcBef>
                <a:spcPts val="300"/>
              </a:spcBef>
              <a:spcAft>
                <a:spcPts val="300"/>
              </a:spcAft>
              <a:buFont typeface="Arial"/>
              <a:buChar char="•"/>
              <a:defRPr/>
            </a:pPr>
            <a:r>
              <a:rPr lang="en-US" sz="2200" dirty="0" smtClean="0">
                <a:ea typeface="ヒラギノ角ゴ ProN W6" charset="0"/>
                <a:cs typeface="Helvetica"/>
              </a:rPr>
              <a:t>Promote mobility and customer outreach</a:t>
            </a:r>
          </a:p>
          <a:p>
            <a:pPr marL="321457" indent="-321457">
              <a:spcBef>
                <a:spcPts val="300"/>
              </a:spcBef>
              <a:spcAft>
                <a:spcPts val="300"/>
              </a:spcAft>
              <a:buFont typeface="Arial"/>
              <a:buChar char="•"/>
              <a:defRPr/>
            </a:pPr>
            <a:r>
              <a:rPr lang="en-US" sz="2200" dirty="0" smtClean="0">
                <a:ea typeface="ヒラギノ角ゴ ProN W6" charset="0"/>
                <a:cs typeface="Helvetica"/>
              </a:rPr>
              <a:t>Improve reliability for commuters and freight</a:t>
            </a:r>
          </a:p>
          <a:p>
            <a:pPr marL="321457" indent="-321457">
              <a:spcBef>
                <a:spcPts val="300"/>
              </a:spcBef>
              <a:spcAft>
                <a:spcPts val="300"/>
              </a:spcAft>
              <a:buFont typeface="Arial"/>
              <a:buChar char="•"/>
              <a:defRPr/>
            </a:pPr>
            <a:r>
              <a:rPr lang="en-US" sz="2200" dirty="0" smtClean="0">
                <a:ea typeface="ヒラギノ角ゴ ProN W6" charset="0"/>
                <a:cs typeface="Helvetica"/>
              </a:rPr>
              <a:t>Enhance sustainability and livability</a:t>
            </a:r>
          </a:p>
          <a:p>
            <a:pPr marL="321457" indent="-321457">
              <a:spcBef>
                <a:spcPts val="300"/>
              </a:spcBef>
              <a:spcAft>
                <a:spcPts val="300"/>
              </a:spcAft>
              <a:buFont typeface="Arial"/>
              <a:buChar char="•"/>
              <a:defRPr/>
            </a:pPr>
            <a:r>
              <a:rPr lang="en-US" sz="2200" dirty="0" smtClean="0">
                <a:ea typeface="ヒラギノ角ゴ ProN W6" charset="0"/>
                <a:cs typeface="Helvetica"/>
              </a:rPr>
              <a:t>Monitor performance</a:t>
            </a:r>
          </a:p>
          <a:p>
            <a:pPr marL="321457" indent="-321457">
              <a:spcBef>
                <a:spcPts val="300"/>
              </a:spcBef>
              <a:spcAft>
                <a:spcPts val="300"/>
              </a:spcAft>
              <a:buFont typeface="Arial"/>
              <a:buChar char="•"/>
              <a:defRPr/>
            </a:pPr>
            <a:r>
              <a:rPr lang="en-US" sz="2200" dirty="0" smtClean="0">
                <a:cs typeface="Helvetica"/>
              </a:rPr>
              <a:t>Implement quickly at relatively low cost</a:t>
            </a:r>
          </a:p>
          <a:p>
            <a:pPr marL="321457" indent="-321457">
              <a:spcBef>
                <a:spcPts val="300"/>
              </a:spcBef>
              <a:spcAft>
                <a:spcPts val="300"/>
              </a:spcAft>
              <a:buFont typeface="Arial"/>
              <a:buChar char="•"/>
              <a:defRPr/>
            </a:pPr>
            <a:r>
              <a:rPr lang="en-US" sz="2200" dirty="0" smtClean="0">
                <a:cs typeface="Helvetica"/>
              </a:rPr>
              <a:t>Help achieve regional goals</a:t>
            </a:r>
          </a:p>
          <a:p>
            <a:pPr marL="321457" indent="-321457">
              <a:spcBef>
                <a:spcPts val="300"/>
              </a:spcBef>
              <a:spcAft>
                <a:spcPts val="600"/>
              </a:spcAft>
              <a:buFont typeface="Arial"/>
              <a:buChar char="•"/>
              <a:defRPr/>
            </a:pPr>
            <a:endParaRPr lang="en-US" sz="2400"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11</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833496"/>
            <a:ext cx="4267200" cy="2747904"/>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l_fi" descr="http://chicagotonight.wttw.com/sites/default/files/field/image/CentralLoopBRTWashington_0.jpg"/>
          <p:cNvPicPr/>
          <p:nvPr/>
        </p:nvPicPr>
        <p:blipFill>
          <a:blip r:embed="rId4" cstate="print"/>
          <a:srcRect/>
          <a:stretch>
            <a:fillRect/>
          </a:stretch>
        </p:blipFill>
        <p:spPr bwMode="auto">
          <a:xfrm>
            <a:off x="4876800" y="3733800"/>
            <a:ext cx="4114800" cy="2895600"/>
          </a:xfrm>
          <a:prstGeom prst="rect">
            <a:avLst/>
          </a:prstGeom>
          <a:noFill/>
          <a:ln w="9525">
            <a:noFill/>
            <a:miter lim="800000"/>
            <a:headEnd/>
            <a:tailEnd/>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Benefits From Operations</a:t>
            </a:r>
            <a:endParaRPr lang="en-US" sz="3600"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12</a:t>
            </a:fld>
            <a:endParaRPr lang="en-US" dirty="0"/>
          </a:p>
        </p:txBody>
      </p:sp>
      <p:graphicFrame>
        <p:nvGraphicFramePr>
          <p:cNvPr id="6" name="Content Placeholder 6"/>
          <p:cNvGraphicFramePr>
            <a:graphicFrameLocks/>
          </p:cNvGraphicFramePr>
          <p:nvPr/>
        </p:nvGraphicFramePr>
        <p:xfrm>
          <a:off x="304802" y="1371602"/>
          <a:ext cx="7995555" cy="4800598"/>
        </p:xfrm>
        <a:graphic>
          <a:graphicData uri="http://schemas.openxmlformats.org/drawingml/2006/table">
            <a:tbl>
              <a:tblPr firstRow="1" bandRow="1">
                <a:tableStyleId>{69CF1AB2-1976-4502-BF36-3FF5EA218861}</a:tableStyleId>
              </a:tblPr>
              <a:tblGrid>
                <a:gridCol w="3690254"/>
                <a:gridCol w="615043"/>
                <a:gridCol w="615043"/>
                <a:gridCol w="615043"/>
                <a:gridCol w="615043"/>
                <a:gridCol w="615043"/>
                <a:gridCol w="615043"/>
                <a:gridCol w="615043"/>
              </a:tblGrid>
              <a:tr h="2980866">
                <a:tc>
                  <a:txBody>
                    <a:bodyPr/>
                    <a:lstStyle/>
                    <a:p>
                      <a:pPr>
                        <a:spcBef>
                          <a:spcPts val="4200"/>
                        </a:spcBef>
                        <a:spcAft>
                          <a:spcPts val="10800"/>
                        </a:spcAft>
                      </a:pPr>
                      <a:endParaRPr lang="en-US" dirty="0" smtClean="0">
                        <a:solidFill>
                          <a:schemeClr val="accent2"/>
                        </a:solidFill>
                      </a:endParaRPr>
                    </a:p>
                    <a:p>
                      <a:pPr algn="ctr">
                        <a:spcBef>
                          <a:spcPts val="1200"/>
                        </a:spcBef>
                        <a:spcAft>
                          <a:spcPts val="600"/>
                        </a:spcAft>
                      </a:pPr>
                      <a:r>
                        <a:rPr lang="en-US" sz="2400" dirty="0" smtClean="0">
                          <a:solidFill>
                            <a:schemeClr val="bg1"/>
                          </a:solidFill>
                        </a:rPr>
                        <a:t>Regional </a:t>
                      </a:r>
                    </a:p>
                    <a:p>
                      <a:pPr algn="ctr">
                        <a:spcBef>
                          <a:spcPts val="1200"/>
                        </a:spcBef>
                        <a:spcAft>
                          <a:spcPts val="1800"/>
                        </a:spcAft>
                      </a:pPr>
                      <a:r>
                        <a:rPr lang="en-US" sz="2400" dirty="0" smtClean="0">
                          <a:solidFill>
                            <a:schemeClr val="bg1"/>
                          </a:solidFill>
                        </a:rPr>
                        <a:t>Goals </a:t>
                      </a:r>
                      <a:endParaRPr lang="en-US" sz="2400" dirty="0">
                        <a:solidFill>
                          <a:schemeClr val="bg1"/>
                        </a:solidFill>
                      </a:endParaRPr>
                    </a:p>
                  </a:txBody>
                  <a:tcPr>
                    <a:solidFill>
                      <a:srgbClr val="21368B"/>
                    </a:solidFill>
                  </a:tcPr>
                </a:tc>
                <a:tc>
                  <a:txBody>
                    <a:bodyPr/>
                    <a:lstStyle/>
                    <a:p>
                      <a:pPr algn="l"/>
                      <a:r>
                        <a:rPr lang="en-US" sz="1800" b="1" dirty="0" smtClean="0">
                          <a:solidFill>
                            <a:schemeClr val="bg1"/>
                          </a:solidFill>
                        </a:rPr>
                        <a:t> Incident Management</a:t>
                      </a:r>
                      <a:endParaRPr lang="en-US" sz="1800" b="1" dirty="0">
                        <a:solidFill>
                          <a:schemeClr val="bg1"/>
                        </a:solidFill>
                      </a:endParaRPr>
                    </a:p>
                  </a:txBody>
                  <a:tcPr vert="vert270" anchor="ctr">
                    <a:solidFill>
                      <a:srgbClr val="253C88"/>
                    </a:solidFill>
                  </a:tcPr>
                </a:tc>
                <a:tc>
                  <a:txBody>
                    <a:bodyPr/>
                    <a:lstStyle/>
                    <a:p>
                      <a:pPr algn="l"/>
                      <a:r>
                        <a:rPr lang="en-US" sz="1800" b="1" dirty="0" smtClean="0">
                          <a:solidFill>
                            <a:schemeClr val="bg1"/>
                          </a:solidFill>
                        </a:rPr>
                        <a:t> Transit</a:t>
                      </a:r>
                      <a:r>
                        <a:rPr lang="en-US" sz="1800" b="1" baseline="0" dirty="0" smtClean="0">
                          <a:solidFill>
                            <a:schemeClr val="bg1"/>
                          </a:solidFill>
                        </a:rPr>
                        <a:t> </a:t>
                      </a:r>
                      <a:r>
                        <a:rPr lang="en-US" sz="1800" b="1" dirty="0" smtClean="0">
                          <a:solidFill>
                            <a:schemeClr val="bg1"/>
                          </a:solidFill>
                        </a:rPr>
                        <a:t> Management </a:t>
                      </a:r>
                      <a:endParaRPr lang="en-US" sz="1800" b="1" dirty="0">
                        <a:solidFill>
                          <a:schemeClr val="bg1"/>
                        </a:solidFill>
                      </a:endParaRPr>
                    </a:p>
                  </a:txBody>
                  <a:tcPr vert="vert270" anchor="ctr">
                    <a:solidFill>
                      <a:srgbClr val="253C88"/>
                    </a:solidFill>
                  </a:tcPr>
                </a:tc>
                <a:tc>
                  <a:txBody>
                    <a:bodyPr/>
                    <a:lstStyle/>
                    <a:p>
                      <a:pPr algn="l"/>
                      <a:r>
                        <a:rPr lang="en-US" dirty="0" smtClean="0">
                          <a:solidFill>
                            <a:schemeClr val="bg1"/>
                          </a:solidFill>
                        </a:rPr>
                        <a:t> Traffic</a:t>
                      </a:r>
                      <a:r>
                        <a:rPr lang="en-US" baseline="0" dirty="0" smtClean="0">
                          <a:solidFill>
                            <a:schemeClr val="bg1"/>
                          </a:solidFill>
                        </a:rPr>
                        <a:t> Signal Coord.</a:t>
                      </a:r>
                      <a:endParaRPr lang="en-US" dirty="0">
                        <a:solidFill>
                          <a:schemeClr val="bg1"/>
                        </a:solidFill>
                      </a:endParaRPr>
                    </a:p>
                  </a:txBody>
                  <a:tcPr vert="vert270" anchor="ctr">
                    <a:solidFill>
                      <a:srgbClr val="253C88"/>
                    </a:solidFill>
                  </a:tcPr>
                </a:tc>
                <a:tc>
                  <a:txBody>
                    <a:bodyPr/>
                    <a:lstStyle/>
                    <a:p>
                      <a:pPr algn="l"/>
                      <a:r>
                        <a:rPr lang="en-US" dirty="0" smtClean="0">
                          <a:solidFill>
                            <a:schemeClr val="bg1"/>
                          </a:solidFill>
                        </a:rPr>
                        <a:t> Traveler Information</a:t>
                      </a:r>
                      <a:endParaRPr lang="en-US" dirty="0">
                        <a:solidFill>
                          <a:schemeClr val="bg1"/>
                        </a:solidFill>
                      </a:endParaRPr>
                    </a:p>
                  </a:txBody>
                  <a:tcPr vert="vert270" anchor="ctr">
                    <a:solidFill>
                      <a:srgbClr val="253C88"/>
                    </a:solidFill>
                  </a:tcPr>
                </a:tc>
                <a:tc>
                  <a:txBody>
                    <a:bodyPr/>
                    <a:lstStyle/>
                    <a:p>
                      <a:pPr algn="l"/>
                      <a:r>
                        <a:rPr lang="en-US" sz="1800" dirty="0" smtClean="0">
                          <a:solidFill>
                            <a:schemeClr val="bg1"/>
                          </a:solidFill>
                        </a:rPr>
                        <a:t> ATM – Variable Speeds</a:t>
                      </a:r>
                      <a:endParaRPr lang="en-US" sz="1800" b="1" dirty="0">
                        <a:solidFill>
                          <a:schemeClr val="bg1"/>
                        </a:solidFill>
                      </a:endParaRPr>
                    </a:p>
                  </a:txBody>
                  <a:tcPr vert="vert270" anchor="ctr">
                    <a:solidFill>
                      <a:srgbClr val="253C88"/>
                    </a:solidFill>
                  </a:tcPr>
                </a:tc>
                <a:tc>
                  <a:txBody>
                    <a:bodyPr/>
                    <a:lstStyle/>
                    <a:p>
                      <a:pPr algn="l"/>
                      <a:r>
                        <a:rPr lang="en-US" sz="1800" dirty="0" smtClean="0">
                          <a:solidFill>
                            <a:schemeClr val="bg1"/>
                          </a:solidFill>
                        </a:rPr>
                        <a:t> Managed Lanes</a:t>
                      </a:r>
                      <a:endParaRPr lang="en-US" sz="1800" b="1" dirty="0">
                        <a:solidFill>
                          <a:schemeClr val="bg1"/>
                        </a:solidFill>
                      </a:endParaRPr>
                    </a:p>
                  </a:txBody>
                  <a:tcPr vert="vert270" anchor="ctr">
                    <a:solidFill>
                      <a:srgbClr val="253C88"/>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 Integrated Corridor</a:t>
                      </a:r>
                    </a:p>
                  </a:txBody>
                  <a:tcPr vert="vert270" anchor="ctr">
                    <a:solidFill>
                      <a:srgbClr val="253C88"/>
                    </a:solidFill>
                  </a:tcPr>
                </a:tc>
              </a:tr>
              <a:tr h="454933">
                <a:tc>
                  <a:txBody>
                    <a:bodyPr/>
                    <a:lstStyle/>
                    <a:p>
                      <a:r>
                        <a:rPr lang="en-US" sz="2000" b="1" dirty="0" smtClean="0"/>
                        <a:t>Mobility  </a:t>
                      </a:r>
                      <a:endParaRPr lang="en-US" sz="2000" b="1"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r h="454933">
                <a:tc>
                  <a:txBody>
                    <a:bodyPr/>
                    <a:lstStyle/>
                    <a:p>
                      <a:r>
                        <a:rPr lang="en-US" sz="2000" b="1" dirty="0" smtClean="0"/>
                        <a:t>Reliability</a:t>
                      </a:r>
                      <a:endParaRPr lang="en-US" sz="2000" b="1"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r h="454933">
                <a:tc>
                  <a:txBody>
                    <a:bodyPr/>
                    <a:lstStyle/>
                    <a:p>
                      <a:r>
                        <a:rPr lang="en-US" sz="2000" b="1" dirty="0" smtClean="0"/>
                        <a:t>Safety</a:t>
                      </a:r>
                      <a:endParaRPr lang="en-US" sz="2000" b="1"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endParaRPr lang="en-US" dirty="0"/>
                    </a:p>
                  </a:txBody>
                  <a:tcPr anchor="ctr"/>
                </a:tc>
              </a:tr>
              <a:tr h="454933">
                <a:tc>
                  <a:txBody>
                    <a:bodyPr/>
                    <a:lstStyle/>
                    <a:p>
                      <a:r>
                        <a:rPr lang="en-US" sz="2000" b="1" dirty="0" smtClean="0"/>
                        <a:t>Environment </a:t>
                      </a:r>
                      <a:endParaRPr lang="en-US" sz="2000" b="1"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bl>
          </a:graphicData>
        </a:graphic>
      </p:graphicFrame>
      <p:sp>
        <p:nvSpPr>
          <p:cNvPr id="19" name="Flowchart: Connector 18"/>
          <p:cNvSpPr/>
          <p:nvPr/>
        </p:nvSpPr>
        <p:spPr>
          <a:xfrm>
            <a:off x="4191000" y="44196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lowchart: Connector 20"/>
          <p:cNvSpPr/>
          <p:nvPr/>
        </p:nvSpPr>
        <p:spPr>
          <a:xfrm>
            <a:off x="4191000" y="48768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lowchart: Connector 21"/>
          <p:cNvSpPr/>
          <p:nvPr/>
        </p:nvSpPr>
        <p:spPr>
          <a:xfrm>
            <a:off x="4191000" y="53340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lowchart: Connector 22"/>
          <p:cNvSpPr/>
          <p:nvPr/>
        </p:nvSpPr>
        <p:spPr>
          <a:xfrm>
            <a:off x="4191000" y="57912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lowchart: Connector 26"/>
          <p:cNvSpPr/>
          <p:nvPr/>
        </p:nvSpPr>
        <p:spPr>
          <a:xfrm>
            <a:off x="4800600" y="48768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lowchart: Connector 28"/>
          <p:cNvSpPr/>
          <p:nvPr/>
        </p:nvSpPr>
        <p:spPr>
          <a:xfrm>
            <a:off x="4800600" y="44196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Flowchart: Connector 29"/>
          <p:cNvSpPr/>
          <p:nvPr/>
        </p:nvSpPr>
        <p:spPr>
          <a:xfrm>
            <a:off x="4800600" y="57912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lowchart: Connector 31"/>
          <p:cNvSpPr/>
          <p:nvPr/>
        </p:nvSpPr>
        <p:spPr>
          <a:xfrm>
            <a:off x="5410200" y="44196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lowchart: Connector 32"/>
          <p:cNvSpPr/>
          <p:nvPr/>
        </p:nvSpPr>
        <p:spPr>
          <a:xfrm>
            <a:off x="5410200" y="48768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lowchart: Connector 33"/>
          <p:cNvSpPr/>
          <p:nvPr/>
        </p:nvSpPr>
        <p:spPr>
          <a:xfrm>
            <a:off x="5410200" y="53340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lowchart: Connector 34"/>
          <p:cNvSpPr/>
          <p:nvPr/>
        </p:nvSpPr>
        <p:spPr>
          <a:xfrm>
            <a:off x="5410200" y="57912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Flowchart: Connector 39"/>
          <p:cNvSpPr/>
          <p:nvPr/>
        </p:nvSpPr>
        <p:spPr>
          <a:xfrm>
            <a:off x="6019800" y="44196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Flowchart: Connector 40"/>
          <p:cNvSpPr/>
          <p:nvPr/>
        </p:nvSpPr>
        <p:spPr>
          <a:xfrm>
            <a:off x="6019800" y="48768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Flowchart: Connector 41"/>
          <p:cNvSpPr/>
          <p:nvPr/>
        </p:nvSpPr>
        <p:spPr>
          <a:xfrm>
            <a:off x="6019800" y="57912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Flowchart: Connector 47"/>
          <p:cNvSpPr/>
          <p:nvPr/>
        </p:nvSpPr>
        <p:spPr>
          <a:xfrm>
            <a:off x="6629400" y="48768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Flowchart: Connector 48"/>
          <p:cNvSpPr/>
          <p:nvPr/>
        </p:nvSpPr>
        <p:spPr>
          <a:xfrm>
            <a:off x="6629400" y="57912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Flowchart: Connector 49"/>
          <p:cNvSpPr/>
          <p:nvPr/>
        </p:nvSpPr>
        <p:spPr>
          <a:xfrm>
            <a:off x="6629400" y="53340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Flowchart: Connector 50"/>
          <p:cNvSpPr/>
          <p:nvPr/>
        </p:nvSpPr>
        <p:spPr>
          <a:xfrm>
            <a:off x="7239000" y="44196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Flowchart: Connector 53"/>
          <p:cNvSpPr/>
          <p:nvPr/>
        </p:nvSpPr>
        <p:spPr>
          <a:xfrm>
            <a:off x="7924800" y="57912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Flowchart: Connector 54"/>
          <p:cNvSpPr/>
          <p:nvPr/>
        </p:nvSpPr>
        <p:spPr>
          <a:xfrm>
            <a:off x="7924800" y="48768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Flowchart: Connector 55"/>
          <p:cNvSpPr/>
          <p:nvPr/>
        </p:nvSpPr>
        <p:spPr>
          <a:xfrm>
            <a:off x="7924800" y="44196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Flowchart: Connector 56"/>
          <p:cNvSpPr/>
          <p:nvPr/>
        </p:nvSpPr>
        <p:spPr>
          <a:xfrm>
            <a:off x="7239000" y="48768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Flowchart: Connector 57"/>
          <p:cNvSpPr/>
          <p:nvPr/>
        </p:nvSpPr>
        <p:spPr>
          <a:xfrm>
            <a:off x="7239000" y="53340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Flowchart: Connector 58"/>
          <p:cNvSpPr/>
          <p:nvPr/>
        </p:nvSpPr>
        <p:spPr>
          <a:xfrm>
            <a:off x="7239000" y="57912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Flowchart: Connector 60"/>
          <p:cNvSpPr/>
          <p:nvPr/>
        </p:nvSpPr>
        <p:spPr>
          <a:xfrm>
            <a:off x="4800600" y="5334000"/>
            <a:ext cx="228600" cy="228600"/>
          </a:xfrm>
          <a:prstGeom prst="flowChartConnector">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Flowchart: Connector 61"/>
          <p:cNvSpPr/>
          <p:nvPr/>
        </p:nvSpPr>
        <p:spPr>
          <a:xfrm>
            <a:off x="6019800" y="5334000"/>
            <a:ext cx="228600" cy="228600"/>
          </a:xfrm>
          <a:prstGeom prst="flowChartConnector">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Flowchart: Connector 62"/>
          <p:cNvSpPr/>
          <p:nvPr/>
        </p:nvSpPr>
        <p:spPr>
          <a:xfrm>
            <a:off x="6629400" y="4419600"/>
            <a:ext cx="228600" cy="228600"/>
          </a:xfrm>
          <a:prstGeom prst="flowChartConnector">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Flowchart: Connector 65"/>
          <p:cNvSpPr/>
          <p:nvPr/>
        </p:nvSpPr>
        <p:spPr>
          <a:xfrm>
            <a:off x="7924800" y="5334000"/>
            <a:ext cx="228600" cy="228600"/>
          </a:xfrm>
          <a:prstGeom prst="flowChartConnector">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6400800" cy="715962"/>
          </a:xfrm>
        </p:spPr>
        <p:txBody>
          <a:bodyPr/>
          <a:lstStyle/>
          <a:p>
            <a:r>
              <a:rPr lang="en-US" dirty="0" smtClean="0"/>
              <a:t>Operations in Support of Mobility and Safety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86088277"/>
              </p:ext>
            </p:extLst>
          </p:nvPr>
        </p:nvGraphicFramePr>
        <p:xfrm>
          <a:off x="457200" y="1447800"/>
          <a:ext cx="8229600" cy="5008880"/>
        </p:xfrm>
        <a:graphic>
          <a:graphicData uri="http://schemas.openxmlformats.org/drawingml/2006/table">
            <a:tbl>
              <a:tblPr firstRow="1" bandRow="1">
                <a:tableStyleId>{5C22544A-7EE6-4342-B048-85BDC9FD1C3A}</a:tableStyleId>
              </a:tblPr>
              <a:tblGrid>
                <a:gridCol w="3657600"/>
                <a:gridCol w="4572000"/>
              </a:tblGrid>
              <a:tr h="370840">
                <a:tc>
                  <a:txBody>
                    <a:bodyPr/>
                    <a:lstStyle/>
                    <a:p>
                      <a:pPr algn="ctr">
                        <a:spcBef>
                          <a:spcPts val="300"/>
                        </a:spcBef>
                        <a:spcAft>
                          <a:spcPts val="300"/>
                        </a:spcAft>
                      </a:pPr>
                      <a:r>
                        <a:rPr lang="en-US" sz="2800" b="1" dirty="0" smtClean="0">
                          <a:solidFill>
                            <a:schemeClr val="tx1"/>
                          </a:solidFill>
                          <a:latin typeface="HelveticaNeueLT Std Blk"/>
                        </a:rPr>
                        <a:t>Operation</a:t>
                      </a:r>
                      <a:r>
                        <a:rPr lang="en-US" sz="2800" b="1" baseline="0" dirty="0" smtClean="0">
                          <a:solidFill>
                            <a:schemeClr val="tx1"/>
                          </a:solidFill>
                          <a:latin typeface="HelveticaNeueLT Std Blk"/>
                        </a:rPr>
                        <a:t>s Strategy</a:t>
                      </a:r>
                      <a:endParaRPr lang="en-US" sz="2800" b="1" dirty="0">
                        <a:solidFill>
                          <a:schemeClr val="tx1"/>
                        </a:solidFill>
                        <a:latin typeface="HelveticaNeueLT Std Blk"/>
                      </a:endParaRPr>
                    </a:p>
                  </a:txBody>
                  <a:tcPr/>
                </a:tc>
                <a:tc>
                  <a:txBody>
                    <a:bodyPr/>
                    <a:lstStyle/>
                    <a:p>
                      <a:pPr algn="ctr">
                        <a:spcBef>
                          <a:spcPts val="300"/>
                        </a:spcBef>
                        <a:spcAft>
                          <a:spcPts val="300"/>
                        </a:spcAft>
                      </a:pPr>
                      <a:r>
                        <a:rPr lang="en-US" sz="2800" b="1" dirty="0" smtClean="0">
                          <a:solidFill>
                            <a:schemeClr val="tx1"/>
                          </a:solidFill>
                          <a:latin typeface="HelveticaNeueLT Std Blk"/>
                        </a:rPr>
                        <a:t>Example Benefits</a:t>
                      </a:r>
                      <a:endParaRPr lang="en-US" sz="2800" b="1" dirty="0">
                        <a:solidFill>
                          <a:schemeClr val="tx1"/>
                        </a:solidFill>
                        <a:latin typeface="HelveticaNeueLT Std Blk"/>
                      </a:endParaRPr>
                    </a:p>
                  </a:txBody>
                  <a:tcPr/>
                </a:tc>
              </a:tr>
              <a:tr h="370840">
                <a:tc>
                  <a:txBody>
                    <a:bodyPr/>
                    <a:lstStyle/>
                    <a:p>
                      <a:pPr>
                        <a:spcBef>
                          <a:spcPts val="300"/>
                        </a:spcBef>
                        <a:spcAft>
                          <a:spcPts val="300"/>
                        </a:spcAft>
                      </a:pPr>
                      <a:r>
                        <a:rPr lang="en-US" sz="2200" baseline="0" dirty="0" smtClean="0">
                          <a:latin typeface="HelveticaNeueLT Std Blk"/>
                        </a:rPr>
                        <a:t>Dynamic Speed Limits</a:t>
                      </a:r>
                      <a:endParaRPr lang="en-US" sz="2200" dirty="0">
                        <a:latin typeface="HelveticaNeueLT Std Blk"/>
                      </a:endParaRPr>
                    </a:p>
                  </a:txBody>
                  <a:tcPr/>
                </a:tc>
                <a:tc>
                  <a:txBody>
                    <a:bodyPr/>
                    <a:lstStyle/>
                    <a:p>
                      <a:pPr indent="-182880">
                        <a:spcBef>
                          <a:spcPts val="200"/>
                        </a:spcBef>
                        <a:spcAft>
                          <a:spcPts val="200"/>
                        </a:spcAft>
                        <a:buFont typeface="Arial" pitchFamily="34" charset="0"/>
                        <a:buChar char="•"/>
                      </a:pPr>
                      <a:r>
                        <a:rPr lang="en-US" sz="2200" dirty="0" smtClean="0">
                          <a:latin typeface="HelveticaNeueLT Std Blk"/>
                        </a:rPr>
                        <a:t>Crashes reduced 10% - 30%</a:t>
                      </a:r>
                    </a:p>
                    <a:p>
                      <a:pPr indent="-182880">
                        <a:spcBef>
                          <a:spcPts val="200"/>
                        </a:spcBef>
                        <a:spcAft>
                          <a:spcPts val="200"/>
                        </a:spcAft>
                        <a:buFont typeface="Arial" pitchFamily="34" charset="0"/>
                        <a:buChar char="•"/>
                      </a:pPr>
                      <a:r>
                        <a:rPr lang="en-US" sz="2200" dirty="0" smtClean="0">
                          <a:latin typeface="HelveticaNeueLT Std Blk"/>
                        </a:rPr>
                        <a:t>Secondary crashes reduced 50%</a:t>
                      </a:r>
                    </a:p>
                    <a:p>
                      <a:pPr indent="-182880">
                        <a:spcBef>
                          <a:spcPts val="200"/>
                        </a:spcBef>
                        <a:spcAft>
                          <a:spcPts val="200"/>
                        </a:spcAft>
                        <a:buFont typeface="Arial" pitchFamily="34" charset="0"/>
                        <a:buChar char="•"/>
                      </a:pPr>
                      <a:r>
                        <a:rPr lang="en-US" sz="2200" dirty="0" smtClean="0">
                          <a:latin typeface="HelveticaNeueLT Std Blk"/>
                        </a:rPr>
                        <a:t>Improved reliability</a:t>
                      </a:r>
                      <a:endParaRPr lang="en-US" sz="2200" dirty="0">
                        <a:latin typeface="HelveticaNeueLT Std Blk"/>
                      </a:endParaRPr>
                    </a:p>
                  </a:txBody>
                  <a:tcPr/>
                </a:tc>
              </a:tr>
              <a:tr h="370840">
                <a:tc>
                  <a:txBody>
                    <a:bodyPr/>
                    <a:lstStyle/>
                    <a:p>
                      <a:pPr>
                        <a:spcBef>
                          <a:spcPts val="300"/>
                        </a:spcBef>
                        <a:spcAft>
                          <a:spcPts val="300"/>
                        </a:spcAft>
                      </a:pPr>
                      <a:r>
                        <a:rPr lang="en-US" sz="2200" dirty="0" smtClean="0">
                          <a:latin typeface="HelveticaNeueLT Std Blk"/>
                        </a:rPr>
                        <a:t>Dynamic Shoulder Running</a:t>
                      </a:r>
                      <a:endParaRPr lang="en-US" sz="2200" dirty="0">
                        <a:latin typeface="HelveticaNeueLT Std Blk"/>
                      </a:endParaRPr>
                    </a:p>
                  </a:txBody>
                  <a:tcPr/>
                </a:tc>
                <a:tc>
                  <a:txBody>
                    <a:bodyPr/>
                    <a:lstStyle/>
                    <a:p>
                      <a:pPr indent="-182880">
                        <a:spcBef>
                          <a:spcPts val="200"/>
                        </a:spcBef>
                        <a:spcAft>
                          <a:spcPts val="200"/>
                        </a:spcAft>
                        <a:buFont typeface="Arial" pitchFamily="34" charset="0"/>
                        <a:buChar char="•"/>
                      </a:pPr>
                      <a:r>
                        <a:rPr lang="en-US" sz="2200" dirty="0" smtClean="0">
                          <a:latin typeface="HelveticaNeueLT Std Blk"/>
                        </a:rPr>
                        <a:t>Travel times reduced up to 25%</a:t>
                      </a:r>
                    </a:p>
                    <a:p>
                      <a:pPr indent="-182880">
                        <a:spcBef>
                          <a:spcPts val="200"/>
                        </a:spcBef>
                        <a:spcAft>
                          <a:spcPts val="200"/>
                        </a:spcAft>
                        <a:buFont typeface="Arial" pitchFamily="34" charset="0"/>
                        <a:buChar char="•"/>
                      </a:pPr>
                      <a:r>
                        <a:rPr lang="en-US" sz="2200" dirty="0" smtClean="0">
                          <a:latin typeface="HelveticaNeueLT Std Blk"/>
                        </a:rPr>
                        <a:t>No impact on</a:t>
                      </a:r>
                      <a:r>
                        <a:rPr lang="en-US" sz="2200" baseline="0" dirty="0" smtClean="0">
                          <a:latin typeface="HelveticaNeueLT Std Blk"/>
                        </a:rPr>
                        <a:t> safety</a:t>
                      </a:r>
                      <a:r>
                        <a:rPr lang="en-US" sz="2200" dirty="0" smtClean="0">
                          <a:latin typeface="HelveticaNeueLT Std Blk"/>
                        </a:rPr>
                        <a:t> </a:t>
                      </a:r>
                      <a:endParaRPr lang="en-US" sz="2200" dirty="0">
                        <a:latin typeface="HelveticaNeueLT Std Blk"/>
                      </a:endParaRPr>
                    </a:p>
                  </a:txBody>
                  <a:tcPr/>
                </a:tc>
              </a:tr>
              <a:tr h="370840">
                <a:tc>
                  <a:txBody>
                    <a:bodyPr/>
                    <a:lstStyle/>
                    <a:p>
                      <a:pPr>
                        <a:spcBef>
                          <a:spcPts val="300"/>
                        </a:spcBef>
                        <a:spcAft>
                          <a:spcPts val="300"/>
                        </a:spcAft>
                      </a:pPr>
                      <a:r>
                        <a:rPr lang="en-US" sz="2200" dirty="0" smtClean="0">
                          <a:latin typeface="HelveticaNeueLT Std Blk"/>
                        </a:rPr>
                        <a:t>Ramp</a:t>
                      </a:r>
                      <a:r>
                        <a:rPr lang="en-US" sz="2200" baseline="0" dirty="0" smtClean="0">
                          <a:latin typeface="HelveticaNeueLT Std Blk"/>
                        </a:rPr>
                        <a:t> Metering</a:t>
                      </a:r>
                      <a:endParaRPr lang="en-US" sz="2200" dirty="0">
                        <a:latin typeface="HelveticaNeueLT Std Blk"/>
                      </a:endParaRPr>
                    </a:p>
                  </a:txBody>
                  <a:tcPr/>
                </a:tc>
                <a:tc>
                  <a:txBody>
                    <a:bodyPr/>
                    <a:lstStyle/>
                    <a:p>
                      <a:pPr indent="-182880">
                        <a:spcBef>
                          <a:spcPts val="200"/>
                        </a:spcBef>
                        <a:spcAft>
                          <a:spcPts val="200"/>
                        </a:spcAft>
                        <a:buFont typeface="Arial" pitchFamily="34" charset="0"/>
                        <a:buChar char="•"/>
                      </a:pPr>
                      <a:r>
                        <a:rPr lang="en-US" sz="2200" dirty="0" smtClean="0">
                          <a:latin typeface="HelveticaNeueLT Std Blk"/>
                        </a:rPr>
                        <a:t>Crashes reduced 15% - 40%</a:t>
                      </a:r>
                    </a:p>
                    <a:p>
                      <a:pPr indent="-182880">
                        <a:spcBef>
                          <a:spcPts val="200"/>
                        </a:spcBef>
                        <a:spcAft>
                          <a:spcPts val="200"/>
                        </a:spcAft>
                        <a:buFont typeface="Arial" pitchFamily="34" charset="0"/>
                        <a:buChar char="•"/>
                      </a:pPr>
                      <a:r>
                        <a:rPr lang="en-US" sz="2200" dirty="0" smtClean="0">
                          <a:latin typeface="HelveticaNeueLT Std Blk"/>
                        </a:rPr>
                        <a:t>Travel times increased 10% +</a:t>
                      </a:r>
                      <a:endParaRPr lang="en-US" sz="2200" dirty="0">
                        <a:latin typeface="HelveticaNeueLT Std Blk"/>
                      </a:endParaRPr>
                    </a:p>
                  </a:txBody>
                  <a:tcPr/>
                </a:tc>
              </a:tr>
              <a:tr h="370840">
                <a:tc>
                  <a:txBody>
                    <a:bodyPr/>
                    <a:lstStyle/>
                    <a:p>
                      <a:pPr>
                        <a:spcBef>
                          <a:spcPts val="300"/>
                        </a:spcBef>
                        <a:spcAft>
                          <a:spcPts val="300"/>
                        </a:spcAft>
                      </a:pPr>
                      <a:r>
                        <a:rPr lang="en-US" sz="2200" dirty="0" smtClean="0">
                          <a:latin typeface="HelveticaNeueLT Std Blk"/>
                        </a:rPr>
                        <a:t>Transit Signal Priority</a:t>
                      </a:r>
                      <a:endParaRPr lang="en-US" sz="2200" dirty="0">
                        <a:latin typeface="HelveticaNeueLT Std Blk"/>
                      </a:endParaRPr>
                    </a:p>
                  </a:txBody>
                  <a:tcPr/>
                </a:tc>
                <a:tc>
                  <a:txBody>
                    <a:bodyPr/>
                    <a:lstStyle/>
                    <a:p>
                      <a:pPr indent="-182880">
                        <a:spcBef>
                          <a:spcPts val="200"/>
                        </a:spcBef>
                        <a:spcAft>
                          <a:spcPts val="200"/>
                        </a:spcAft>
                        <a:buFont typeface="Arial" pitchFamily="34" charset="0"/>
                        <a:buChar char="•"/>
                      </a:pPr>
                      <a:r>
                        <a:rPr lang="en-US" sz="2200" dirty="0" smtClean="0">
                          <a:latin typeface="HelveticaNeueLT Std Blk"/>
                        </a:rPr>
                        <a:t>Bus times improved 2% - 15%</a:t>
                      </a:r>
                    </a:p>
                    <a:p>
                      <a:pPr indent="-182880">
                        <a:spcBef>
                          <a:spcPts val="200"/>
                        </a:spcBef>
                        <a:spcAft>
                          <a:spcPts val="200"/>
                        </a:spcAft>
                        <a:buFont typeface="Arial" pitchFamily="34" charset="0"/>
                        <a:buChar char="•"/>
                      </a:pPr>
                      <a:r>
                        <a:rPr lang="en-US" sz="2200" dirty="0" smtClean="0">
                          <a:latin typeface="HelveticaNeueLT Std Blk"/>
                        </a:rPr>
                        <a:t>Minimal impact</a:t>
                      </a:r>
                      <a:r>
                        <a:rPr lang="en-US" sz="2200" baseline="0" dirty="0" smtClean="0">
                          <a:latin typeface="HelveticaNeueLT Std Blk"/>
                        </a:rPr>
                        <a:t> to side streets</a:t>
                      </a:r>
                      <a:endParaRPr lang="en-US" sz="2200" dirty="0">
                        <a:latin typeface="HelveticaNeueLT Std Blk"/>
                      </a:endParaRPr>
                    </a:p>
                  </a:txBody>
                  <a:tcPr/>
                </a:tc>
              </a:tr>
              <a:tr h="370840">
                <a:tc>
                  <a:txBody>
                    <a:bodyPr/>
                    <a:lstStyle/>
                    <a:p>
                      <a:pPr>
                        <a:spcBef>
                          <a:spcPts val="300"/>
                        </a:spcBef>
                        <a:spcAft>
                          <a:spcPts val="300"/>
                        </a:spcAft>
                      </a:pPr>
                      <a:r>
                        <a:rPr lang="en-US" sz="2200" dirty="0" smtClean="0">
                          <a:latin typeface="HelveticaNeueLT Std Blk"/>
                        </a:rPr>
                        <a:t>Adaptive Signal Control</a:t>
                      </a:r>
                      <a:endParaRPr lang="en-US" sz="2200" dirty="0">
                        <a:latin typeface="HelveticaNeueLT Std Blk"/>
                      </a:endParaRPr>
                    </a:p>
                  </a:txBody>
                  <a:tcPr/>
                </a:tc>
                <a:tc>
                  <a:txBody>
                    <a:bodyPr/>
                    <a:lstStyle/>
                    <a:p>
                      <a:pPr indent="-182880">
                        <a:spcBef>
                          <a:spcPts val="200"/>
                        </a:spcBef>
                        <a:spcAft>
                          <a:spcPts val="200"/>
                        </a:spcAft>
                        <a:buFont typeface="Arial" pitchFamily="34" charset="0"/>
                        <a:buChar char="•"/>
                      </a:pPr>
                      <a:r>
                        <a:rPr lang="en-US" sz="2200" dirty="0" smtClean="0">
                          <a:latin typeface="HelveticaNeueLT Std Blk"/>
                        </a:rPr>
                        <a:t>Delay</a:t>
                      </a:r>
                      <a:r>
                        <a:rPr lang="en-US" sz="2200" baseline="0" dirty="0" smtClean="0">
                          <a:latin typeface="HelveticaNeueLT Std Blk"/>
                        </a:rPr>
                        <a:t> reduced 4% - 40%</a:t>
                      </a:r>
                      <a:endParaRPr lang="en-US" sz="2200" dirty="0">
                        <a:latin typeface="HelveticaNeueLT Std Blk"/>
                      </a:endParaRPr>
                    </a:p>
                  </a:txBody>
                  <a:tcPr/>
                </a:tc>
              </a:tr>
              <a:tr h="370840">
                <a:tc>
                  <a:txBody>
                    <a:bodyPr/>
                    <a:lstStyle/>
                    <a:p>
                      <a:pPr>
                        <a:spcBef>
                          <a:spcPts val="300"/>
                        </a:spcBef>
                        <a:spcAft>
                          <a:spcPts val="300"/>
                        </a:spcAft>
                      </a:pPr>
                      <a:r>
                        <a:rPr lang="en-US" sz="2200" dirty="0" smtClean="0">
                          <a:latin typeface="HelveticaNeueLT Std Blk"/>
                        </a:rPr>
                        <a:t>Integrated Corridor </a:t>
                      </a:r>
                      <a:endParaRPr lang="en-US" sz="2200" dirty="0">
                        <a:latin typeface="HelveticaNeueLT Std Blk"/>
                      </a:endParaRPr>
                    </a:p>
                  </a:txBody>
                  <a:tcPr/>
                </a:tc>
                <a:tc>
                  <a:txBody>
                    <a:bodyPr/>
                    <a:lstStyle/>
                    <a:p>
                      <a:pPr indent="-182880">
                        <a:spcBef>
                          <a:spcPts val="200"/>
                        </a:spcBef>
                        <a:spcAft>
                          <a:spcPts val="200"/>
                        </a:spcAft>
                        <a:buFont typeface="Arial" pitchFamily="34" charset="0"/>
                        <a:buChar char="•"/>
                      </a:pPr>
                      <a:r>
                        <a:rPr lang="en-US" sz="2200" dirty="0" smtClean="0">
                          <a:latin typeface="HelveticaNeueLT Std Blk"/>
                        </a:rPr>
                        <a:t>Estimated</a:t>
                      </a:r>
                      <a:r>
                        <a:rPr lang="en-US" sz="2200" baseline="0" dirty="0" smtClean="0">
                          <a:latin typeface="HelveticaNeueLT Std Blk"/>
                        </a:rPr>
                        <a:t> B/C of  5-10 : 1</a:t>
                      </a:r>
                      <a:endParaRPr lang="en-US" sz="2200" dirty="0">
                        <a:latin typeface="HelveticaNeueLT Std Blk"/>
                      </a:endParaRPr>
                    </a:p>
                  </a:txBody>
                  <a:tcPr/>
                </a:tc>
              </a:tr>
            </a:tbl>
          </a:graphicData>
        </a:graphic>
      </p:graphicFrame>
      <p:sp>
        <p:nvSpPr>
          <p:cNvPr id="3" name="Slide Number Placeholder 2"/>
          <p:cNvSpPr>
            <a:spLocks noGrp="1"/>
          </p:cNvSpPr>
          <p:nvPr>
            <p:ph type="sldNum" sz="quarter" idx="12"/>
          </p:nvPr>
        </p:nvSpPr>
        <p:spPr/>
        <p:txBody>
          <a:bodyPr/>
          <a:lstStyle/>
          <a:p>
            <a:pPr>
              <a:defRPr/>
            </a:pPr>
            <a:fld id="{D62B4299-707F-4FCF-82DC-CF4AB1A7F8B4}" type="slidenum">
              <a:rPr lang="en-US" smtClean="0"/>
              <a:pPr>
                <a:defRPr/>
              </a:pPr>
              <a:t>13</a:t>
            </a:fld>
            <a:endParaRPr lang="en-US"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Operations in Support of Sustainability</a:t>
            </a:r>
            <a:endParaRPr lang="en-US" sz="3600" dirty="0"/>
          </a:p>
        </p:txBody>
      </p:sp>
      <p:sp>
        <p:nvSpPr>
          <p:cNvPr id="6" name="Content Placeholder 5"/>
          <p:cNvSpPr>
            <a:spLocks noGrp="1"/>
          </p:cNvSpPr>
          <p:nvPr>
            <p:ph sz="half" idx="1"/>
          </p:nvPr>
        </p:nvSpPr>
        <p:spPr/>
        <p:txBody>
          <a:bodyPr/>
          <a:lstStyle/>
          <a:p>
            <a:pPr marL="0" indent="0">
              <a:buNone/>
            </a:pPr>
            <a:r>
              <a:rPr lang="en-US" b="1" dirty="0" smtClean="0">
                <a:cs typeface="Arial" panose="020B0604020202020204" pitchFamily="34" charset="0"/>
              </a:rPr>
              <a:t>Promotes the entire “triple bottom line”</a:t>
            </a:r>
          </a:p>
          <a:p>
            <a:r>
              <a:rPr lang="en-US" dirty="0" smtClean="0"/>
              <a:t>Economic</a:t>
            </a:r>
          </a:p>
          <a:p>
            <a:pPr lvl="1">
              <a:spcBef>
                <a:spcPts val="0"/>
              </a:spcBef>
              <a:spcAft>
                <a:spcPts val="600"/>
              </a:spcAft>
              <a:buFont typeface="Courier New" pitchFamily="49" charset="0"/>
              <a:buChar char="o"/>
            </a:pPr>
            <a:r>
              <a:rPr lang="en-US" sz="2800" dirty="0" smtClean="0"/>
              <a:t>Improved mobility and reliability</a:t>
            </a:r>
          </a:p>
          <a:p>
            <a:r>
              <a:rPr lang="en-US" dirty="0" smtClean="0"/>
              <a:t>Social</a:t>
            </a:r>
          </a:p>
          <a:p>
            <a:pPr lvl="1">
              <a:spcBef>
                <a:spcPts val="0"/>
              </a:spcBef>
              <a:spcAft>
                <a:spcPts val="600"/>
              </a:spcAft>
              <a:buFont typeface="Courier New" pitchFamily="49" charset="0"/>
              <a:buChar char="o"/>
            </a:pPr>
            <a:r>
              <a:rPr lang="en-US" sz="2800" dirty="0" smtClean="0"/>
              <a:t>Enhanced safety</a:t>
            </a:r>
          </a:p>
          <a:p>
            <a:r>
              <a:rPr lang="en-US" dirty="0" smtClean="0"/>
              <a:t>Environmental</a:t>
            </a:r>
          </a:p>
          <a:p>
            <a:pPr lvl="1">
              <a:spcBef>
                <a:spcPts val="0"/>
              </a:spcBef>
              <a:spcAft>
                <a:spcPts val="600"/>
              </a:spcAft>
              <a:buFont typeface="Courier New" pitchFamily="49" charset="0"/>
              <a:buChar char="o"/>
            </a:pPr>
            <a:r>
              <a:rPr lang="en-US" sz="2800" dirty="0" smtClean="0"/>
              <a:t>Reduced emissions and GHG</a:t>
            </a:r>
          </a:p>
          <a:p>
            <a:endParaRPr lang="en-US" dirty="0"/>
          </a:p>
        </p:txBody>
      </p:sp>
      <p:sp>
        <p:nvSpPr>
          <p:cNvPr id="7" name="Content Placeholder 6"/>
          <p:cNvSpPr>
            <a:spLocks noGrp="1"/>
          </p:cNvSpPr>
          <p:nvPr>
            <p:ph sz="half" idx="2"/>
          </p:nvPr>
        </p:nvSpPr>
        <p:spPr>
          <a:xfrm>
            <a:off x="4572000" y="1275347"/>
            <a:ext cx="4267200" cy="5715000"/>
          </a:xfrm>
        </p:spPr>
        <p:txBody>
          <a:bodyPr/>
          <a:lstStyle/>
          <a:p>
            <a:pPr marL="0" indent="0">
              <a:buNone/>
            </a:pPr>
            <a:r>
              <a:rPr lang="en-US" sz="2400" b="1" dirty="0" smtClean="0">
                <a:solidFill>
                  <a:srgbClr val="21368B"/>
                </a:solidFill>
              </a:rPr>
              <a:t>Examples of  Environmental Benefits</a:t>
            </a:r>
          </a:p>
          <a:p>
            <a:r>
              <a:rPr lang="en-US" sz="2400" dirty="0" smtClean="0"/>
              <a:t>Traffic signal control: Emissions reduced 3% -22%</a:t>
            </a:r>
          </a:p>
          <a:p>
            <a:r>
              <a:rPr lang="en-US" sz="2400" dirty="0" smtClean="0"/>
              <a:t>Congestion mitigation strategies (e.g., incident management): CO2 reduced 7% -12%</a:t>
            </a:r>
          </a:p>
          <a:p>
            <a:r>
              <a:rPr lang="en-US" sz="2400" dirty="0" smtClean="0"/>
              <a:t>Variable speed displays: CO2 reduced 10% - 20%</a:t>
            </a:r>
          </a:p>
          <a:p>
            <a:r>
              <a:rPr lang="en-US" sz="2400" dirty="0" smtClean="0"/>
              <a:t>Operations and ITS support “eco-driving” measures</a:t>
            </a:r>
          </a:p>
          <a:p>
            <a:endParaRPr lang="en-US" sz="2200"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14</a:t>
            </a:fld>
            <a:endParaRPr lang="en-US"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7391400" cy="715962"/>
          </a:xfrm>
        </p:spPr>
        <p:txBody>
          <a:bodyPr/>
          <a:lstStyle/>
          <a:p>
            <a:r>
              <a:rPr lang="en-US" sz="3600" dirty="0" smtClean="0"/>
              <a:t>Operations in Support of Livability</a:t>
            </a:r>
            <a:endParaRPr lang="en-US" sz="3600" dirty="0"/>
          </a:p>
        </p:txBody>
      </p:sp>
      <p:sp>
        <p:nvSpPr>
          <p:cNvPr id="7" name="Content Placeholder 6"/>
          <p:cNvSpPr>
            <a:spLocks noGrp="1"/>
          </p:cNvSpPr>
          <p:nvPr>
            <p:ph idx="1"/>
          </p:nvPr>
        </p:nvSpPr>
        <p:spPr>
          <a:xfrm>
            <a:off x="457200" y="1447800"/>
            <a:ext cx="8229600" cy="5105400"/>
          </a:xfrm>
        </p:spPr>
        <p:txBody>
          <a:bodyPr/>
          <a:lstStyle/>
          <a:p>
            <a:pPr lvl="0">
              <a:spcAft>
                <a:spcPts val="600"/>
              </a:spcAft>
            </a:pPr>
            <a:r>
              <a:rPr lang="en-US" sz="2600" dirty="0" smtClean="0"/>
              <a:t>Addresses safety</a:t>
            </a:r>
          </a:p>
          <a:p>
            <a:pPr lvl="0">
              <a:spcBef>
                <a:spcPts val="300"/>
              </a:spcBef>
            </a:pPr>
            <a:r>
              <a:rPr lang="en-US" sz="2600" dirty="0" smtClean="0"/>
              <a:t>Helps provide range of transportation choices</a:t>
            </a:r>
          </a:p>
          <a:p>
            <a:pPr lvl="1">
              <a:spcBef>
                <a:spcPts val="300"/>
              </a:spcBef>
              <a:buFont typeface="Courier New" pitchFamily="49" charset="0"/>
              <a:buChar char="o"/>
            </a:pPr>
            <a:r>
              <a:rPr lang="en-US" sz="2400" dirty="0" smtClean="0"/>
              <a:t>Multi-modal traveler information</a:t>
            </a:r>
          </a:p>
          <a:p>
            <a:pPr lvl="1">
              <a:spcAft>
                <a:spcPts val="600"/>
              </a:spcAft>
              <a:buFont typeface="Courier New" pitchFamily="49" charset="0"/>
              <a:buChar char="o"/>
            </a:pPr>
            <a:r>
              <a:rPr lang="en-US" sz="2400" dirty="0" smtClean="0"/>
              <a:t>Connecting the modal pieces (ICM)</a:t>
            </a:r>
          </a:p>
          <a:p>
            <a:pPr>
              <a:spcAft>
                <a:spcPts val="600"/>
              </a:spcAft>
            </a:pPr>
            <a:r>
              <a:rPr lang="en-US" sz="2600" dirty="0" smtClean="0"/>
              <a:t>Supports fast, frequent, and dependable public transportation </a:t>
            </a:r>
          </a:p>
          <a:p>
            <a:pPr lvl="0">
              <a:spcBef>
                <a:spcPts val="300"/>
              </a:spcBef>
            </a:pPr>
            <a:r>
              <a:rPr lang="en-US" sz="2600" dirty="0" smtClean="0"/>
              <a:t>Enhances the environment</a:t>
            </a:r>
          </a:p>
          <a:p>
            <a:pPr lvl="1">
              <a:buFont typeface="Courier New" pitchFamily="49" charset="0"/>
              <a:buChar char="o"/>
            </a:pPr>
            <a:r>
              <a:rPr lang="en-US" sz="2400" dirty="0" smtClean="0"/>
              <a:t>Reduced emissions including GHG</a:t>
            </a:r>
            <a:r>
              <a:rPr lang="en-US" sz="2200" dirty="0" smtClean="0"/>
              <a:t> </a:t>
            </a:r>
          </a:p>
          <a:p>
            <a:pPr lvl="0"/>
            <a:r>
              <a:rPr lang="en-US" sz="2600" dirty="0" smtClean="0"/>
              <a:t>Supports travel demand management (TDM) approaches</a:t>
            </a:r>
          </a:p>
          <a:p>
            <a:pPr lvl="1">
              <a:buFont typeface="Courier New" pitchFamily="49" charset="0"/>
              <a:buChar char="o"/>
            </a:pPr>
            <a:r>
              <a:rPr lang="en-US" sz="2400" dirty="0" smtClean="0"/>
              <a:t>Traveler information, managed lanes, and pricing</a:t>
            </a:r>
            <a:endParaRPr lang="en-US" sz="2400" dirty="0"/>
          </a:p>
        </p:txBody>
      </p:sp>
      <p:sp>
        <p:nvSpPr>
          <p:cNvPr id="5" name="Slide Number Placeholder 4"/>
          <p:cNvSpPr>
            <a:spLocks noGrp="1"/>
          </p:cNvSpPr>
          <p:nvPr>
            <p:ph type="sldNum" sz="quarter" idx="12"/>
          </p:nvPr>
        </p:nvSpPr>
        <p:spPr/>
        <p:txBody>
          <a:bodyPr/>
          <a:lstStyle/>
          <a:p>
            <a:pPr>
              <a:defRPr/>
            </a:pPr>
            <a:fld id="{99BF6BD8-9522-453F-9DDF-F61CE6D1215E}" type="slidenum">
              <a:rPr lang="en-US" smtClean="0"/>
              <a:pPr>
                <a:defRPr/>
              </a:pPr>
              <a:t>15</a:t>
            </a:fld>
            <a:endParaRPr lang="en-US"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7010400" cy="715962"/>
          </a:xfrm>
        </p:spPr>
        <p:txBody>
          <a:bodyPr/>
          <a:lstStyle/>
          <a:p>
            <a:r>
              <a:rPr lang="en-US" sz="3600" dirty="0" smtClean="0"/>
              <a:t>Operations in Support of Climate Adaptation</a:t>
            </a:r>
            <a:endParaRPr lang="en-US" sz="3600" dirty="0"/>
          </a:p>
        </p:txBody>
      </p:sp>
      <p:sp>
        <p:nvSpPr>
          <p:cNvPr id="5" name="Slide Number Placeholder 4"/>
          <p:cNvSpPr>
            <a:spLocks noGrp="1"/>
          </p:cNvSpPr>
          <p:nvPr>
            <p:ph type="sldNum" sz="quarter" idx="12"/>
          </p:nvPr>
        </p:nvSpPr>
        <p:spPr/>
        <p:txBody>
          <a:bodyPr/>
          <a:lstStyle/>
          <a:p>
            <a:pPr>
              <a:defRPr/>
            </a:pPr>
            <a:fld id="{99BF6BD8-9522-453F-9DDF-F61CE6D1215E}" type="slidenum">
              <a:rPr lang="en-US" smtClean="0"/>
              <a:pPr>
                <a:defRPr/>
              </a:pPr>
              <a:t>16</a:t>
            </a:fld>
            <a:endParaRPr lang="en-US" dirty="0"/>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3036213231"/>
              </p:ext>
            </p:extLst>
          </p:nvPr>
        </p:nvGraphicFramePr>
        <p:xfrm>
          <a:off x="457200" y="1371600"/>
          <a:ext cx="8229600" cy="4480560"/>
        </p:xfrm>
        <a:graphic>
          <a:graphicData uri="http://schemas.openxmlformats.org/drawingml/2006/table">
            <a:tbl>
              <a:tblPr firstRow="1" bandRow="1">
                <a:tableStyleId>{5DA37D80-6434-44D0-A028-1B22A696006F}</a:tableStyleId>
              </a:tblPr>
              <a:tblGrid>
                <a:gridCol w="3733800"/>
                <a:gridCol w="4495800"/>
              </a:tblGrid>
              <a:tr h="370840">
                <a:tc>
                  <a:txBody>
                    <a:bodyPr/>
                    <a:lstStyle/>
                    <a:p>
                      <a:pPr algn="ctr"/>
                      <a:r>
                        <a:rPr lang="en-US" sz="2200" dirty="0" smtClean="0"/>
                        <a:t>Extreme Weather</a:t>
                      </a:r>
                      <a:r>
                        <a:rPr lang="en-US" sz="2200" baseline="0" dirty="0" smtClean="0"/>
                        <a:t> </a:t>
                      </a:r>
                      <a:endParaRPr lang="en-US" sz="2200" dirty="0"/>
                    </a:p>
                  </a:txBody>
                  <a:tcPr/>
                </a:tc>
                <a:tc>
                  <a:txBody>
                    <a:bodyPr/>
                    <a:lstStyle/>
                    <a:p>
                      <a:pPr algn="ctr"/>
                      <a:r>
                        <a:rPr lang="en-US" sz="2200" dirty="0" smtClean="0"/>
                        <a:t>Supporting</a:t>
                      </a:r>
                      <a:r>
                        <a:rPr lang="en-US" sz="2200" baseline="0" dirty="0" smtClean="0"/>
                        <a:t> Operations / ITS</a:t>
                      </a:r>
                      <a:endParaRPr lang="en-US" sz="2200" dirty="0"/>
                    </a:p>
                  </a:txBody>
                  <a:tcPr/>
                </a:tc>
              </a:tr>
              <a:tr h="370840">
                <a:tc>
                  <a:txBody>
                    <a:bodyPr/>
                    <a:lstStyle/>
                    <a:p>
                      <a:r>
                        <a:rPr lang="en-US" sz="2200" dirty="0" smtClean="0"/>
                        <a:t>Hot</a:t>
                      </a:r>
                      <a:r>
                        <a:rPr lang="en-US" sz="2200" baseline="0" dirty="0" smtClean="0"/>
                        <a:t> Days (buckling pavements, cars overheating, wildfires)</a:t>
                      </a:r>
                      <a:endParaRPr lang="en-US" sz="2200" dirty="0"/>
                    </a:p>
                  </a:txBody>
                  <a:tcPr/>
                </a:tc>
                <a:tc>
                  <a:txBody>
                    <a:bodyPr/>
                    <a:lstStyle/>
                    <a:p>
                      <a:pPr>
                        <a:buFont typeface="Wingdings" pitchFamily="2" charset="2"/>
                        <a:buChar char="§"/>
                      </a:pPr>
                      <a:r>
                        <a:rPr lang="en-US" sz="2200" dirty="0" smtClean="0"/>
                        <a:t> ATM (variable</a:t>
                      </a:r>
                      <a:r>
                        <a:rPr lang="en-US" sz="2200" baseline="0" dirty="0" smtClean="0"/>
                        <a:t> speed limits)</a:t>
                      </a:r>
                    </a:p>
                    <a:p>
                      <a:pPr>
                        <a:buFont typeface="Wingdings" pitchFamily="2" charset="2"/>
                        <a:buChar char="§"/>
                      </a:pPr>
                      <a:r>
                        <a:rPr lang="en-US" sz="2200" baseline="0" dirty="0" smtClean="0"/>
                        <a:t> Incident management</a:t>
                      </a:r>
                    </a:p>
                    <a:p>
                      <a:pPr>
                        <a:buFont typeface="Wingdings" pitchFamily="2" charset="2"/>
                        <a:buChar char="§"/>
                      </a:pPr>
                      <a:r>
                        <a:rPr lang="en-US" sz="2200" baseline="0" dirty="0" smtClean="0"/>
                        <a:t> Work zone management</a:t>
                      </a:r>
                      <a:endParaRPr lang="en-US" sz="2200" dirty="0"/>
                    </a:p>
                  </a:txBody>
                  <a:tcPr/>
                </a:tc>
              </a:tr>
              <a:tr h="370840">
                <a:tc>
                  <a:txBody>
                    <a:bodyPr/>
                    <a:lstStyle/>
                    <a:p>
                      <a:r>
                        <a:rPr lang="en-US" sz="2200" dirty="0" smtClean="0"/>
                        <a:t>Rising Sea Levels / Storm</a:t>
                      </a:r>
                      <a:r>
                        <a:rPr lang="en-US" sz="2200" baseline="0" dirty="0" smtClean="0"/>
                        <a:t> Surge</a:t>
                      </a:r>
                      <a:endParaRPr lang="en-US" sz="2200" dirty="0"/>
                    </a:p>
                  </a:txBody>
                  <a:tcPr/>
                </a:tc>
                <a:tc>
                  <a:txBody>
                    <a:bodyPr/>
                    <a:lstStyle/>
                    <a:p>
                      <a:pPr>
                        <a:buFont typeface="Wingdings" pitchFamily="2" charset="2"/>
                        <a:buChar char="§"/>
                      </a:pPr>
                      <a:r>
                        <a:rPr lang="en-US" sz="2200" dirty="0" smtClean="0"/>
                        <a:t> Traveler</a:t>
                      </a:r>
                      <a:r>
                        <a:rPr lang="en-US" sz="2200" baseline="0" dirty="0" smtClean="0"/>
                        <a:t> information</a:t>
                      </a:r>
                    </a:p>
                    <a:p>
                      <a:pPr>
                        <a:buFont typeface="Wingdings" pitchFamily="2" charset="2"/>
                        <a:buChar char="§"/>
                      </a:pPr>
                      <a:r>
                        <a:rPr lang="en-US" sz="2200" baseline="0" dirty="0" smtClean="0"/>
                        <a:t> Roadway / transit diversions </a:t>
                      </a:r>
                      <a:endParaRPr lang="en-US" sz="2200" dirty="0"/>
                    </a:p>
                  </a:txBody>
                  <a:tcPr/>
                </a:tc>
              </a:tr>
              <a:tr h="370840">
                <a:tc>
                  <a:txBody>
                    <a:bodyPr/>
                    <a:lstStyle/>
                    <a:p>
                      <a:r>
                        <a:rPr lang="en-US" sz="2200" dirty="0" smtClean="0"/>
                        <a:t>Increased</a:t>
                      </a:r>
                      <a:r>
                        <a:rPr lang="en-US" sz="2200" baseline="0" dirty="0" smtClean="0"/>
                        <a:t> number / intensity of precipitation events</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200" dirty="0" smtClean="0"/>
                        <a:t> ATM (variable</a:t>
                      </a:r>
                      <a:r>
                        <a:rPr lang="en-US" sz="2200" baseline="0" dirty="0" smtClean="0"/>
                        <a:t> speed limits)</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200" baseline="0" dirty="0" smtClean="0"/>
                        <a:t> Incident management </a:t>
                      </a:r>
                      <a:endParaRPr lang="en-US" sz="2200" dirty="0"/>
                    </a:p>
                  </a:txBody>
                  <a:tcPr/>
                </a:tc>
              </a:tr>
              <a:tr h="370840">
                <a:tc>
                  <a:txBody>
                    <a:bodyPr/>
                    <a:lstStyle/>
                    <a:p>
                      <a:r>
                        <a:rPr lang="en-US" sz="2200" dirty="0" smtClean="0"/>
                        <a:t>Increased</a:t>
                      </a:r>
                      <a:r>
                        <a:rPr lang="en-US" sz="2200" baseline="0" dirty="0" smtClean="0"/>
                        <a:t> Hurricane and Super Storm Frequency</a:t>
                      </a:r>
                      <a:endParaRPr lang="en-US" sz="2200" dirty="0"/>
                    </a:p>
                  </a:txBody>
                  <a:tcPr/>
                </a:tc>
                <a:tc>
                  <a:txBody>
                    <a:bodyPr/>
                    <a:lstStyle/>
                    <a:p>
                      <a:pPr>
                        <a:buFont typeface="Wingdings" pitchFamily="2" charset="2"/>
                        <a:buChar char="§"/>
                      </a:pPr>
                      <a:r>
                        <a:rPr lang="en-US" sz="2200" dirty="0" smtClean="0"/>
                        <a:t> Contra-flow operations</a:t>
                      </a:r>
                    </a:p>
                    <a:p>
                      <a:pPr>
                        <a:buFont typeface="Wingdings" pitchFamily="2" charset="2"/>
                        <a:buChar char="§"/>
                      </a:pPr>
                      <a:r>
                        <a:rPr lang="en-US" sz="2200" dirty="0" smtClean="0"/>
                        <a:t> Ramp</a:t>
                      </a:r>
                      <a:r>
                        <a:rPr lang="en-US" sz="2200" baseline="0" dirty="0" smtClean="0"/>
                        <a:t> management / closures</a:t>
                      </a:r>
                      <a:r>
                        <a:rPr lang="en-US" sz="2200" dirty="0" smtClean="0"/>
                        <a:t> </a:t>
                      </a:r>
                    </a:p>
                    <a:p>
                      <a:pPr>
                        <a:buFont typeface="Wingdings" pitchFamily="2" charset="2"/>
                        <a:buChar char="§"/>
                        <a:tabLst>
                          <a:tab pos="241300" algn="l"/>
                        </a:tabLst>
                      </a:pPr>
                      <a:r>
                        <a:rPr lang="en-US" sz="2200" dirty="0" smtClean="0"/>
                        <a:t> Integrated Corridor Management</a:t>
                      </a:r>
                      <a:r>
                        <a:rPr lang="en-US" sz="2200" baseline="0" dirty="0" smtClean="0"/>
                        <a:t>     along evacuation routes </a:t>
                      </a:r>
                    </a:p>
                  </a:txBody>
                  <a:tcPr/>
                </a:tc>
              </a:tr>
            </a:tbl>
          </a:graphicData>
        </a:graphic>
      </p:graphicFrame>
      <p:sp>
        <p:nvSpPr>
          <p:cNvPr id="10" name="TextBox 9"/>
          <p:cNvSpPr txBox="1"/>
          <p:nvPr/>
        </p:nvSpPr>
        <p:spPr>
          <a:xfrm>
            <a:off x="304800" y="6019800"/>
            <a:ext cx="8610600" cy="430887"/>
          </a:xfrm>
          <a:prstGeom prst="rect">
            <a:avLst/>
          </a:prstGeom>
          <a:noFill/>
        </p:spPr>
        <p:txBody>
          <a:bodyPr wrap="square" rtlCol="0">
            <a:spAutoFit/>
          </a:bodyPr>
          <a:lstStyle/>
          <a:p>
            <a:pPr algn="ctr"/>
            <a:r>
              <a:rPr lang="en-US" sz="2200" b="1" dirty="0" smtClean="0"/>
              <a:t>Resiliency Operations Critical Before and After Weather Event</a:t>
            </a:r>
            <a:r>
              <a:rPr lang="en-US" sz="2200" dirty="0" smtClean="0"/>
              <a:t> </a:t>
            </a:r>
            <a:endParaRPr lang="en-US" sz="2200"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6172200" cy="914400"/>
          </a:xfrm>
        </p:spPr>
        <p:txBody>
          <a:bodyPr/>
          <a:lstStyle/>
          <a:p>
            <a:r>
              <a:rPr lang="en-US" sz="3600" dirty="0" smtClean="0">
                <a:solidFill>
                  <a:schemeClr val="accent3"/>
                </a:solidFill>
                <a:latin typeface="Impact" pitchFamily="34" charset="0"/>
              </a:rPr>
              <a:t/>
            </a:r>
            <a:br>
              <a:rPr lang="en-US" sz="3600" dirty="0" smtClean="0">
                <a:solidFill>
                  <a:schemeClr val="accent3"/>
                </a:solidFill>
                <a:latin typeface="Impact" pitchFamily="34" charset="0"/>
              </a:rPr>
            </a:br>
            <a:r>
              <a:rPr lang="en-US" sz="3600" dirty="0" smtClean="0">
                <a:solidFill>
                  <a:schemeClr val="accent3"/>
                </a:solidFill>
                <a:effectLst/>
              </a:rPr>
              <a:t>Traditional Approach to Managing Transportation</a:t>
            </a:r>
            <a:br>
              <a:rPr lang="en-US" sz="3600" dirty="0" smtClean="0">
                <a:solidFill>
                  <a:schemeClr val="accent3"/>
                </a:solidFill>
                <a:effectLst/>
              </a:rPr>
            </a:br>
            <a:endParaRPr lang="en-US" dirty="0">
              <a:solidFill>
                <a:schemeClr val="accent3"/>
              </a:solidFill>
              <a:effectLst/>
            </a:endParaRPr>
          </a:p>
        </p:txBody>
      </p:sp>
      <p:sp>
        <p:nvSpPr>
          <p:cNvPr id="3" name="Content Placeholder 2"/>
          <p:cNvSpPr>
            <a:spLocks noGrp="1"/>
          </p:cNvSpPr>
          <p:nvPr>
            <p:ph idx="1"/>
          </p:nvPr>
        </p:nvSpPr>
        <p:spPr>
          <a:xfrm>
            <a:off x="304800" y="1524000"/>
            <a:ext cx="4495800" cy="4800600"/>
          </a:xfrm>
        </p:spPr>
        <p:txBody>
          <a:bodyPr/>
          <a:lstStyle/>
          <a:p>
            <a:pPr marL="321457" indent="-321457">
              <a:spcBef>
                <a:spcPts val="1200"/>
              </a:spcBef>
              <a:buFont typeface="Arial" pitchFamily="34" charset="0"/>
              <a:buChar char="•"/>
            </a:pPr>
            <a:r>
              <a:rPr lang="en-US" sz="2600" dirty="0" smtClean="0">
                <a:solidFill>
                  <a:schemeClr val="accent4"/>
                </a:solidFill>
              </a:rPr>
              <a:t>Predict future (long-range) traffic volumes</a:t>
            </a:r>
          </a:p>
          <a:p>
            <a:pPr marL="321457" indent="-321457">
              <a:spcBef>
                <a:spcPts val="1200"/>
              </a:spcBef>
              <a:buFont typeface="Arial" pitchFamily="34" charset="0"/>
              <a:buChar char="•"/>
            </a:pPr>
            <a:r>
              <a:rPr lang="en-US" sz="2600" dirty="0" smtClean="0">
                <a:solidFill>
                  <a:schemeClr val="accent4"/>
                </a:solidFill>
              </a:rPr>
              <a:t>Fund major capital  projects to provide additional capacity</a:t>
            </a:r>
          </a:p>
          <a:p>
            <a:pPr marL="91440" indent="0">
              <a:spcBef>
                <a:spcPts val="1200"/>
              </a:spcBef>
              <a:buNone/>
            </a:pPr>
            <a:r>
              <a:rPr lang="en-US" sz="2600" b="1" dirty="0" smtClean="0">
                <a:solidFill>
                  <a:schemeClr val="accent4"/>
                </a:solidFill>
              </a:rPr>
              <a:t>This only addresses 40% of the congestion problem.</a:t>
            </a:r>
            <a:endParaRPr lang="en-US" sz="2600" dirty="0" smtClean="0">
              <a:solidFill>
                <a:schemeClr val="accent4"/>
              </a:solidFill>
            </a:endParaRPr>
          </a:p>
          <a:p>
            <a:pPr marL="321457" indent="-321457">
              <a:spcBef>
                <a:spcPts val="1200"/>
              </a:spcBef>
              <a:buFont typeface="Arial" pitchFamily="34" charset="0"/>
              <a:buChar char="•"/>
            </a:pPr>
            <a:r>
              <a:rPr lang="en-US" sz="2600" dirty="0" smtClean="0">
                <a:solidFill>
                  <a:schemeClr val="accent4"/>
                </a:solidFill>
              </a:rPr>
              <a:t>Also becoming more and more difficult to provide new capacity</a:t>
            </a:r>
            <a:endParaRPr lang="en-US" sz="2600" b="1" dirty="0" smtClean="0">
              <a:solidFill>
                <a:schemeClr val="accent4"/>
              </a:solidFill>
            </a:endParaRPr>
          </a:p>
          <a:p>
            <a:pPr marL="321457" indent="-321457">
              <a:buFont typeface="Arial" pitchFamily="34" charset="0"/>
              <a:buChar char="•"/>
            </a:pPr>
            <a:endParaRPr lang="en-US" sz="2600" dirty="0" smtClean="0">
              <a:solidFill>
                <a:schemeClr val="accent4"/>
              </a:solidFill>
              <a:latin typeface="HelveticaNeueLT Std Blk"/>
            </a:endParaRPr>
          </a:p>
          <a:p>
            <a:pPr marL="321457" indent="-321457">
              <a:buFont typeface="Arial" pitchFamily="34" charset="0"/>
              <a:buChar char="•"/>
            </a:pPr>
            <a:endParaRPr lang="en-US" sz="2600" dirty="0" smtClean="0">
              <a:solidFill>
                <a:schemeClr val="accent4"/>
              </a:solidFill>
              <a:latin typeface="HelveticaNeueLT Std Blk"/>
            </a:endParaRPr>
          </a:p>
          <a:p>
            <a:pPr marL="321457" indent="-321457">
              <a:buFont typeface="Arial" pitchFamily="34" charset="0"/>
              <a:buChar char="•"/>
            </a:pPr>
            <a:endParaRPr lang="en-US" sz="2400" dirty="0" smtClean="0">
              <a:solidFill>
                <a:schemeClr val="accent4"/>
              </a:solidFill>
              <a:latin typeface="HelveticaNeueLT Std Blk"/>
            </a:endParaRPr>
          </a:p>
          <a:p>
            <a:pPr marL="164272" indent="-321457">
              <a:buFont typeface="Arial" pitchFamily="34" charset="0"/>
              <a:buChar char="•"/>
            </a:pPr>
            <a:endParaRPr lang="en-US" sz="2800" dirty="0" smtClean="0">
              <a:solidFill>
                <a:schemeClr val="accent4"/>
              </a:solidFill>
              <a:latin typeface="Helvetica Neue"/>
            </a:endParaRPr>
          </a:p>
          <a:p>
            <a:pPr marL="964372" lvl="2" indent="-321457">
              <a:buFont typeface="Arial" pitchFamily="34" charset="0"/>
              <a:buChar char="•"/>
            </a:pPr>
            <a:endParaRPr lang="en-US" sz="2400" dirty="0" smtClean="0">
              <a:solidFill>
                <a:schemeClr val="accent4"/>
              </a:solidFill>
              <a:latin typeface="Helvetica Neue"/>
            </a:endParaRPr>
          </a:p>
          <a:p>
            <a:pPr marL="964372" lvl="2" indent="-321457">
              <a:buFont typeface="Arial" pitchFamily="34" charset="0"/>
              <a:buChar char="•"/>
            </a:pPr>
            <a:endParaRPr lang="en-US" sz="2800" dirty="0" smtClean="0">
              <a:solidFill>
                <a:schemeClr val="accent4"/>
              </a:solidFill>
              <a:latin typeface="Helvetica Neue"/>
            </a:endParaRPr>
          </a:p>
          <a:p>
            <a:pPr marL="964372" lvl="2" indent="-321457">
              <a:buFont typeface="Arial" pitchFamily="34" charset="0"/>
              <a:buChar char="•"/>
            </a:pPr>
            <a:endParaRPr lang="en-US" sz="2800" dirty="0" smtClean="0">
              <a:solidFill>
                <a:schemeClr val="accent4"/>
              </a:solidFill>
              <a:latin typeface="Helvetica Neue"/>
            </a:endParaRPr>
          </a:p>
          <a:p>
            <a:endParaRPr lang="en-US" sz="2800" dirty="0">
              <a:latin typeface="Helvetica Neue"/>
            </a:endParaRPr>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17</a:t>
            </a:fld>
            <a:endParaRPr lang="en-US" dirty="0"/>
          </a:p>
        </p:txBody>
      </p:sp>
      <p:pic>
        <p:nvPicPr>
          <p:cNvPr id="5" name="Picture 2"/>
          <p:cNvPicPr>
            <a:picLocks noChangeAspect="1" noChangeArrowheads="1"/>
          </p:cNvPicPr>
          <p:nvPr/>
        </p:nvPicPr>
        <p:blipFill>
          <a:blip r:embed="rId3"/>
          <a:srcRect/>
          <a:stretch>
            <a:fillRect/>
          </a:stretch>
        </p:blipFill>
        <p:spPr bwMode="auto">
          <a:xfrm>
            <a:off x="4876800" y="2186126"/>
            <a:ext cx="4114800" cy="4214674"/>
          </a:xfrm>
          <a:prstGeom prst="rect">
            <a:avLst/>
          </a:prstGeom>
          <a:noFill/>
          <a:ln w="9525">
            <a:noFill/>
            <a:miter lim="800000"/>
            <a:headEnd/>
            <a:tailEnd/>
          </a:ln>
        </p:spPr>
      </p:pic>
      <p:sp>
        <p:nvSpPr>
          <p:cNvPr id="6" name="TextBox 5"/>
          <p:cNvSpPr txBox="1"/>
          <p:nvPr/>
        </p:nvSpPr>
        <p:spPr>
          <a:xfrm>
            <a:off x="5181600" y="1371600"/>
            <a:ext cx="3352800" cy="769441"/>
          </a:xfrm>
          <a:prstGeom prst="rect">
            <a:avLst/>
          </a:prstGeom>
          <a:noFill/>
        </p:spPr>
        <p:txBody>
          <a:bodyPr wrap="square" rtlCol="0">
            <a:spAutoFit/>
          </a:bodyPr>
          <a:lstStyle/>
          <a:p>
            <a:pPr algn="ctr"/>
            <a:r>
              <a:rPr lang="en-US" sz="2400" dirty="0" smtClean="0">
                <a:latin typeface="+mn-lt"/>
              </a:rPr>
              <a:t>Causes of Congestion</a:t>
            </a:r>
          </a:p>
          <a:p>
            <a:pPr algn="ctr"/>
            <a:r>
              <a:rPr lang="en-US" sz="2000" dirty="0" smtClean="0">
                <a:latin typeface="+mn-lt"/>
              </a:rPr>
              <a:t>(Source: FHWA, 2005)</a:t>
            </a:r>
            <a:r>
              <a:rPr lang="en-US" dirty="0" smtClean="0">
                <a:latin typeface="+mn-lt"/>
              </a:rPr>
              <a:t> </a:t>
            </a:r>
            <a:endParaRPr lang="en-US" dirty="0">
              <a:latin typeface="+mn-lt"/>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4294967295"/>
          </p:nvPr>
        </p:nvSpPr>
        <p:spPr>
          <a:xfrm>
            <a:off x="304800" y="1447800"/>
            <a:ext cx="4419599" cy="4107656"/>
          </a:xfrm>
          <a:prstGeom prst="rect">
            <a:avLst/>
          </a:prstGeom>
        </p:spPr>
        <p:txBody>
          <a:bodyPr/>
          <a:lstStyle/>
          <a:p>
            <a:pPr>
              <a:spcAft>
                <a:spcPts val="1687"/>
              </a:spcAft>
              <a:buFont typeface="Arial" pitchFamily="34" charset="0"/>
              <a:buChar char="•"/>
            </a:pPr>
            <a:r>
              <a:rPr lang="en-US" sz="2500" dirty="0" smtClean="0"/>
              <a:t>Building the necessary infrastructure</a:t>
            </a:r>
          </a:p>
          <a:p>
            <a:pPr>
              <a:spcAft>
                <a:spcPts val="1687"/>
              </a:spcAft>
              <a:buFont typeface="Arial" pitchFamily="34" charset="0"/>
              <a:buChar char="•"/>
            </a:pPr>
            <a:r>
              <a:rPr lang="en-US" sz="2500" dirty="0" smtClean="0"/>
              <a:t>Keeping in a state of good repair (maintenance and reconstruction)</a:t>
            </a:r>
          </a:p>
          <a:p>
            <a:pPr>
              <a:spcAft>
                <a:spcPts val="1687"/>
              </a:spcAft>
            </a:pPr>
            <a:r>
              <a:rPr lang="en-US" sz="2500" dirty="0" smtClean="0"/>
              <a:t>Operating and managing the infrastructure on a day-to-day basis</a:t>
            </a:r>
            <a:endParaRPr lang="en-US" sz="2500" b="1" dirty="0" smtClean="0">
              <a:effectLst>
                <a:outerShdw blurRad="38100" dist="38100" dir="2700000" algn="tl">
                  <a:srgbClr val="000000"/>
                </a:outerShdw>
              </a:effectLst>
            </a:endParaRPr>
          </a:p>
        </p:txBody>
      </p:sp>
      <p:sp>
        <p:nvSpPr>
          <p:cNvPr id="10" name="TextBox 9"/>
          <p:cNvSpPr txBox="1"/>
          <p:nvPr/>
        </p:nvSpPr>
        <p:spPr>
          <a:xfrm>
            <a:off x="8761140" y="6489651"/>
            <a:ext cx="361055" cy="372696"/>
          </a:xfrm>
          <a:prstGeom prst="rect">
            <a:avLst/>
          </a:prstGeom>
          <a:noFill/>
        </p:spPr>
        <p:txBody>
          <a:bodyPr wrap="none" lIns="64291" tIns="32146" rIns="64291" bIns="32146">
            <a:spAutoFit/>
          </a:bodyPr>
          <a:lstStyle/>
          <a:p>
            <a:pPr>
              <a:defRPr/>
            </a:pPr>
            <a:r>
              <a:rPr lang="en-US" sz="2000" b="1" spc="-211" dirty="0">
                <a:solidFill>
                  <a:srgbClr val="FFFFFF"/>
                </a:solidFill>
                <a:latin typeface="Helvetica"/>
                <a:ea typeface="ヒラギノ角ゴ ProN W6" charset="0"/>
                <a:cs typeface="Helvetica"/>
              </a:rPr>
              <a:t>05</a:t>
            </a:r>
          </a:p>
        </p:txBody>
      </p:sp>
      <p:sp>
        <p:nvSpPr>
          <p:cNvPr id="9" name="TextBox 8"/>
          <p:cNvSpPr txBox="1"/>
          <p:nvPr/>
        </p:nvSpPr>
        <p:spPr>
          <a:xfrm>
            <a:off x="285750" y="46285"/>
            <a:ext cx="6877050" cy="1172915"/>
          </a:xfrm>
          <a:prstGeom prst="rect">
            <a:avLst/>
          </a:prstGeom>
          <a:noFill/>
        </p:spPr>
        <p:txBody>
          <a:bodyPr wrap="square" lIns="64291" tIns="32146" rIns="64291" bIns="32146">
            <a:spAutoFit/>
          </a:bodyPr>
          <a:lstStyle/>
          <a:p>
            <a:r>
              <a:rPr lang="en-US" sz="3600" b="1" dirty="0" smtClean="0">
                <a:solidFill>
                  <a:schemeClr val="bg1"/>
                </a:solidFill>
                <a:effectLst>
                  <a:outerShdw blurRad="38100" dist="38100" dir="2700000" algn="tl">
                    <a:srgbClr val="000000">
                      <a:alpha val="43137"/>
                    </a:srgbClr>
                  </a:outerShdw>
                </a:effectLst>
                <a:latin typeface="FranklinGotMdITC"/>
              </a:rPr>
              <a:t>Providing Effective, Safe and Reliable Transportation</a:t>
            </a:r>
            <a:endParaRPr lang="en-US" sz="3600" b="1" dirty="0">
              <a:solidFill>
                <a:schemeClr val="bg1"/>
              </a:solidFill>
              <a:effectLst>
                <a:outerShdw blurRad="38100" dist="38100" dir="2700000" algn="tl">
                  <a:srgbClr val="000000">
                    <a:alpha val="43137"/>
                  </a:srgbClr>
                </a:outerShdw>
              </a:effectLst>
              <a:latin typeface="FranklinGotMdITC"/>
            </a:endParaRPr>
          </a:p>
        </p:txBody>
      </p:sp>
      <p:sp>
        <p:nvSpPr>
          <p:cNvPr id="11" name="Right Brace 10"/>
          <p:cNvSpPr/>
          <p:nvPr/>
        </p:nvSpPr>
        <p:spPr>
          <a:xfrm>
            <a:off x="4495800" y="1524000"/>
            <a:ext cx="381000" cy="2209800"/>
          </a:xfrm>
          <a:prstGeom prst="rightBrace">
            <a:avLst/>
          </a:prstGeom>
          <a:ln w="635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 name="Right Brace 11"/>
          <p:cNvSpPr/>
          <p:nvPr/>
        </p:nvSpPr>
        <p:spPr>
          <a:xfrm>
            <a:off x="4495800" y="3962400"/>
            <a:ext cx="381000" cy="1524000"/>
          </a:xfrm>
          <a:prstGeom prst="rightBrace">
            <a:avLst/>
          </a:prstGeom>
          <a:ln w="635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 name="TextBox 12"/>
          <p:cNvSpPr txBox="1"/>
          <p:nvPr/>
        </p:nvSpPr>
        <p:spPr>
          <a:xfrm>
            <a:off x="5105400" y="1828800"/>
            <a:ext cx="3429000" cy="1246495"/>
          </a:xfrm>
          <a:prstGeom prst="rect">
            <a:avLst/>
          </a:prstGeom>
          <a:noFill/>
        </p:spPr>
        <p:txBody>
          <a:bodyPr wrap="square" rtlCol="0">
            <a:spAutoFit/>
          </a:bodyPr>
          <a:lstStyle/>
          <a:p>
            <a:r>
              <a:rPr lang="en-US" sz="2500" dirty="0" smtClean="0">
                <a:latin typeface="+mn-lt"/>
              </a:rPr>
              <a:t>Core attributes of planning process for decades (LRTP, TIP)  </a:t>
            </a:r>
            <a:endParaRPr lang="en-US" sz="2500" dirty="0">
              <a:latin typeface="+mn-lt"/>
            </a:endParaRPr>
          </a:p>
        </p:txBody>
      </p:sp>
      <p:sp>
        <p:nvSpPr>
          <p:cNvPr id="14" name="TextBox 13"/>
          <p:cNvSpPr txBox="1"/>
          <p:nvPr/>
        </p:nvSpPr>
        <p:spPr>
          <a:xfrm>
            <a:off x="5105400" y="3657600"/>
            <a:ext cx="3657600" cy="2139047"/>
          </a:xfrm>
          <a:prstGeom prst="rect">
            <a:avLst/>
          </a:prstGeom>
          <a:noFill/>
        </p:spPr>
        <p:txBody>
          <a:bodyPr wrap="square" rtlCol="0">
            <a:spAutoFit/>
          </a:bodyPr>
          <a:lstStyle/>
          <a:p>
            <a:pPr>
              <a:spcAft>
                <a:spcPts val="600"/>
              </a:spcAft>
            </a:pPr>
            <a:r>
              <a:rPr lang="en-US" sz="2500" dirty="0" smtClean="0">
                <a:latin typeface="+mn-lt"/>
              </a:rPr>
              <a:t>Operations should be integrated into the traditional planning and programming processes</a:t>
            </a:r>
          </a:p>
          <a:p>
            <a:pPr algn="ctr"/>
            <a:r>
              <a:rPr lang="en-US" sz="2800" b="1" dirty="0" smtClean="0">
                <a:solidFill>
                  <a:srgbClr val="FF0000"/>
                </a:solidFill>
                <a:latin typeface="+mn-lt"/>
              </a:rPr>
              <a:t>“Mainstreaming”</a:t>
            </a:r>
            <a:endParaRPr lang="en-US" sz="2800" b="1" dirty="0">
              <a:solidFill>
                <a:srgbClr val="FF0000"/>
              </a:solidFill>
              <a:latin typeface="+mn-lt"/>
            </a:endParaRPr>
          </a:p>
        </p:txBody>
      </p:sp>
      <p:sp>
        <p:nvSpPr>
          <p:cNvPr id="15" name="TextBox 14"/>
          <p:cNvSpPr txBox="1"/>
          <p:nvPr/>
        </p:nvSpPr>
        <p:spPr>
          <a:xfrm>
            <a:off x="457200" y="5791200"/>
            <a:ext cx="8305800" cy="892552"/>
          </a:xfrm>
          <a:prstGeom prst="rect">
            <a:avLst/>
          </a:prstGeom>
          <a:noFill/>
        </p:spPr>
        <p:txBody>
          <a:bodyPr wrap="square" rtlCol="0">
            <a:spAutoFit/>
          </a:bodyPr>
          <a:lstStyle/>
          <a:p>
            <a:pPr algn="ctr"/>
            <a:r>
              <a:rPr lang="en-US" sz="2600" b="1" dirty="0" smtClean="0">
                <a:latin typeface="+mn-lt"/>
              </a:rPr>
              <a:t>New construction will continue to be important.</a:t>
            </a:r>
          </a:p>
          <a:p>
            <a:pPr algn="ctr"/>
            <a:r>
              <a:rPr lang="en-US" sz="2600" b="1" dirty="0" smtClean="0">
                <a:latin typeface="+mn-lt"/>
              </a:rPr>
              <a:t>But we can’t build our way out of congestion!</a:t>
            </a:r>
            <a:endParaRPr lang="en-US" sz="2600" b="1" dirty="0">
              <a:latin typeface="+mn-lt"/>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6096000" cy="715962"/>
          </a:xfrm>
        </p:spPr>
        <p:txBody>
          <a:bodyPr/>
          <a:lstStyle/>
          <a:p>
            <a:r>
              <a:rPr lang="en-US" sz="3600" dirty="0" smtClean="0"/>
              <a:t>Mainstreaming Operations</a:t>
            </a:r>
            <a:endParaRPr lang="en-US" sz="3600" dirty="0"/>
          </a:p>
        </p:txBody>
      </p:sp>
      <p:sp>
        <p:nvSpPr>
          <p:cNvPr id="4" name="Content Placeholder 2"/>
          <p:cNvSpPr txBox="1">
            <a:spLocks noGrp="1"/>
          </p:cNvSpPr>
          <p:nvPr>
            <p:ph idx="1"/>
          </p:nvPr>
        </p:nvSpPr>
        <p:spPr bwMode="auto">
          <a:xfrm>
            <a:off x="228600" y="1375611"/>
            <a:ext cx="85344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91440" indent="0">
              <a:spcBef>
                <a:spcPts val="0"/>
              </a:spcBef>
              <a:spcAft>
                <a:spcPts val="600"/>
              </a:spcAft>
              <a:buNone/>
            </a:pPr>
            <a:r>
              <a:rPr lang="en-US" sz="2800" b="1" dirty="0" smtClean="0"/>
              <a:t>“Planning for Operations” </a:t>
            </a:r>
            <a:r>
              <a:rPr lang="en-US" sz="2800" dirty="0" smtClean="0"/>
              <a:t>– a joint effort between planners and operators to merge operations into traditional planning and programming</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800" b="0" i="0" u="none" strike="noStrike" kern="0" cap="none" spc="0" normalizeH="0" baseline="0" noProof="0" dirty="0">
              <a:ln>
                <a:noFill/>
              </a:ln>
              <a:solidFill>
                <a:schemeClr val="tx1"/>
              </a:solidFill>
              <a:effectLst/>
              <a:uLnTx/>
              <a:uFillTx/>
            </a:endParaRPr>
          </a:p>
        </p:txBody>
      </p:sp>
      <p:sp>
        <p:nvSpPr>
          <p:cNvPr id="5" name="Content Placeholder 2"/>
          <p:cNvSpPr txBox="1">
            <a:spLocks/>
          </p:cNvSpPr>
          <p:nvPr/>
        </p:nvSpPr>
        <p:spPr bwMode="auto">
          <a:xfrm>
            <a:off x="228600" y="2747211"/>
            <a:ext cx="5715000" cy="32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ts val="0"/>
              </a:spcBef>
              <a:spcAft>
                <a:spcPts val="600"/>
              </a:spcAft>
              <a:buClrTx/>
              <a:buSzTx/>
              <a:buFontTx/>
              <a:buChar char="•"/>
              <a:tabLst/>
              <a:defRPr/>
            </a:pPr>
            <a:r>
              <a:rPr lang="en-US" sz="2400" kern="0" noProof="0" dirty="0" smtClean="0">
                <a:latin typeface="+mn-lt"/>
                <a:ea typeface="ＭＳ Ｐゴシック" pitchFamily="64" charset="-128"/>
                <a:cs typeface="ＭＳ Ｐゴシック" pitchFamily="64" charset="-128"/>
              </a:rPr>
              <a:t>D</a:t>
            </a: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4" charset="-128"/>
                <a:cs typeface="ＭＳ Ｐゴシック" pitchFamily="64" charset="-128"/>
              </a:rPr>
              <a:t>evelop and program operations strategies based on</a:t>
            </a:r>
            <a:r>
              <a:rPr kumimoji="0" lang="en-US" sz="2400" b="0" i="0" u="none" strike="noStrike" kern="0" cap="none" spc="0" normalizeH="0" noProof="0" dirty="0" smtClean="0">
                <a:ln>
                  <a:noFill/>
                </a:ln>
                <a:solidFill>
                  <a:schemeClr val="tx1"/>
                </a:solidFill>
                <a:effectLst/>
                <a:uLnTx/>
                <a:uFillTx/>
                <a:latin typeface="+mn-lt"/>
                <a:ea typeface="ＭＳ Ｐゴシック" pitchFamily="64" charset="-128"/>
                <a:cs typeface="ＭＳ Ｐゴシック" pitchFamily="64" charset="-128"/>
              </a:rPr>
              <a:t> regional goals, </a:t>
            </a: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4" charset="-128"/>
                <a:cs typeface="ＭＳ Ｐゴシック" pitchFamily="64" charset="-128"/>
              </a:rPr>
              <a:t>objectives and performance measures.</a:t>
            </a:r>
          </a:p>
          <a:p>
            <a:pPr marL="342900" marR="0" lvl="0" indent="-342900" algn="l" defTabSz="914400" rtl="0" eaLnBrk="1" fontAlgn="base" latinLnBrk="0" hangingPunct="1">
              <a:lnSpc>
                <a:spcPct val="100000"/>
              </a:lnSpc>
              <a:spcBef>
                <a:spcPts val="0"/>
              </a:spcBef>
              <a:spcAft>
                <a:spcPts val="60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4" charset="-128"/>
                <a:cs typeface="ＭＳ Ｐゴシック" pitchFamily="64" charset="-128"/>
              </a:rPr>
              <a:t>Enhance the process so that operations investments are on par with construction and preservation funding.</a:t>
            </a:r>
          </a:p>
          <a:p>
            <a:pPr marL="342900" marR="0" lvl="0" indent="-342900" algn="l" defTabSz="914400" rtl="0" eaLnBrk="0" fontAlgn="base" latinLnBrk="0" hangingPunct="0">
              <a:lnSpc>
                <a:spcPct val="100000"/>
              </a:lnSpc>
              <a:spcBef>
                <a:spcPts val="0"/>
              </a:spcBef>
              <a:spcAft>
                <a:spcPts val="60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4" charset="-128"/>
                <a:cs typeface="ＭＳ Ｐゴシック" pitchFamily="64" charset="-128"/>
              </a:rPr>
              <a:t>Help</a:t>
            </a:r>
            <a:r>
              <a:rPr kumimoji="0" lang="en-US" sz="2400" b="0" i="0" u="none" strike="noStrike" kern="0" cap="none" spc="0" normalizeH="0" noProof="0" dirty="0" smtClean="0">
                <a:ln>
                  <a:noFill/>
                </a:ln>
                <a:solidFill>
                  <a:schemeClr val="tx1"/>
                </a:solidFill>
                <a:effectLst/>
                <a:uLnTx/>
                <a:uFillTx/>
                <a:latin typeface="+mn-lt"/>
                <a:ea typeface="ＭＳ Ｐゴシック" pitchFamily="64" charset="-128"/>
                <a:cs typeface="ＭＳ Ｐゴシック" pitchFamily="64" charset="-128"/>
              </a:rPr>
              <a:t> </a:t>
            </a:r>
            <a:r>
              <a:rPr lang="en-US" sz="2400" kern="0" dirty="0" smtClean="0">
                <a:latin typeface="+mn-lt"/>
                <a:ea typeface="ＭＳ Ｐゴシック" pitchFamily="64" charset="-128"/>
                <a:cs typeface="ＭＳ Ｐゴシック" pitchFamily="64" charset="-128"/>
              </a:rPr>
              <a:t>meet requirements of </a:t>
            </a: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4" charset="-128"/>
                <a:cs typeface="ＭＳ Ｐゴシック" pitchFamily="64" charset="-128"/>
              </a:rPr>
              <a:t>MAP 21 (</a:t>
            </a:r>
            <a:r>
              <a:rPr lang="en-US" sz="2400" kern="0" dirty="0" smtClean="0">
                <a:latin typeface="+mn-lt"/>
                <a:ea typeface="ＭＳ Ｐゴシック" pitchFamily="64" charset="-128"/>
                <a:cs typeface="ＭＳ Ｐゴシック" pitchFamily="64" charset="-128"/>
              </a:rPr>
              <a:t>e.g.</a:t>
            </a: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4" charset="-128"/>
                <a:cs typeface="ＭＳ Ｐゴシック" pitchFamily="64" charset="-128"/>
              </a:rPr>
              <a:t>,</a:t>
            </a:r>
            <a:r>
              <a:rPr kumimoji="0" lang="en-US" sz="2400" b="0" i="0" u="none" strike="noStrike" kern="0" cap="none" spc="0" normalizeH="0" noProof="0" dirty="0" smtClean="0">
                <a:ln>
                  <a:noFill/>
                </a:ln>
                <a:solidFill>
                  <a:schemeClr val="tx1"/>
                </a:solidFill>
                <a:effectLst/>
                <a:uLnTx/>
                <a:uFillTx/>
                <a:latin typeface="+mn-lt"/>
                <a:ea typeface="ＭＳ Ｐゴシック" pitchFamily="64" charset="-128"/>
                <a:cs typeface="ＭＳ Ｐゴシック" pitchFamily="64" charset="-128"/>
              </a:rPr>
              <a:t> </a:t>
            </a: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4" charset="-128"/>
                <a:cs typeface="ＭＳ Ｐゴシック" pitchFamily="64" charset="-128"/>
              </a:rPr>
              <a:t>“promote efficient operations</a:t>
            </a:r>
            <a:r>
              <a:rPr lang="en-US" sz="2400" kern="0" noProof="0" dirty="0" smtClean="0">
                <a:latin typeface="+mn-lt"/>
                <a:ea typeface="ＭＳ Ｐゴシック" pitchFamily="64" charset="-128"/>
                <a:cs typeface="ＭＳ Ｐゴシック" pitchFamily="64" charset="-128"/>
              </a:rPr>
              <a:t>”</a:t>
            </a: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4" charset="-128"/>
                <a:cs typeface="ＭＳ Ｐゴシック" pitchFamily="64" charset="-128"/>
              </a:rPr>
              <a:t>). </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800" b="0" i="0" u="none" strike="noStrike" kern="0" cap="none" spc="0" normalizeH="0" baseline="0" noProof="0" dirty="0">
              <a:ln>
                <a:noFill/>
              </a:ln>
              <a:solidFill>
                <a:schemeClr val="tx1"/>
              </a:solidFill>
              <a:effectLst/>
              <a:uLnTx/>
              <a:uFillTx/>
              <a:latin typeface="HelveticaNeueLT Std Blk"/>
              <a:ea typeface="ＭＳ Ｐゴシック" pitchFamily="64" charset="-128"/>
              <a:cs typeface="ＭＳ Ｐゴシック" pitchFamily="64" charset="-128"/>
            </a:endParaRPr>
          </a:p>
        </p:txBody>
      </p:sp>
      <p:pic>
        <p:nvPicPr>
          <p:cNvPr id="1026" name="Picture 2"/>
          <p:cNvPicPr>
            <a:picLocks noChangeAspect="1" noChangeArrowheads="1"/>
          </p:cNvPicPr>
          <p:nvPr/>
        </p:nvPicPr>
        <p:blipFill>
          <a:blip r:embed="rId3"/>
          <a:srcRect/>
          <a:stretch>
            <a:fillRect/>
          </a:stretch>
        </p:blipFill>
        <p:spPr bwMode="auto">
          <a:xfrm>
            <a:off x="5768706" y="2952750"/>
            <a:ext cx="3146694" cy="3295650"/>
          </a:xfrm>
          <a:prstGeom prst="rect">
            <a:avLst/>
          </a:prstGeom>
          <a:noFill/>
          <a:ln w="9525">
            <a:noFill/>
            <a:miter lim="800000"/>
            <a:headEnd/>
            <a:tailEnd/>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781800" cy="715962"/>
          </a:xfrm>
        </p:spPr>
        <p:txBody>
          <a:bodyPr/>
          <a:lstStyle/>
          <a:p>
            <a:r>
              <a:rPr lang="en-US" sz="3600" dirty="0" smtClean="0"/>
              <a:t>Purpose of this Meeting:</a:t>
            </a:r>
            <a:br>
              <a:rPr lang="en-US" sz="3600" dirty="0" smtClean="0"/>
            </a:br>
            <a:r>
              <a:rPr lang="en-US" sz="3600" dirty="0" smtClean="0"/>
              <a:t>Share Thoughts &amp; Discuss</a:t>
            </a:r>
            <a:endParaRPr lang="en-US" sz="3600" dirty="0"/>
          </a:p>
        </p:txBody>
      </p:sp>
      <p:sp>
        <p:nvSpPr>
          <p:cNvPr id="3" name="Content Placeholder 2"/>
          <p:cNvSpPr>
            <a:spLocks noGrp="1"/>
          </p:cNvSpPr>
          <p:nvPr>
            <p:ph idx="1"/>
          </p:nvPr>
        </p:nvSpPr>
        <p:spPr>
          <a:xfrm>
            <a:off x="304800" y="1524000"/>
            <a:ext cx="8382000" cy="4953000"/>
          </a:xfrm>
        </p:spPr>
        <p:txBody>
          <a:bodyPr/>
          <a:lstStyle/>
          <a:p>
            <a:pPr>
              <a:spcBef>
                <a:spcPts val="0"/>
              </a:spcBef>
              <a:spcAft>
                <a:spcPts val="1200"/>
              </a:spcAft>
              <a:buFont typeface="Arial" pitchFamily="34" charset="0"/>
              <a:buChar char="•"/>
            </a:pPr>
            <a:r>
              <a:rPr lang="en-US" sz="2600" dirty="0" smtClean="0">
                <a:solidFill>
                  <a:schemeClr val="accent4"/>
                </a:solidFill>
              </a:rPr>
              <a:t>Challenges brought about by the changing transportation environment and MAP 21</a:t>
            </a:r>
          </a:p>
          <a:p>
            <a:pPr>
              <a:spcBef>
                <a:spcPts val="0"/>
              </a:spcBef>
              <a:spcAft>
                <a:spcPts val="1200"/>
              </a:spcAft>
              <a:buFont typeface="Arial" pitchFamily="34" charset="0"/>
              <a:buChar char="•"/>
            </a:pPr>
            <a:r>
              <a:rPr lang="en-US" sz="2600" dirty="0" smtClean="0">
                <a:solidFill>
                  <a:schemeClr val="accent4"/>
                </a:solidFill>
              </a:rPr>
              <a:t>How “operations” and supporting technologies can help address these challenges</a:t>
            </a:r>
          </a:p>
          <a:p>
            <a:pPr>
              <a:spcAft>
                <a:spcPts val="0"/>
              </a:spcAft>
              <a:buFont typeface="Arial" pitchFamily="34" charset="0"/>
              <a:buChar char="•"/>
            </a:pPr>
            <a:r>
              <a:rPr lang="en-US" sz="2600" dirty="0" smtClean="0">
                <a:solidFill>
                  <a:schemeClr val="accent4"/>
                </a:solidFill>
              </a:rPr>
              <a:t>The importance of “mainstreaming” operations into the regional planning and programming processes</a:t>
            </a:r>
            <a:endParaRPr lang="en-US" sz="2400" dirty="0" smtClean="0">
              <a:solidFill>
                <a:schemeClr val="accent4"/>
              </a:solidFill>
            </a:endParaRPr>
          </a:p>
          <a:p>
            <a:pPr lvl="1">
              <a:spcAft>
                <a:spcPts val="0"/>
              </a:spcAft>
              <a:buFont typeface="Courier New" pitchFamily="49" charset="0"/>
              <a:buChar char="o"/>
            </a:pPr>
            <a:r>
              <a:rPr lang="en-US" sz="2400" dirty="0" smtClean="0">
                <a:solidFill>
                  <a:schemeClr val="accent4"/>
                </a:solidFill>
              </a:rPr>
              <a:t>“Planning for Operations” – an </a:t>
            </a:r>
            <a:r>
              <a:rPr lang="en-US" sz="2400" dirty="0" smtClean="0"/>
              <a:t>objectives-driven, performance-based approach</a:t>
            </a:r>
            <a:endParaRPr lang="en-US" sz="2400" dirty="0" smtClean="0">
              <a:solidFill>
                <a:schemeClr val="accent4"/>
              </a:solidFill>
            </a:endParaRPr>
          </a:p>
          <a:p>
            <a:pPr>
              <a:spcAft>
                <a:spcPts val="600"/>
              </a:spcAft>
              <a:buNone/>
            </a:pPr>
            <a:endParaRPr lang="en-US" sz="2800" dirty="0">
              <a:latin typeface="HelveticaNeueLT Std Blk"/>
            </a:endParaRPr>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2</a:t>
            </a:fld>
            <a:endParaRPr lang="en-US"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txBox="1">
            <a:spLocks noGrp="1"/>
          </p:cNvSpPr>
          <p:nvPr/>
        </p:nvSpPr>
        <p:spPr bwMode="auto">
          <a:xfrm>
            <a:off x="7696200" y="65532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fld id="{E79A012B-B20A-47E8-935A-502CE0EAA57E}" type="slidenum">
              <a:rPr lang="en-US" sz="1400" b="0">
                <a:solidFill>
                  <a:schemeClr val="bg1"/>
                </a:solidFill>
              </a:rPr>
              <a:pPr algn="r" eaLnBrk="1" hangingPunct="1"/>
              <a:t>20</a:t>
            </a:fld>
            <a:endParaRPr lang="en-US" sz="1400" b="0">
              <a:solidFill>
                <a:schemeClr val="bg1"/>
              </a:solidFill>
            </a:endParaRPr>
          </a:p>
        </p:txBody>
      </p:sp>
      <p:sp>
        <p:nvSpPr>
          <p:cNvPr id="24579" name="Rectangle 2"/>
          <p:cNvSpPr>
            <a:spLocks noGrp="1" noChangeArrowheads="1"/>
          </p:cNvSpPr>
          <p:nvPr>
            <p:ph type="title" idx="4294967295"/>
          </p:nvPr>
        </p:nvSpPr>
        <p:spPr>
          <a:xfrm>
            <a:off x="304800" y="76200"/>
            <a:ext cx="8229600" cy="1143000"/>
          </a:xfrm>
        </p:spPr>
        <p:txBody>
          <a:bodyPr/>
          <a:lstStyle/>
          <a:p>
            <a:pPr eaLnBrk="1" hangingPunct="1"/>
            <a:r>
              <a:rPr lang="en-US" sz="3200" dirty="0" smtClean="0"/>
              <a:t>Key Attributes of </a:t>
            </a:r>
            <a:br>
              <a:rPr lang="en-US" sz="3200" dirty="0" smtClean="0"/>
            </a:br>
            <a:r>
              <a:rPr lang="en-US" sz="3200" dirty="0" smtClean="0"/>
              <a:t>Planning for Operations</a:t>
            </a:r>
          </a:p>
        </p:txBody>
      </p:sp>
      <p:sp>
        <p:nvSpPr>
          <p:cNvPr id="24580" name="Rectangle 3"/>
          <p:cNvSpPr>
            <a:spLocks noGrp="1" noChangeArrowheads="1"/>
          </p:cNvSpPr>
          <p:nvPr>
            <p:ph type="body" idx="4294967295"/>
          </p:nvPr>
        </p:nvSpPr>
        <p:spPr>
          <a:xfrm>
            <a:off x="381000" y="1371600"/>
            <a:ext cx="8534400" cy="4525963"/>
          </a:xfrm>
        </p:spPr>
        <p:txBody>
          <a:bodyPr/>
          <a:lstStyle/>
          <a:p>
            <a:pPr eaLnBrk="1" hangingPunct="1">
              <a:spcBef>
                <a:spcPts val="0"/>
              </a:spcBef>
              <a:spcAft>
                <a:spcPts val="1200"/>
              </a:spcAft>
              <a:buNone/>
            </a:pPr>
            <a:r>
              <a:rPr lang="en-US" sz="2600" b="1" dirty="0" smtClean="0"/>
              <a:t>“Objectives – Driven Performance-Based Approach”</a:t>
            </a:r>
          </a:p>
          <a:p>
            <a:pPr eaLnBrk="1" hangingPunct="1">
              <a:spcBef>
                <a:spcPts val="0"/>
              </a:spcBef>
              <a:spcAft>
                <a:spcPts val="1200"/>
              </a:spcAft>
            </a:pPr>
            <a:r>
              <a:rPr lang="en-US" sz="2400" dirty="0" smtClean="0"/>
              <a:t>Multi-modal collaboration between agencies and jurisdictions, and between planners and operators</a:t>
            </a:r>
          </a:p>
          <a:p>
            <a:pPr eaLnBrk="1" hangingPunct="1">
              <a:spcBef>
                <a:spcPts val="0"/>
              </a:spcBef>
              <a:spcAft>
                <a:spcPts val="300"/>
              </a:spcAft>
            </a:pPr>
            <a:r>
              <a:rPr lang="en-US" sz="2400" dirty="0" smtClean="0"/>
              <a:t>Focus on regional goals, objectives and specific outcomes</a:t>
            </a:r>
          </a:p>
          <a:p>
            <a:pPr lvl="1" eaLnBrk="1" hangingPunct="1">
              <a:spcBef>
                <a:spcPts val="0"/>
              </a:spcBef>
              <a:spcAft>
                <a:spcPts val="1200"/>
              </a:spcAft>
              <a:buFont typeface="Courier New" pitchFamily="49" charset="0"/>
              <a:buChar char="o"/>
            </a:pPr>
            <a:r>
              <a:rPr lang="en-US" sz="2200" dirty="0" smtClean="0"/>
              <a:t>Not just implement a project or solve a location-specific problem.</a:t>
            </a:r>
            <a:r>
              <a:rPr lang="en-US" sz="2400" dirty="0" smtClean="0"/>
              <a:t> </a:t>
            </a:r>
          </a:p>
          <a:p>
            <a:pPr eaLnBrk="1" hangingPunct="1">
              <a:spcBef>
                <a:spcPts val="0"/>
              </a:spcBef>
              <a:spcAft>
                <a:spcPts val="1200"/>
              </a:spcAft>
            </a:pPr>
            <a:r>
              <a:rPr lang="en-US" sz="2400" dirty="0" smtClean="0"/>
              <a:t>Prioritize investments to achieve operations objectives and improve transportation system performance</a:t>
            </a:r>
          </a:p>
          <a:p>
            <a:pPr eaLnBrk="1" hangingPunct="1">
              <a:spcBef>
                <a:spcPts val="0"/>
              </a:spcBef>
              <a:spcAft>
                <a:spcPts val="1200"/>
              </a:spcAft>
            </a:pPr>
            <a:r>
              <a:rPr lang="en-US" sz="2400" dirty="0" smtClean="0"/>
              <a:t>Include operations strategies and supporting technologies in Transportation Plans and TIP</a:t>
            </a:r>
          </a:p>
          <a:p>
            <a:pPr eaLnBrk="1" hangingPunct="1">
              <a:spcBef>
                <a:spcPts val="0"/>
              </a:spcBef>
              <a:spcAft>
                <a:spcPts val="1200"/>
              </a:spcAft>
            </a:pPr>
            <a:r>
              <a:rPr lang="en-US" sz="2400" dirty="0" smtClean="0"/>
              <a:t>Demonstrate accountability through performance measures</a:t>
            </a:r>
          </a:p>
          <a:p>
            <a:pPr marL="342900" lvl="1" indent="-342900" algn="ctr">
              <a:buNone/>
            </a:pPr>
            <a:endParaRPr lang="en-US" sz="1600" dirty="0" smtClean="0">
              <a:latin typeface="HelveticaNeueLT Std Blk"/>
            </a:endParaRPr>
          </a:p>
          <a:p>
            <a:pPr eaLnBrk="1" hangingPunct="1">
              <a:spcBef>
                <a:spcPts val="0"/>
              </a:spcBef>
              <a:spcAft>
                <a:spcPts val="900"/>
              </a:spcAft>
            </a:pPr>
            <a:endParaRPr lang="en-US" sz="1600" dirty="0" smtClean="0">
              <a:latin typeface="HelveticaNeueLT Std Blk"/>
            </a:endParaRPr>
          </a:p>
          <a:p>
            <a:pPr eaLnBrk="1" hangingPunct="1">
              <a:spcBef>
                <a:spcPts val="0"/>
              </a:spcBef>
              <a:spcAft>
                <a:spcPts val="600"/>
              </a:spcAft>
              <a:buNone/>
            </a:pPr>
            <a:endParaRPr lang="en-US" sz="2400" dirty="0" smtClean="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74638"/>
            <a:ext cx="8229600" cy="715962"/>
          </a:xfrm>
        </p:spPr>
        <p:txBody>
          <a:bodyPr/>
          <a:lstStyle/>
          <a:p>
            <a:r>
              <a:rPr lang="en-US" sz="3600" dirty="0" smtClean="0">
                <a:latin typeface="HelveticaNeueLT Std Blk"/>
              </a:rPr>
              <a:t>Objectives – Driven, Performance- Based Approach</a:t>
            </a:r>
            <a:endParaRPr lang="en-US" sz="3600"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21</a:t>
            </a:fld>
            <a:endParaRPr lang="en-US" dirty="0"/>
          </a:p>
        </p:txBody>
      </p:sp>
      <p:pic>
        <p:nvPicPr>
          <p:cNvPr id="8" name="Picture 7" descr="Graphic - CMP approach for congestion_LGN.docx - revised.jpg"/>
          <p:cNvPicPr>
            <a:picLocks noChangeAspect="1"/>
          </p:cNvPicPr>
          <p:nvPr/>
        </p:nvPicPr>
        <p:blipFill>
          <a:blip r:embed="rId3"/>
          <a:stretch>
            <a:fillRect/>
          </a:stretch>
        </p:blipFill>
        <p:spPr>
          <a:xfrm>
            <a:off x="0" y="1295400"/>
            <a:ext cx="9144000" cy="5562600"/>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txBox="1">
            <a:spLocks noGrp="1" noChangeArrowheads="1"/>
          </p:cNvSpPr>
          <p:nvPr/>
        </p:nvSpPr>
        <p:spPr bwMode="auto">
          <a:xfrm>
            <a:off x="7696200" y="65532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fld id="{BBD150A1-219B-4B27-978E-3EAF68BACF03}" type="slidenum">
              <a:rPr lang="en-US" sz="1400" b="0">
                <a:solidFill>
                  <a:schemeClr val="bg1"/>
                </a:solidFill>
              </a:rPr>
              <a:pPr algn="r" eaLnBrk="1" hangingPunct="1"/>
              <a:t>22</a:t>
            </a:fld>
            <a:endParaRPr lang="en-US" sz="1400" b="0">
              <a:solidFill>
                <a:schemeClr val="bg1"/>
              </a:solidFill>
            </a:endParaRPr>
          </a:p>
        </p:txBody>
      </p:sp>
      <p:sp>
        <p:nvSpPr>
          <p:cNvPr id="58371" name="Slide Number Placeholder 5"/>
          <p:cNvSpPr txBox="1">
            <a:spLocks noGrp="1"/>
          </p:cNvSpPr>
          <p:nvPr/>
        </p:nvSpPr>
        <p:spPr bwMode="auto">
          <a:xfrm>
            <a:off x="7696200" y="65532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fld id="{58591933-FAD8-4370-BC75-CFFC599C7490}" type="slidenum">
              <a:rPr lang="en-US" sz="1400" b="0">
                <a:solidFill>
                  <a:schemeClr val="bg1"/>
                </a:solidFill>
              </a:rPr>
              <a:pPr algn="r" eaLnBrk="1" hangingPunct="1"/>
              <a:t>22</a:t>
            </a:fld>
            <a:endParaRPr lang="en-US" sz="1400" b="0">
              <a:solidFill>
                <a:schemeClr val="bg1"/>
              </a:solidFill>
            </a:endParaRPr>
          </a:p>
        </p:txBody>
      </p:sp>
      <p:sp>
        <p:nvSpPr>
          <p:cNvPr id="58372" name="Rectangle 2"/>
          <p:cNvSpPr>
            <a:spLocks noGrp="1" noChangeArrowheads="1"/>
          </p:cNvSpPr>
          <p:nvPr>
            <p:ph type="title" idx="4294967295"/>
          </p:nvPr>
        </p:nvSpPr>
        <p:spPr>
          <a:xfrm>
            <a:off x="228600" y="76200"/>
            <a:ext cx="8458200" cy="1143000"/>
          </a:xfrm>
        </p:spPr>
        <p:txBody>
          <a:bodyPr/>
          <a:lstStyle/>
          <a:p>
            <a:pPr eaLnBrk="1" hangingPunct="1"/>
            <a:r>
              <a:rPr lang="en-US" dirty="0" smtClean="0"/>
              <a:t>SMART Operations </a:t>
            </a:r>
            <a:br>
              <a:rPr lang="en-US" dirty="0" smtClean="0"/>
            </a:br>
            <a:r>
              <a:rPr lang="en-US" dirty="0" smtClean="0"/>
              <a:t>Objectives</a:t>
            </a:r>
          </a:p>
        </p:txBody>
      </p:sp>
      <p:sp>
        <p:nvSpPr>
          <p:cNvPr id="58373" name="Rectangle 3"/>
          <p:cNvSpPr>
            <a:spLocks noGrp="1" noChangeArrowheads="1"/>
          </p:cNvSpPr>
          <p:nvPr>
            <p:ph type="body" idx="4294967295"/>
          </p:nvPr>
        </p:nvSpPr>
        <p:spPr>
          <a:xfrm>
            <a:off x="304800" y="1447800"/>
            <a:ext cx="8610600" cy="5181600"/>
          </a:xfrm>
        </p:spPr>
        <p:txBody>
          <a:bodyPr/>
          <a:lstStyle/>
          <a:p>
            <a:pPr marL="0" indent="0" eaLnBrk="1" hangingPunct="1">
              <a:buFontTx/>
              <a:buNone/>
            </a:pPr>
            <a:r>
              <a:rPr lang="en-US" sz="2600" dirty="0" smtClean="0"/>
              <a:t>Operations objectives are developed through collaboration with a broad range of regional participants and reflect regional values. </a:t>
            </a:r>
            <a:endParaRPr lang="en-US" sz="2600" b="1" dirty="0" smtClean="0"/>
          </a:p>
          <a:p>
            <a:pPr marL="400050" lvl="1" indent="0" eaLnBrk="1" hangingPunct="1">
              <a:spcBef>
                <a:spcPct val="50000"/>
              </a:spcBef>
              <a:buFontTx/>
              <a:buNone/>
            </a:pPr>
            <a:r>
              <a:rPr lang="en-US" sz="2800" b="1" u="sng" dirty="0" smtClean="0">
                <a:solidFill>
                  <a:srgbClr val="21368B"/>
                </a:solidFill>
              </a:rPr>
              <a:t>S</a:t>
            </a:r>
            <a:r>
              <a:rPr lang="en-US" sz="2400" dirty="0" smtClean="0"/>
              <a:t>pecific. Sufficient to guide approaches.</a:t>
            </a:r>
          </a:p>
          <a:p>
            <a:pPr marL="400050" lvl="1" indent="0" eaLnBrk="1" hangingPunct="1">
              <a:spcBef>
                <a:spcPct val="50000"/>
              </a:spcBef>
              <a:buFontTx/>
              <a:buNone/>
            </a:pPr>
            <a:r>
              <a:rPr lang="en-US" sz="2800" b="1" u="sng" dirty="0" smtClean="0">
                <a:solidFill>
                  <a:srgbClr val="21368B"/>
                </a:solidFill>
              </a:rPr>
              <a:t>M</a:t>
            </a:r>
            <a:r>
              <a:rPr lang="en-US" sz="2400" dirty="0" smtClean="0"/>
              <a:t>easurable. Quantitative/qualitative measurement.</a:t>
            </a:r>
          </a:p>
          <a:p>
            <a:pPr marL="400050" lvl="1" indent="0" eaLnBrk="1" hangingPunct="1">
              <a:spcBef>
                <a:spcPct val="50000"/>
              </a:spcBef>
              <a:buFontTx/>
              <a:buNone/>
            </a:pPr>
            <a:r>
              <a:rPr lang="en-US" sz="2800" b="1" u="sng" dirty="0" smtClean="0">
                <a:solidFill>
                  <a:srgbClr val="21368B"/>
                </a:solidFill>
              </a:rPr>
              <a:t>A</a:t>
            </a:r>
            <a:r>
              <a:rPr lang="en-US" sz="2400" dirty="0" smtClean="0"/>
              <a:t>greed. Consensus among partners.</a:t>
            </a:r>
          </a:p>
          <a:p>
            <a:pPr marL="400050" lvl="1" indent="0" eaLnBrk="1" hangingPunct="1">
              <a:spcBef>
                <a:spcPct val="50000"/>
              </a:spcBef>
              <a:buFontTx/>
              <a:buNone/>
            </a:pPr>
            <a:r>
              <a:rPr lang="en-US" sz="2800" b="1" u="sng" dirty="0" smtClean="0">
                <a:solidFill>
                  <a:srgbClr val="21368B"/>
                </a:solidFill>
              </a:rPr>
              <a:t>R</a:t>
            </a:r>
            <a:r>
              <a:rPr lang="en-US" sz="2400" dirty="0" smtClean="0"/>
              <a:t>ealistic. Can be accomplished with available resources.</a:t>
            </a:r>
          </a:p>
          <a:p>
            <a:pPr marL="400050" lvl="1" indent="0" eaLnBrk="1" hangingPunct="1">
              <a:spcBef>
                <a:spcPct val="50000"/>
              </a:spcBef>
              <a:buFontTx/>
              <a:buNone/>
            </a:pPr>
            <a:r>
              <a:rPr lang="en-US" sz="2800" b="1" u="sng" dirty="0" smtClean="0">
                <a:solidFill>
                  <a:srgbClr val="21368B"/>
                </a:solidFill>
              </a:rPr>
              <a:t>T</a:t>
            </a:r>
            <a:r>
              <a:rPr lang="en-US" sz="2400" dirty="0" smtClean="0"/>
              <a:t>ime-Bound. Identified time-frame for accomplishment.</a:t>
            </a:r>
          </a:p>
          <a:p>
            <a:pPr marL="0" indent="0" eaLnBrk="1" hangingPunct="1">
              <a:spcBef>
                <a:spcPct val="50000"/>
              </a:spcBef>
              <a:buFontTx/>
              <a:buNone/>
            </a:pPr>
            <a:r>
              <a:rPr lang="en-US" sz="2600" dirty="0" smtClean="0"/>
              <a:t>Associated performance measures are </a:t>
            </a:r>
            <a:r>
              <a:rPr lang="en-US" sz="2600" b="1" dirty="0" smtClean="0"/>
              <a:t>outcome</a:t>
            </a:r>
            <a:r>
              <a:rPr lang="en-US" sz="2600" dirty="0" smtClean="0"/>
              <a:t>–based.</a:t>
            </a:r>
          </a:p>
          <a:p>
            <a:pPr marL="0" indent="0" eaLnBrk="1" hangingPunct="1">
              <a:spcBef>
                <a:spcPct val="50000"/>
              </a:spcBef>
              <a:buFontTx/>
              <a:buNone/>
            </a:pPr>
            <a:endParaRPr lang="en-US" sz="2400" dirty="0" smtClean="0"/>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a:t>
            </a:r>
            <a:endParaRPr lang="en-US" sz="3600" dirty="0"/>
          </a:p>
        </p:txBody>
      </p:sp>
      <p:sp>
        <p:nvSpPr>
          <p:cNvPr id="3" name="Content Placeholder 2"/>
          <p:cNvSpPr>
            <a:spLocks noGrp="1"/>
          </p:cNvSpPr>
          <p:nvPr>
            <p:ph idx="1"/>
          </p:nvPr>
        </p:nvSpPr>
        <p:spPr>
          <a:xfrm>
            <a:off x="457200" y="1310640"/>
            <a:ext cx="8229600" cy="5715000"/>
          </a:xfrm>
        </p:spPr>
        <p:txBody>
          <a:bodyPr/>
          <a:lstStyle/>
          <a:p>
            <a:pPr>
              <a:spcBef>
                <a:spcPts val="300"/>
              </a:spcBef>
              <a:spcAft>
                <a:spcPts val="600"/>
              </a:spcAft>
            </a:pPr>
            <a:r>
              <a:rPr lang="en-US" sz="2600" dirty="0" smtClean="0">
                <a:ea typeface="ヒラギノ角ゴ ProN W6" charset="0"/>
                <a:cs typeface="Helvetica"/>
              </a:rPr>
              <a:t>Operations is a critical component for managing the transportation network on a daily basis.</a:t>
            </a:r>
          </a:p>
          <a:p>
            <a:pPr lvl="1">
              <a:spcBef>
                <a:spcPts val="300"/>
              </a:spcBef>
              <a:spcAft>
                <a:spcPts val="600"/>
              </a:spcAft>
              <a:buFont typeface="Courier New" pitchFamily="49" charset="0"/>
              <a:buChar char="o"/>
            </a:pPr>
            <a:r>
              <a:rPr lang="en-US" sz="2400" dirty="0" smtClean="0">
                <a:ea typeface="ヒラギノ角ゴ ProN W6" charset="0"/>
                <a:cs typeface="Helvetica"/>
              </a:rPr>
              <a:t>Enhances mobility, reliability, safety, and environment;</a:t>
            </a:r>
          </a:p>
          <a:p>
            <a:pPr lvl="1">
              <a:spcBef>
                <a:spcPts val="300"/>
              </a:spcBef>
              <a:spcAft>
                <a:spcPts val="600"/>
              </a:spcAft>
              <a:buFont typeface="Courier New" pitchFamily="49" charset="0"/>
              <a:buChar char="o"/>
            </a:pPr>
            <a:r>
              <a:rPr lang="en-US" sz="2400" dirty="0" smtClean="0">
                <a:ea typeface="ヒラギノ角ゴ ProN W6" charset="0"/>
                <a:cs typeface="Helvetica"/>
              </a:rPr>
              <a:t>Provides a sustainable transportation network;</a:t>
            </a:r>
          </a:p>
          <a:p>
            <a:pPr lvl="1">
              <a:spcBef>
                <a:spcPts val="300"/>
              </a:spcBef>
              <a:spcAft>
                <a:spcPts val="600"/>
              </a:spcAft>
              <a:buFont typeface="Courier New" pitchFamily="49" charset="0"/>
              <a:buChar char="o"/>
            </a:pPr>
            <a:r>
              <a:rPr lang="en-US" sz="2400" dirty="0" smtClean="0">
                <a:ea typeface="ヒラギノ角ゴ ProN W6" charset="0"/>
                <a:cs typeface="Helvetica"/>
              </a:rPr>
              <a:t>Supports a </a:t>
            </a:r>
            <a:r>
              <a:rPr lang="en-US" sz="2400" dirty="0" smtClean="0">
                <a:cs typeface="Helvetica"/>
              </a:rPr>
              <a:t>p</a:t>
            </a:r>
            <a:r>
              <a:rPr lang="en-US" sz="2400" dirty="0" smtClean="0"/>
              <a:t>erformance-based approach, focusing on outcomes; and,</a:t>
            </a:r>
          </a:p>
          <a:p>
            <a:pPr lvl="1">
              <a:spcBef>
                <a:spcPts val="300"/>
              </a:spcBef>
              <a:spcAft>
                <a:spcPts val="600"/>
              </a:spcAft>
              <a:buFont typeface="Courier New" pitchFamily="49" charset="0"/>
              <a:buChar char="o"/>
            </a:pPr>
            <a:r>
              <a:rPr lang="en-US" sz="2400" dirty="0" smtClean="0">
                <a:ea typeface="ヒラギノ角ゴ ProN W6" charset="0"/>
                <a:cs typeface="Helvetica"/>
              </a:rPr>
              <a:t>Achieves quick and cost-effective implementation.</a:t>
            </a:r>
          </a:p>
          <a:p>
            <a:pPr>
              <a:spcBef>
                <a:spcPts val="0"/>
              </a:spcBef>
              <a:spcAft>
                <a:spcPts val="1200"/>
              </a:spcAft>
            </a:pPr>
            <a:r>
              <a:rPr lang="en-US" sz="2600" dirty="0" smtClean="0"/>
              <a:t>To be successful, operations needs to be “mainstreamed” into the regional planning and programming processes and documentation </a:t>
            </a:r>
          </a:p>
          <a:p>
            <a:pPr algn="ctr">
              <a:spcBef>
                <a:spcPts val="0"/>
              </a:spcBef>
              <a:buNone/>
            </a:pPr>
            <a:r>
              <a:rPr lang="en-US" sz="2600" b="1" dirty="0" smtClean="0">
                <a:solidFill>
                  <a:srgbClr val="21368B"/>
                </a:solidFill>
              </a:rPr>
              <a:t>You have an important role to play.</a:t>
            </a:r>
            <a:endParaRPr lang="en-US" sz="2600" b="1" dirty="0">
              <a:solidFill>
                <a:srgbClr val="21368B"/>
              </a:solidFill>
            </a:endParaRPr>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23</a:t>
            </a:fld>
            <a:endParaRPr lang="en-US"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6400800" cy="715962"/>
          </a:xfrm>
        </p:spPr>
        <p:txBody>
          <a:bodyPr/>
          <a:lstStyle/>
          <a:p>
            <a:r>
              <a:rPr lang="en-US" sz="3600" dirty="0" smtClean="0"/>
              <a:t>Help Mainstream Operations into the Planning Process</a:t>
            </a:r>
            <a:endParaRPr lang="en-US" sz="3600" dirty="0"/>
          </a:p>
        </p:txBody>
      </p:sp>
      <p:sp>
        <p:nvSpPr>
          <p:cNvPr id="8" name="Text Placeholder 7"/>
          <p:cNvSpPr>
            <a:spLocks noGrp="1"/>
          </p:cNvSpPr>
          <p:nvPr>
            <p:ph type="body" idx="1"/>
          </p:nvPr>
        </p:nvSpPr>
        <p:spPr>
          <a:xfrm>
            <a:off x="152400" y="1371600"/>
            <a:ext cx="4040188" cy="533400"/>
          </a:xfrm>
        </p:spPr>
        <p:txBody>
          <a:bodyPr/>
          <a:lstStyle/>
          <a:p>
            <a:pPr algn="ctr"/>
            <a:r>
              <a:rPr lang="en-US" dirty="0" smtClean="0">
                <a:solidFill>
                  <a:srgbClr val="21368B"/>
                </a:solidFill>
              </a:rPr>
              <a:t>Traditional Focus</a:t>
            </a:r>
            <a:endParaRPr lang="en-US" dirty="0">
              <a:solidFill>
                <a:srgbClr val="21368B"/>
              </a:solidFill>
            </a:endParaRPr>
          </a:p>
        </p:txBody>
      </p:sp>
      <p:sp>
        <p:nvSpPr>
          <p:cNvPr id="9" name="Content Placeholder 8"/>
          <p:cNvSpPr>
            <a:spLocks noGrp="1"/>
          </p:cNvSpPr>
          <p:nvPr>
            <p:ph sz="half" idx="2"/>
          </p:nvPr>
        </p:nvSpPr>
        <p:spPr>
          <a:xfrm>
            <a:off x="152400" y="1981200"/>
            <a:ext cx="4040188" cy="3951288"/>
          </a:xfrm>
        </p:spPr>
        <p:txBody>
          <a:bodyPr/>
          <a:lstStyle/>
          <a:p>
            <a:r>
              <a:rPr lang="en-US" dirty="0" smtClean="0">
                <a:latin typeface="Arial" panose="020B0604020202020204" pitchFamily="34" charset="0"/>
                <a:cs typeface="Arial" panose="020B0604020202020204" pitchFamily="34" charset="0"/>
              </a:rPr>
              <a:t>Long term</a:t>
            </a:r>
          </a:p>
          <a:p>
            <a:r>
              <a:rPr lang="en-US" dirty="0" smtClean="0">
                <a:latin typeface="Arial" panose="020B0604020202020204" pitchFamily="34" charset="0"/>
                <a:cs typeface="Arial" panose="020B0604020202020204" pitchFamily="34" charset="0"/>
              </a:rPr>
              <a:t>Capital investment</a:t>
            </a:r>
          </a:p>
          <a:p>
            <a:r>
              <a:rPr lang="en-US" dirty="0" smtClean="0">
                <a:latin typeface="Arial" panose="020B0604020202020204" pitchFamily="34" charset="0"/>
                <a:cs typeface="Arial" panose="020B0604020202020204" pitchFamily="34" charset="0"/>
              </a:rPr>
              <a:t>Project orientation</a:t>
            </a:r>
          </a:p>
          <a:p>
            <a:r>
              <a:rPr lang="en-US" dirty="0" smtClean="0">
                <a:latin typeface="Arial" panose="020B0604020202020204" pitchFamily="34" charset="0"/>
                <a:cs typeface="Arial" panose="020B0604020202020204" pitchFamily="34" charset="0"/>
              </a:rPr>
              <a:t>Capacity deficiencies</a:t>
            </a:r>
          </a:p>
          <a:p>
            <a:r>
              <a:rPr lang="en-US" dirty="0" smtClean="0">
                <a:latin typeface="Arial" panose="020B0604020202020204" pitchFamily="34" charset="0"/>
                <a:cs typeface="Arial" panose="020B0604020202020204" pitchFamily="34" charset="0"/>
              </a:rPr>
              <a:t>Link improvements</a:t>
            </a:r>
          </a:p>
          <a:p>
            <a:r>
              <a:rPr lang="en-US" dirty="0" smtClean="0">
                <a:latin typeface="Arial" panose="020B0604020202020204" pitchFamily="34" charset="0"/>
                <a:cs typeface="Arial" panose="020B0604020202020204" pitchFamily="34" charset="0"/>
              </a:rPr>
              <a:t>Environmental impacts</a:t>
            </a:r>
          </a:p>
          <a:p>
            <a:r>
              <a:rPr lang="en-US" dirty="0" smtClean="0">
                <a:latin typeface="Arial" panose="020B0604020202020204" pitchFamily="34" charset="0"/>
                <a:cs typeface="Arial" panose="020B0604020202020204" pitchFamily="34" charset="0"/>
              </a:rPr>
              <a:t>Recurring congestion (from forecasts)</a:t>
            </a:r>
          </a:p>
          <a:p>
            <a:endParaRPr lang="en-US" dirty="0">
              <a:latin typeface="HelveticaNeueLT Std Blk"/>
            </a:endParaRPr>
          </a:p>
        </p:txBody>
      </p:sp>
      <p:sp>
        <p:nvSpPr>
          <p:cNvPr id="10" name="Text Placeholder 9"/>
          <p:cNvSpPr>
            <a:spLocks noGrp="1"/>
          </p:cNvSpPr>
          <p:nvPr>
            <p:ph type="body" sz="quarter" idx="3"/>
          </p:nvPr>
        </p:nvSpPr>
        <p:spPr>
          <a:xfrm>
            <a:off x="4721225" y="1371600"/>
            <a:ext cx="4041775" cy="533400"/>
          </a:xfrm>
        </p:spPr>
        <p:txBody>
          <a:bodyPr/>
          <a:lstStyle/>
          <a:p>
            <a:pPr algn="ctr"/>
            <a:r>
              <a:rPr lang="en-US" dirty="0" smtClean="0">
                <a:solidFill>
                  <a:srgbClr val="21368B"/>
                </a:solidFill>
              </a:rPr>
              <a:t>Needed (In Addition)</a:t>
            </a:r>
            <a:endParaRPr lang="en-US" dirty="0">
              <a:solidFill>
                <a:srgbClr val="21368B"/>
              </a:solidFill>
            </a:endParaRPr>
          </a:p>
        </p:txBody>
      </p:sp>
      <p:sp>
        <p:nvSpPr>
          <p:cNvPr id="11" name="Content Placeholder 10"/>
          <p:cNvSpPr>
            <a:spLocks noGrp="1"/>
          </p:cNvSpPr>
          <p:nvPr>
            <p:ph sz="quarter" idx="4"/>
          </p:nvPr>
        </p:nvSpPr>
        <p:spPr>
          <a:xfrm>
            <a:off x="4721225" y="1905000"/>
            <a:ext cx="4422775" cy="4953000"/>
          </a:xfrm>
        </p:spPr>
        <p:txBody>
          <a:bodyPr/>
          <a:lstStyle/>
          <a:p>
            <a:r>
              <a:rPr lang="en-US" dirty="0" smtClean="0"/>
              <a:t>Significant collaboration</a:t>
            </a:r>
          </a:p>
          <a:p>
            <a:r>
              <a:rPr lang="en-US" dirty="0" smtClean="0"/>
              <a:t>Consideration on non-recurring congestion and operations</a:t>
            </a:r>
          </a:p>
          <a:p>
            <a:r>
              <a:rPr lang="en-US" dirty="0" smtClean="0"/>
              <a:t>An objectives-driven approach</a:t>
            </a:r>
          </a:p>
          <a:p>
            <a:r>
              <a:rPr lang="en-US" dirty="0" smtClean="0"/>
              <a:t>Performance-based focus on outcomes </a:t>
            </a:r>
          </a:p>
          <a:p>
            <a:r>
              <a:rPr lang="en-US" dirty="0" smtClean="0"/>
              <a:t>Network and region-wide applications</a:t>
            </a:r>
          </a:p>
          <a:p>
            <a:r>
              <a:rPr lang="en-US" dirty="0" smtClean="0"/>
              <a:t>On-going funding for operations and maintenance</a:t>
            </a:r>
          </a:p>
          <a:p>
            <a:endParaRPr lang="en-US" dirty="0" smtClean="0"/>
          </a:p>
          <a:p>
            <a:endParaRPr lang="en-US" dirty="0" smtClean="0"/>
          </a:p>
          <a:p>
            <a:endParaRPr lang="en-US" dirty="0"/>
          </a:p>
        </p:txBody>
      </p:sp>
      <p:sp>
        <p:nvSpPr>
          <p:cNvPr id="12" name="Left Brace 11"/>
          <p:cNvSpPr/>
          <p:nvPr/>
        </p:nvSpPr>
        <p:spPr>
          <a:xfrm>
            <a:off x="4572000" y="1981200"/>
            <a:ext cx="152400" cy="4572000"/>
          </a:xfrm>
          <a:prstGeom prst="leftBrace">
            <a:avLst/>
          </a:prstGeom>
          <a:ln w="508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Right Arrow 13"/>
          <p:cNvSpPr/>
          <p:nvPr/>
        </p:nvSpPr>
        <p:spPr>
          <a:xfrm>
            <a:off x="3810000" y="4038600"/>
            <a:ext cx="609600" cy="3810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324600" cy="990600"/>
          </a:xfrm>
        </p:spPr>
        <p:txBody>
          <a:bodyPr/>
          <a:lstStyle/>
          <a:p>
            <a:r>
              <a:rPr lang="en-US" sz="3600" dirty="0" smtClean="0"/>
              <a:t>A New Source of Information on TSM&amp;O</a:t>
            </a:r>
            <a:endParaRPr lang="en-US" sz="3600" dirty="0"/>
          </a:p>
        </p:txBody>
      </p:sp>
      <p:sp>
        <p:nvSpPr>
          <p:cNvPr id="3" name="Content Placeholder 2"/>
          <p:cNvSpPr>
            <a:spLocks noGrp="1"/>
          </p:cNvSpPr>
          <p:nvPr>
            <p:ph idx="1"/>
          </p:nvPr>
        </p:nvSpPr>
        <p:spPr>
          <a:xfrm>
            <a:off x="304800" y="1542871"/>
            <a:ext cx="4343400" cy="895529"/>
          </a:xfrm>
          <a:ln>
            <a:noFill/>
          </a:ln>
        </p:spPr>
        <p:txBody>
          <a:bodyPr/>
          <a:lstStyle/>
          <a:p>
            <a:pPr marL="0" indent="0">
              <a:lnSpc>
                <a:spcPct val="80000"/>
              </a:lnSpc>
              <a:spcAft>
                <a:spcPts val="600"/>
              </a:spcAft>
              <a:buNone/>
            </a:pPr>
            <a:r>
              <a:rPr lang="en-US" sz="3200" b="1" dirty="0" smtClean="0">
                <a:latin typeface="HelveticaNeueLT Std Blk"/>
                <a:ea typeface="MS PGothic" pitchFamily="34" charset="-128"/>
                <a:sym typeface="HelveticaNeueLT Std Bold" charset="0"/>
              </a:rPr>
              <a:t>National Operations Center of Excellence  </a:t>
            </a:r>
          </a:p>
          <a:p>
            <a:pPr marL="0" indent="0">
              <a:lnSpc>
                <a:spcPct val="80000"/>
              </a:lnSpc>
              <a:spcAft>
                <a:spcPts val="600"/>
              </a:spcAft>
              <a:buNone/>
            </a:pPr>
            <a:endParaRPr lang="en-US" sz="2800" dirty="0" smtClean="0">
              <a:latin typeface="HelveticaNeueLT Std Blk"/>
              <a:ea typeface="MS PGothic" pitchFamily="34" charset="-128"/>
              <a:sym typeface="HelveticaNeueLT Std Bold" charset="0"/>
            </a:endParaRPr>
          </a:p>
          <a:p>
            <a:pPr marL="0" indent="0">
              <a:lnSpc>
                <a:spcPct val="80000"/>
              </a:lnSpc>
              <a:spcAft>
                <a:spcPts val="600"/>
              </a:spcAft>
              <a:buNone/>
            </a:pPr>
            <a:endParaRPr lang="en-US" sz="2600" dirty="0" smtClean="0">
              <a:latin typeface="HelveticaNeueLT Std Blk"/>
              <a:ea typeface="MS PGothic" pitchFamily="34" charset="-128"/>
              <a:sym typeface="HelveticaNeueLT Std Bold" charset="0"/>
            </a:endParaRPr>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25</a:t>
            </a:fld>
            <a:endParaRPr lang="en-US" dirty="0"/>
          </a:p>
        </p:txBody>
      </p:sp>
      <p:sp>
        <p:nvSpPr>
          <p:cNvPr id="8" name="Content Placeholder 2"/>
          <p:cNvSpPr txBox="1">
            <a:spLocks/>
          </p:cNvSpPr>
          <p:nvPr/>
        </p:nvSpPr>
        <p:spPr bwMode="auto">
          <a:xfrm>
            <a:off x="304800" y="2724329"/>
            <a:ext cx="8458200" cy="38288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ＭＳ Ｐゴシック" pitchFamily="64" charset="-128"/>
                <a:cs typeface="ＭＳ Ｐゴシック" pitchFamily="64"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64" charset="-128"/>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64" charset="-128"/>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ＭＳ Ｐゴシック" pitchFamily="64" charset="-128"/>
                <a:cs typeface="ＭＳ Ｐゴシック"/>
              </a:defRPr>
            </a:lvl4pPr>
            <a:lvl5pPr marL="2057400" indent="-228600" algn="l" rtl="0" eaLnBrk="0" fontAlgn="base" hangingPunct="0">
              <a:spcBef>
                <a:spcPct val="20000"/>
              </a:spcBef>
              <a:spcAft>
                <a:spcPct val="0"/>
              </a:spcAft>
              <a:buChar char="»"/>
              <a:defRPr>
                <a:solidFill>
                  <a:schemeClr val="tx1"/>
                </a:solidFill>
                <a:latin typeface="+mn-lt"/>
                <a:ea typeface="ＭＳ Ｐゴシック" pitchFamily="64"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pitchFamily="64"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4"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4"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4" charset="-128"/>
              </a:defRPr>
            </a:lvl9pPr>
          </a:lstStyle>
          <a:p>
            <a:pPr>
              <a:spcAft>
                <a:spcPts val="600"/>
              </a:spcAft>
            </a:pPr>
            <a:r>
              <a:rPr lang="en-US" sz="2800" dirty="0" smtClean="0"/>
              <a:t>Partnership of AASHTO, ITE, and ITS America with support from the FHWA</a:t>
            </a:r>
          </a:p>
          <a:p>
            <a:pPr>
              <a:spcAft>
                <a:spcPts val="600"/>
              </a:spcAft>
            </a:pPr>
            <a:r>
              <a:rPr lang="en-US" sz="2800" dirty="0" smtClean="0"/>
              <a:t>Offers a document library, peer </a:t>
            </a:r>
            <a:r>
              <a:rPr lang="en-US" sz="2800" dirty="0"/>
              <a:t>exchanges, webinars, on-call assistance, assessments, and other </a:t>
            </a:r>
            <a:r>
              <a:rPr lang="en-US" sz="2800" dirty="0" smtClean="0"/>
              <a:t>TSM&amp;O support via the </a:t>
            </a:r>
            <a:r>
              <a:rPr lang="en-US" sz="2800" dirty="0"/>
              <a:t>Operations Technical Services Program</a:t>
            </a:r>
            <a:r>
              <a:rPr lang="en-US" sz="2800" dirty="0" smtClean="0"/>
              <a:t>.</a:t>
            </a:r>
            <a:endParaRPr lang="en-US" sz="2800" dirty="0"/>
          </a:p>
          <a:p>
            <a:pPr lvl="1">
              <a:spcAft>
                <a:spcPts val="600"/>
              </a:spcAft>
              <a:buFont typeface="Courier New" panose="02070309020205020404" pitchFamily="49" charset="0"/>
              <a:buChar char="o"/>
            </a:pPr>
            <a:r>
              <a:rPr lang="en-US" sz="2400" dirty="0"/>
              <a:t>A place to share information as well as receive it</a:t>
            </a:r>
          </a:p>
          <a:p>
            <a:pPr>
              <a:lnSpc>
                <a:spcPct val="80000"/>
              </a:lnSpc>
              <a:spcAft>
                <a:spcPts val="600"/>
              </a:spcAft>
            </a:pPr>
            <a:r>
              <a:rPr lang="en-US" sz="2800" dirty="0" smtClean="0">
                <a:hlinkClick r:id="rId3"/>
              </a:rPr>
              <a:t>www.transportationops.org</a:t>
            </a:r>
            <a:r>
              <a:rPr lang="en-US" sz="2800" dirty="0"/>
              <a:t> </a:t>
            </a:r>
            <a:endParaRPr lang="en-US" sz="2800" kern="0" dirty="0" smtClean="0">
              <a:latin typeface="HelveticaNeueLT Std Blk"/>
              <a:ea typeface="MS PGothic" pitchFamily="34" charset="-128"/>
              <a:sym typeface="HelveticaNeueLT Std Bold" charset="0"/>
            </a:endParaRPr>
          </a:p>
          <a:p>
            <a:pPr marL="0" indent="0">
              <a:lnSpc>
                <a:spcPct val="80000"/>
              </a:lnSpc>
              <a:spcAft>
                <a:spcPts val="600"/>
              </a:spcAft>
              <a:buFontTx/>
              <a:buNone/>
            </a:pPr>
            <a:endParaRPr lang="en-US" sz="2800" kern="0" dirty="0" smtClean="0">
              <a:latin typeface="HelveticaNeueLT Std Blk"/>
              <a:ea typeface="MS PGothic" pitchFamily="34" charset="-128"/>
              <a:sym typeface="HelveticaNeueLT Std Bold" charset="0"/>
            </a:endParaRPr>
          </a:p>
          <a:p>
            <a:pPr marL="0" indent="0">
              <a:lnSpc>
                <a:spcPct val="80000"/>
              </a:lnSpc>
              <a:spcAft>
                <a:spcPts val="600"/>
              </a:spcAft>
              <a:buFontTx/>
              <a:buNone/>
            </a:pPr>
            <a:endParaRPr lang="en-US" sz="2600" kern="0" dirty="0" smtClean="0">
              <a:latin typeface="HelveticaNeueLT Std Blk"/>
              <a:ea typeface="MS PGothic" pitchFamily="34" charset="-128"/>
              <a:sym typeface="HelveticaNeueLT Std Bold" charset="0"/>
            </a:endParaRPr>
          </a:p>
        </p:txBody>
      </p:sp>
      <p:pic>
        <p:nvPicPr>
          <p:cNvPr id="10" name="Picture 9"/>
          <p:cNvPicPr>
            <a:picLocks noChangeAspect="1"/>
          </p:cNvPicPr>
          <p:nvPr/>
        </p:nvPicPr>
        <p:blipFill>
          <a:blip r:embed="rId4"/>
          <a:stretch>
            <a:fillRect/>
          </a:stretch>
        </p:blipFill>
        <p:spPr>
          <a:xfrm>
            <a:off x="4648200" y="1561921"/>
            <a:ext cx="3426249" cy="634039"/>
          </a:xfrm>
          <a:prstGeom prst="rect">
            <a:avLst/>
          </a:prstGeom>
        </p:spPr>
      </p:pic>
    </p:spTree>
    <p:extLst>
      <p:ext uri="{BB962C8B-B14F-4D97-AF65-F5344CB8AC3E}">
        <p14:creationId xmlns:p14="http://schemas.microsoft.com/office/powerpoint/2010/main" val="343345469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Next Steps</a:t>
            </a:r>
            <a:endParaRPr lang="en-US" sz="3600" dirty="0"/>
          </a:p>
        </p:txBody>
      </p:sp>
      <p:sp>
        <p:nvSpPr>
          <p:cNvPr id="3" name="Content Placeholder 2"/>
          <p:cNvSpPr>
            <a:spLocks noGrp="1"/>
          </p:cNvSpPr>
          <p:nvPr>
            <p:ph idx="1"/>
          </p:nvPr>
        </p:nvSpPr>
        <p:spPr>
          <a:xfrm>
            <a:off x="304800" y="1447800"/>
            <a:ext cx="8458200" cy="5105400"/>
          </a:xfrm>
        </p:spPr>
        <p:txBody>
          <a:bodyPr/>
          <a:lstStyle/>
          <a:p>
            <a:pPr marL="347472" indent="-347472">
              <a:spcBef>
                <a:spcPts val="600"/>
              </a:spcBef>
              <a:spcAft>
                <a:spcPts val="600"/>
              </a:spcAft>
            </a:pPr>
            <a:r>
              <a:rPr lang="en-US" sz="2800" dirty="0" smtClean="0">
                <a:latin typeface="Arial" panose="020B0604020202020204" pitchFamily="34" charset="0"/>
                <a:ea typeface="MS PGothic" pitchFamily="34" charset="-128"/>
                <a:cs typeface="Arial" panose="020B0604020202020204" pitchFamily="34" charset="0"/>
                <a:sym typeface="HelveticaNeueLT Std Bold" charset="0"/>
              </a:rPr>
              <a:t>Demonstrate commitment and involvement – today’s issues require regional approaches</a:t>
            </a:r>
          </a:p>
          <a:p>
            <a:pPr marL="347472" indent="-347472">
              <a:spcBef>
                <a:spcPts val="600"/>
              </a:spcBef>
              <a:spcAft>
                <a:spcPts val="300"/>
              </a:spcAft>
              <a:buFont typeface="Arial" pitchFamily="34" charset="0"/>
              <a:buChar char="•"/>
            </a:pPr>
            <a:r>
              <a:rPr lang="en-US" sz="2800" dirty="0" smtClean="0">
                <a:latin typeface="Arial" panose="020B0604020202020204" pitchFamily="34" charset="0"/>
                <a:ea typeface="MS PGothic" pitchFamily="34" charset="-128"/>
                <a:cs typeface="Arial" panose="020B0604020202020204" pitchFamily="34" charset="0"/>
                <a:sym typeface="HelveticaNeueLT Std Bold" charset="0"/>
              </a:rPr>
              <a:t>Support the mainstreaming of operations</a:t>
            </a:r>
          </a:p>
          <a:p>
            <a:pPr marL="747522" lvl="1" indent="-347472">
              <a:lnSpc>
                <a:spcPct val="80000"/>
              </a:lnSpc>
              <a:spcBef>
                <a:spcPts val="300"/>
              </a:spcBef>
              <a:spcAft>
                <a:spcPts val="300"/>
              </a:spcAft>
              <a:buFont typeface="Courier New" pitchFamily="49" charset="0"/>
              <a:buChar char="o"/>
            </a:pPr>
            <a:r>
              <a:rPr lang="en-US" sz="2400" dirty="0" smtClean="0">
                <a:latin typeface="Arial" panose="020B0604020202020204" pitchFamily="34" charset="0"/>
                <a:ea typeface="MS PGothic" pitchFamily="34" charset="-128"/>
                <a:cs typeface="Arial" panose="020B0604020202020204" pitchFamily="34" charset="0"/>
                <a:sym typeface="HelveticaNeueLT Std Bold" charset="0"/>
              </a:rPr>
              <a:t>Develop a Regional Operations Plan and objectives</a:t>
            </a:r>
          </a:p>
          <a:p>
            <a:pPr marL="747522" lvl="1" indent="-347472">
              <a:lnSpc>
                <a:spcPct val="80000"/>
              </a:lnSpc>
              <a:spcAft>
                <a:spcPts val="600"/>
              </a:spcAft>
              <a:buFont typeface="Courier New" pitchFamily="49" charset="0"/>
              <a:buChar char="o"/>
            </a:pPr>
            <a:r>
              <a:rPr lang="en-US" sz="2400" dirty="0" smtClean="0">
                <a:latin typeface="Arial" panose="020B0604020202020204" pitchFamily="34" charset="0"/>
                <a:ea typeface="MS PGothic" pitchFamily="34" charset="-128"/>
                <a:cs typeface="Arial" panose="020B0604020202020204" pitchFamily="34" charset="0"/>
                <a:sym typeface="HelveticaNeueLT Std Bold" charset="0"/>
              </a:rPr>
              <a:t>Integrate operations into the CMP and TIP</a:t>
            </a:r>
          </a:p>
          <a:p>
            <a:pPr marL="347472" indent="-347472">
              <a:spcAft>
                <a:spcPts val="600"/>
              </a:spcAft>
              <a:buFont typeface="Arial" pitchFamily="34" charset="0"/>
              <a:buChar char="•"/>
            </a:pPr>
            <a:r>
              <a:rPr lang="en-US" sz="2800" dirty="0" smtClean="0">
                <a:latin typeface="Arial" panose="020B0604020202020204" pitchFamily="34" charset="0"/>
                <a:ea typeface="MS PGothic" pitchFamily="34" charset="-128"/>
                <a:cs typeface="Arial" panose="020B0604020202020204" pitchFamily="34" charset="0"/>
                <a:sym typeface="HelveticaNeueLT Std Bold" charset="0"/>
              </a:rPr>
              <a:t>Empower the people in your respective agencies who can make it happen and give them the resources they need.</a:t>
            </a:r>
          </a:p>
          <a:p>
            <a:pPr marL="347472" indent="-347472">
              <a:lnSpc>
                <a:spcPct val="80000"/>
              </a:lnSpc>
              <a:spcAft>
                <a:spcPts val="600"/>
              </a:spcAft>
              <a:buNone/>
            </a:pPr>
            <a:r>
              <a:rPr lang="en-US" sz="2800" b="1" dirty="0" smtClean="0">
                <a:solidFill>
                  <a:srgbClr val="21368B"/>
                </a:solidFill>
                <a:latin typeface="Arial" panose="020B0604020202020204" pitchFamily="34" charset="0"/>
                <a:ea typeface="MS PGothic" pitchFamily="34" charset="-128"/>
                <a:cs typeface="Arial" panose="020B0604020202020204" pitchFamily="34" charset="0"/>
                <a:sym typeface="HelveticaNeueLT Std Bold" charset="0"/>
              </a:rPr>
              <a:t>If you need assistance – Contact:</a:t>
            </a:r>
          </a:p>
          <a:p>
            <a:pPr marL="347472" indent="-347472">
              <a:lnSpc>
                <a:spcPct val="80000"/>
              </a:lnSpc>
              <a:spcAft>
                <a:spcPts val="600"/>
              </a:spcAft>
            </a:pPr>
            <a:r>
              <a:rPr lang="en-US" sz="2600" dirty="0" smtClean="0">
                <a:latin typeface="Arial" panose="020B0604020202020204" pitchFamily="34" charset="0"/>
                <a:ea typeface="MS PGothic" pitchFamily="34" charset="-128"/>
                <a:cs typeface="Arial" panose="020B0604020202020204" pitchFamily="34" charset="0"/>
                <a:sym typeface="HelveticaNeueLT Std Bold" charset="0"/>
              </a:rPr>
              <a:t>FHWA: Steve Clinger (Stephen.Clinger@dot.gov)</a:t>
            </a:r>
          </a:p>
          <a:p>
            <a:pPr marL="347472" indent="-347472">
              <a:lnSpc>
                <a:spcPct val="80000"/>
              </a:lnSpc>
              <a:spcAft>
                <a:spcPts val="600"/>
              </a:spcAft>
            </a:pPr>
            <a:r>
              <a:rPr lang="en-US" sz="2600" dirty="0" smtClean="0">
                <a:latin typeface="Arial" panose="020B0604020202020204" pitchFamily="34" charset="0"/>
                <a:ea typeface="MS PGothic" pitchFamily="34" charset="-128"/>
                <a:cs typeface="Arial" panose="020B0604020202020204" pitchFamily="34" charset="0"/>
                <a:sym typeface="HelveticaNeueLT Std Bold" charset="0"/>
              </a:rPr>
              <a:t>AASHTO: Gummada Murthy (gmurthy@aashto.org)</a:t>
            </a:r>
          </a:p>
          <a:p>
            <a:pPr marL="347472" indent="-347472">
              <a:lnSpc>
                <a:spcPct val="80000"/>
              </a:lnSpc>
              <a:spcAft>
                <a:spcPts val="600"/>
              </a:spcAft>
              <a:buFont typeface="Arial" pitchFamily="34" charset="0"/>
              <a:buChar char="•"/>
            </a:pPr>
            <a:endParaRPr lang="en-US" sz="2800" dirty="0" smtClean="0">
              <a:latin typeface="Arial" panose="020B0604020202020204" pitchFamily="34" charset="0"/>
              <a:ea typeface="MS PGothic" pitchFamily="34" charset="-128"/>
              <a:cs typeface="Arial" panose="020B0604020202020204" pitchFamily="34" charset="0"/>
              <a:sym typeface="HelveticaNeueLT Std Bold" charset="0"/>
            </a:endParaRPr>
          </a:p>
          <a:p>
            <a:endParaRPr lang="en-US"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26</a:t>
            </a:fld>
            <a:endParaRPr lang="en-US" dirty="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438400"/>
            <a:ext cx="4572000" cy="830997"/>
          </a:xfrm>
          <a:prstGeom prst="rect">
            <a:avLst/>
          </a:prstGeom>
        </p:spPr>
        <p:txBody>
          <a:bodyPr>
            <a:spAutoFit/>
          </a:bodyPr>
          <a:lstStyle/>
          <a:p>
            <a:r>
              <a:rPr lang="en-US" sz="4800" b="1" dirty="0" smtClean="0"/>
              <a:t>Questions</a:t>
            </a:r>
            <a:endParaRPr lang="en-US" sz="4800" b="1" dirty="0"/>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SLIDES AS APPROPRIATE</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28</a:t>
            </a:fld>
            <a:endParaRPr lang="en-US"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is “Reliability”?</a:t>
            </a:r>
            <a:endParaRPr lang="en-US" sz="3600" dirty="0"/>
          </a:p>
        </p:txBody>
      </p:sp>
      <p:sp>
        <p:nvSpPr>
          <p:cNvPr id="3" name="Content Placeholder 2"/>
          <p:cNvSpPr>
            <a:spLocks noGrp="1"/>
          </p:cNvSpPr>
          <p:nvPr>
            <p:ph idx="1"/>
          </p:nvPr>
        </p:nvSpPr>
        <p:spPr>
          <a:xfrm>
            <a:off x="152400" y="1600200"/>
            <a:ext cx="8305800" cy="1828800"/>
          </a:xfrm>
        </p:spPr>
        <p:txBody>
          <a:bodyPr/>
          <a:lstStyle/>
          <a:p>
            <a:pPr lvl="0"/>
            <a:r>
              <a:rPr lang="en-US" sz="2600" b="1" dirty="0" smtClean="0">
                <a:solidFill>
                  <a:srgbClr val="21368B"/>
                </a:solidFill>
                <a:latin typeface="HelveticaNeueLT Std Blk"/>
              </a:rPr>
              <a:t>Consistency </a:t>
            </a:r>
            <a:r>
              <a:rPr lang="en-US" sz="2600" dirty="0" smtClean="0">
                <a:latin typeface="HelveticaNeueLT Std Blk"/>
              </a:rPr>
              <a:t>or </a:t>
            </a:r>
            <a:r>
              <a:rPr lang="en-US" sz="2600" b="1" dirty="0" smtClean="0">
                <a:solidFill>
                  <a:srgbClr val="21368B"/>
                </a:solidFill>
                <a:latin typeface="HelveticaNeueLT Std Blk"/>
              </a:rPr>
              <a:t>dependability</a:t>
            </a:r>
            <a:r>
              <a:rPr lang="en-US" sz="2600" dirty="0" smtClean="0">
                <a:latin typeface="HelveticaNeueLT Std Blk"/>
              </a:rPr>
              <a:t> in travel times.</a:t>
            </a:r>
          </a:p>
          <a:p>
            <a:pPr lvl="1">
              <a:buFont typeface="Courier New" panose="02070309020205020404" pitchFamily="49" charset="0"/>
              <a:buChar char="o"/>
            </a:pPr>
            <a:r>
              <a:rPr lang="en-US" sz="2400" dirty="0" smtClean="0">
                <a:latin typeface="HelveticaNeueLT Std Blk"/>
              </a:rPr>
              <a:t>As measured from day to day, or across different times of day.</a:t>
            </a:r>
          </a:p>
          <a:p>
            <a:pPr>
              <a:buFont typeface="Arial" pitchFamily="34" charset="0"/>
              <a:buChar char="•"/>
            </a:pPr>
            <a:r>
              <a:rPr lang="en-US" sz="2600" dirty="0" smtClean="0">
                <a:latin typeface="HelveticaNeueLT Std Blk"/>
              </a:rPr>
              <a:t>Less tolerance for unexpected delays.</a:t>
            </a:r>
          </a:p>
          <a:p>
            <a:pPr>
              <a:buNone/>
            </a:pPr>
            <a:endParaRPr lang="en-US" sz="2400" dirty="0" smtClean="0">
              <a:latin typeface="HelveticaNeueLT Std Blk"/>
            </a:endParaRPr>
          </a:p>
          <a:p>
            <a:pPr>
              <a:buNone/>
            </a:pPr>
            <a:endParaRPr lang="en-US" dirty="0"/>
          </a:p>
        </p:txBody>
      </p:sp>
      <p:pic>
        <p:nvPicPr>
          <p:cNvPr id="4" name="Picture 3"/>
          <p:cNvPicPr/>
          <p:nvPr/>
        </p:nvPicPr>
        <p:blipFill>
          <a:blip r:embed="rId3" cstate="screen"/>
          <a:srcRect/>
          <a:stretch>
            <a:fillRect/>
          </a:stretch>
        </p:blipFill>
        <p:spPr bwMode="auto">
          <a:xfrm>
            <a:off x="3581400" y="3352800"/>
            <a:ext cx="5486400" cy="3200400"/>
          </a:xfrm>
          <a:prstGeom prst="rect">
            <a:avLst/>
          </a:prstGeom>
          <a:noFill/>
        </p:spPr>
      </p:pic>
      <p:sp>
        <p:nvSpPr>
          <p:cNvPr id="5" name="Content Placeholder 2"/>
          <p:cNvSpPr txBox="1">
            <a:spLocks/>
          </p:cNvSpPr>
          <p:nvPr/>
        </p:nvSpPr>
        <p:spPr bwMode="auto">
          <a:xfrm>
            <a:off x="152400" y="3429000"/>
            <a:ext cx="3810000" cy="2952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600" b="0" i="0" u="none" strike="noStrike" kern="0" cap="none" spc="0" normalizeH="0" baseline="0" noProof="0" dirty="0" smtClean="0">
                <a:ln>
                  <a:noFill/>
                </a:ln>
                <a:solidFill>
                  <a:schemeClr val="tx1"/>
                </a:solidFill>
                <a:effectLst/>
                <a:uLnTx/>
                <a:uFillTx/>
                <a:latin typeface="HelveticaNeueLT Std Blk"/>
                <a:ea typeface="ＭＳ Ｐゴシック" pitchFamily="64" charset="-128"/>
                <a:cs typeface="ＭＳ Ｐゴシック" pitchFamily="64" charset="-128"/>
              </a:rPr>
              <a:t>Planning for travel variability has costs for users, including individuals, transit operators, freight and their end users.</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2400" b="0" i="0" u="none" strike="noStrike" kern="0" cap="none" spc="0" normalizeH="0" baseline="0" noProof="0" dirty="0" smtClean="0">
              <a:ln>
                <a:noFill/>
              </a:ln>
              <a:solidFill>
                <a:schemeClr val="tx1"/>
              </a:solidFill>
              <a:effectLst/>
              <a:uLnTx/>
              <a:uFillTx/>
              <a:latin typeface="HelveticaNeueLT Std Blk"/>
              <a:ea typeface="ＭＳ Ｐゴシック" pitchFamily="64" charset="-128"/>
              <a:cs typeface="ＭＳ Ｐゴシック" pitchFamily="6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chemeClr val="tx1"/>
              </a:solidFill>
              <a:effectLst/>
              <a:uLnTx/>
              <a:uFillTx/>
              <a:latin typeface="+mn-lt"/>
              <a:ea typeface="ＭＳ Ｐゴシック" pitchFamily="64" charset="-128"/>
              <a:cs typeface="ＭＳ Ｐゴシック" pitchFamily="64" charset="-128"/>
            </a:endParaRPr>
          </a:p>
        </p:txBody>
      </p:sp>
      <p:sp>
        <p:nvSpPr>
          <p:cNvPr id="6" name="Slide Number Placeholder 5"/>
          <p:cNvSpPr>
            <a:spLocks noGrp="1"/>
          </p:cNvSpPr>
          <p:nvPr>
            <p:ph type="sldNum" sz="quarter" idx="12"/>
          </p:nvPr>
        </p:nvSpPr>
        <p:spPr/>
        <p:txBody>
          <a:bodyPr/>
          <a:lstStyle/>
          <a:p>
            <a:pPr>
              <a:defRPr/>
            </a:pPr>
            <a:fld id="{885B9C7F-5F8E-40BD-A660-D104CC0AAAFA}" type="slidenum">
              <a:rPr lang="en-US" smtClean="0"/>
              <a:pPr>
                <a:defRPr/>
              </a:pPr>
              <a:t>29</a:t>
            </a:fld>
            <a:r>
              <a:rPr lang="en-US" dirty="0" err="1" smtClean="0"/>
              <a:t>JEn</a:t>
            </a:r>
            <a:endParaRPr lang="en-US"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6781800" cy="715962"/>
          </a:xfrm>
        </p:spPr>
        <p:txBody>
          <a:bodyPr/>
          <a:lstStyle/>
          <a:p>
            <a:r>
              <a:rPr lang="en-US" sz="4000" dirty="0" smtClean="0"/>
              <a:t>What is Operations?</a:t>
            </a:r>
            <a:endParaRPr lang="en-US" sz="4000" dirty="0"/>
          </a:p>
        </p:txBody>
      </p:sp>
      <p:sp>
        <p:nvSpPr>
          <p:cNvPr id="3" name="Content Placeholder 2"/>
          <p:cNvSpPr>
            <a:spLocks noGrp="1"/>
          </p:cNvSpPr>
          <p:nvPr>
            <p:ph idx="1"/>
          </p:nvPr>
        </p:nvSpPr>
        <p:spPr>
          <a:xfrm>
            <a:off x="304800" y="1371600"/>
            <a:ext cx="8382000" cy="5334000"/>
          </a:xfrm>
        </p:spPr>
        <p:txBody>
          <a:bodyPr/>
          <a:lstStyle/>
          <a:p>
            <a:pPr marL="0" indent="0">
              <a:spcAft>
                <a:spcPts val="600"/>
              </a:spcAft>
              <a:buNone/>
            </a:pPr>
            <a:r>
              <a:rPr lang="en-US" sz="3200" b="1" dirty="0" smtClean="0">
                <a:solidFill>
                  <a:srgbClr val="21368B"/>
                </a:solidFill>
              </a:rPr>
              <a:t>Transportation Systems Management and Operations</a:t>
            </a:r>
            <a:r>
              <a:rPr lang="en-US" sz="3200" dirty="0" smtClean="0">
                <a:solidFill>
                  <a:srgbClr val="21368B"/>
                </a:solidFill>
              </a:rPr>
              <a:t> </a:t>
            </a:r>
            <a:r>
              <a:rPr lang="en-US" sz="3200" dirty="0" smtClean="0"/>
              <a:t>(TSMO, TSM&amp;O)</a:t>
            </a:r>
            <a:endParaRPr lang="en-US" sz="3200" dirty="0" smtClean="0">
              <a:solidFill>
                <a:schemeClr val="accent4"/>
              </a:solidFill>
            </a:endParaRPr>
          </a:p>
          <a:p>
            <a:pPr>
              <a:spcBef>
                <a:spcPts val="600"/>
              </a:spcBef>
              <a:spcAft>
                <a:spcPts val="300"/>
              </a:spcAft>
              <a:buFont typeface="Arial" pitchFamily="34" charset="0"/>
              <a:buChar char="•"/>
            </a:pPr>
            <a:r>
              <a:rPr lang="en-US" sz="2600" dirty="0" smtClean="0">
                <a:solidFill>
                  <a:schemeClr val="accent4"/>
                </a:solidFill>
              </a:rPr>
              <a:t>“Integrated strategies to optimize the performance of existing infrastructure through the implementation of multimodal and intermodal, cross-jurisdictional systems, services, and projects” (MAP 21)</a:t>
            </a:r>
          </a:p>
          <a:p>
            <a:pPr>
              <a:spcBef>
                <a:spcPts val="600"/>
              </a:spcBef>
              <a:spcAft>
                <a:spcPts val="300"/>
              </a:spcAft>
              <a:buFont typeface="Arial" pitchFamily="34" charset="0"/>
              <a:buChar char="•"/>
            </a:pPr>
            <a:r>
              <a:rPr lang="en-US" sz="2600" dirty="0" smtClean="0">
                <a:solidFill>
                  <a:schemeClr val="accent4"/>
                </a:solidFill>
              </a:rPr>
              <a:t>Regional integration an important consideration</a:t>
            </a:r>
          </a:p>
          <a:p>
            <a:pPr lvl="1">
              <a:spcBef>
                <a:spcPts val="600"/>
              </a:spcBef>
              <a:spcAft>
                <a:spcPts val="600"/>
              </a:spcAft>
              <a:buFont typeface="Courier New" pitchFamily="49" charset="0"/>
              <a:buChar char="o"/>
            </a:pPr>
            <a:r>
              <a:rPr lang="en-US" sz="2400" dirty="0" smtClean="0">
                <a:solidFill>
                  <a:schemeClr val="accent4"/>
                </a:solidFill>
              </a:rPr>
              <a:t>Many strategies are multi-modal</a:t>
            </a:r>
          </a:p>
          <a:p>
            <a:pPr lvl="1">
              <a:spcBef>
                <a:spcPts val="600"/>
              </a:spcBef>
              <a:spcAft>
                <a:spcPts val="600"/>
              </a:spcAft>
              <a:buFont typeface="Courier New" pitchFamily="49" charset="0"/>
              <a:buChar char="o"/>
            </a:pPr>
            <a:r>
              <a:rPr lang="en-US" sz="2400" dirty="0" smtClean="0">
                <a:solidFill>
                  <a:schemeClr val="accent4"/>
                </a:solidFill>
              </a:rPr>
              <a:t>All require inter-agency collaboration, including coordinating with enforcement and incident responders</a:t>
            </a:r>
          </a:p>
          <a:p>
            <a:pPr>
              <a:buNone/>
            </a:pPr>
            <a:r>
              <a:rPr lang="en-US" sz="2800" dirty="0" smtClean="0">
                <a:solidFill>
                  <a:schemeClr val="accent4"/>
                </a:solidFill>
                <a:latin typeface="HelveticaNeueLT Std Blk"/>
              </a:rPr>
              <a:t> </a:t>
            </a:r>
          </a:p>
          <a:p>
            <a:endParaRPr lang="en-US" sz="2800" dirty="0" smtClean="0">
              <a:latin typeface="HelveticaNeueLT Std Blk"/>
            </a:endParaRPr>
          </a:p>
          <a:p>
            <a:endParaRPr lang="en-US" sz="2800" dirty="0">
              <a:latin typeface="HelveticaNeueLT Std Blk"/>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761140" y="6489651"/>
            <a:ext cx="361055" cy="372696"/>
          </a:xfrm>
          <a:prstGeom prst="rect">
            <a:avLst/>
          </a:prstGeom>
          <a:noFill/>
        </p:spPr>
        <p:txBody>
          <a:bodyPr wrap="none" lIns="64291" tIns="32146" rIns="64291" bIns="32146">
            <a:spAutoFit/>
          </a:bodyPr>
          <a:lstStyle/>
          <a:p>
            <a:pPr>
              <a:defRPr/>
            </a:pPr>
            <a:r>
              <a:rPr lang="en-US" sz="2000" b="1" spc="-211" dirty="0">
                <a:solidFill>
                  <a:srgbClr val="FFFFFF"/>
                </a:solidFill>
                <a:latin typeface="Helvetica"/>
                <a:ea typeface="ヒラギノ角ゴ ProN W6" charset="0"/>
                <a:cs typeface="Helvetica"/>
              </a:rPr>
              <a:t>17</a:t>
            </a:r>
          </a:p>
        </p:txBody>
      </p:sp>
      <p:sp>
        <p:nvSpPr>
          <p:cNvPr id="6" name="Rectangle 1"/>
          <p:cNvSpPr txBox="1">
            <a:spLocks noChangeArrowheads="1"/>
          </p:cNvSpPr>
          <p:nvPr/>
        </p:nvSpPr>
        <p:spPr bwMode="auto">
          <a:xfrm>
            <a:off x="1" y="6697266"/>
            <a:ext cx="4404568" cy="184175"/>
          </a:xfrm>
          <a:prstGeom prst="rect">
            <a:avLst/>
          </a:prstGeom>
          <a:noFill/>
          <a:ln w="9525">
            <a:noFill/>
            <a:miter lim="800000"/>
            <a:headEnd/>
            <a:tailEnd/>
          </a:ln>
          <a:effectLst>
            <a:outerShdw algn="ctr" rotWithShape="0">
              <a:schemeClr val="bg2">
                <a:alpha val="79999"/>
              </a:schemeClr>
            </a:outerShdw>
          </a:effectLst>
        </p:spPr>
        <p:txBody>
          <a:bodyPr lIns="64291" tIns="32146" rIns="64291" bIns="32146"/>
          <a:lstStyle>
            <a:lvl1pPr algn="l" rtl="0" fontAlgn="base">
              <a:spcBef>
                <a:spcPct val="0"/>
              </a:spcBef>
              <a:spcAft>
                <a:spcPct val="0"/>
              </a:spcAft>
              <a:defRPr sz="4600">
                <a:solidFill>
                  <a:srgbClr val="5483A6"/>
                </a:solidFill>
                <a:latin typeface="+mn-lt"/>
                <a:ea typeface="+mn-ea"/>
                <a:cs typeface="+mn-cs"/>
                <a:sym typeface="Helvetica Neue Bold Condensed" charset="0"/>
              </a:defRPr>
            </a:lvl1pPr>
            <a:lvl2pPr algn="l" rtl="0" fontAlgn="base">
              <a:spcBef>
                <a:spcPct val="0"/>
              </a:spcBef>
              <a:spcAft>
                <a:spcPct val="0"/>
              </a:spcAft>
              <a:defRPr sz="4600">
                <a:solidFill>
                  <a:srgbClr val="5483A6"/>
                </a:solidFill>
                <a:latin typeface="+mn-lt"/>
                <a:ea typeface="+mn-ea"/>
                <a:cs typeface="+mn-cs"/>
                <a:sym typeface="Helvetica Neue Bold Condensed" charset="0"/>
              </a:defRPr>
            </a:lvl2pPr>
            <a:lvl3pPr algn="l" rtl="0" fontAlgn="base">
              <a:spcBef>
                <a:spcPct val="0"/>
              </a:spcBef>
              <a:spcAft>
                <a:spcPct val="0"/>
              </a:spcAft>
              <a:defRPr sz="4600">
                <a:solidFill>
                  <a:srgbClr val="5483A6"/>
                </a:solidFill>
                <a:latin typeface="+mn-lt"/>
                <a:ea typeface="+mn-ea"/>
                <a:cs typeface="+mn-cs"/>
                <a:sym typeface="Helvetica Neue Bold Condensed" charset="0"/>
              </a:defRPr>
            </a:lvl3pPr>
            <a:lvl4pPr algn="l" rtl="0" fontAlgn="base">
              <a:spcBef>
                <a:spcPct val="0"/>
              </a:spcBef>
              <a:spcAft>
                <a:spcPct val="0"/>
              </a:spcAft>
              <a:defRPr sz="4600">
                <a:solidFill>
                  <a:srgbClr val="5483A6"/>
                </a:solidFill>
                <a:latin typeface="+mn-lt"/>
                <a:ea typeface="+mn-ea"/>
                <a:cs typeface="+mn-cs"/>
                <a:sym typeface="Helvetica Neue Bold Condensed" charset="0"/>
              </a:defRPr>
            </a:lvl4pPr>
            <a:lvl5pPr algn="l" rtl="0" fontAlgn="base">
              <a:spcBef>
                <a:spcPct val="0"/>
              </a:spcBef>
              <a:spcAft>
                <a:spcPct val="0"/>
              </a:spcAft>
              <a:defRPr sz="4600">
                <a:solidFill>
                  <a:srgbClr val="5483A6"/>
                </a:solidFill>
                <a:latin typeface="+mn-lt"/>
                <a:ea typeface="+mn-ea"/>
                <a:cs typeface="+mn-cs"/>
                <a:sym typeface="Helvetica Neue Bold Condensed" charset="0"/>
              </a:defRPr>
            </a:lvl5pPr>
            <a:lvl6pPr marL="457200" algn="l" rtl="0" fontAlgn="base">
              <a:spcBef>
                <a:spcPct val="0"/>
              </a:spcBef>
              <a:spcAft>
                <a:spcPct val="0"/>
              </a:spcAft>
              <a:defRPr sz="4600">
                <a:solidFill>
                  <a:srgbClr val="5483A6"/>
                </a:solidFill>
                <a:latin typeface="+mn-lt"/>
                <a:ea typeface="+mn-ea"/>
                <a:cs typeface="+mn-cs"/>
                <a:sym typeface="Helvetica Neue Bold Condensed" charset="0"/>
              </a:defRPr>
            </a:lvl6pPr>
            <a:lvl7pPr marL="914400" algn="l" rtl="0" fontAlgn="base">
              <a:spcBef>
                <a:spcPct val="0"/>
              </a:spcBef>
              <a:spcAft>
                <a:spcPct val="0"/>
              </a:spcAft>
              <a:defRPr sz="4600">
                <a:solidFill>
                  <a:srgbClr val="5483A6"/>
                </a:solidFill>
                <a:latin typeface="+mn-lt"/>
                <a:ea typeface="+mn-ea"/>
                <a:cs typeface="+mn-cs"/>
                <a:sym typeface="Helvetica Neue Bold Condensed" charset="0"/>
              </a:defRPr>
            </a:lvl7pPr>
            <a:lvl8pPr marL="1371600" algn="l" rtl="0" fontAlgn="base">
              <a:spcBef>
                <a:spcPct val="0"/>
              </a:spcBef>
              <a:spcAft>
                <a:spcPct val="0"/>
              </a:spcAft>
              <a:defRPr sz="4600">
                <a:solidFill>
                  <a:srgbClr val="5483A6"/>
                </a:solidFill>
                <a:latin typeface="+mn-lt"/>
                <a:ea typeface="+mn-ea"/>
                <a:cs typeface="+mn-cs"/>
                <a:sym typeface="Helvetica Neue Bold Condensed" charset="0"/>
              </a:defRPr>
            </a:lvl8pPr>
            <a:lvl9pPr marL="1828800" algn="l" rtl="0" fontAlgn="base">
              <a:spcBef>
                <a:spcPct val="0"/>
              </a:spcBef>
              <a:spcAft>
                <a:spcPct val="0"/>
              </a:spcAft>
              <a:defRPr sz="4600">
                <a:solidFill>
                  <a:srgbClr val="5483A6"/>
                </a:solidFill>
                <a:latin typeface="+mn-lt"/>
                <a:ea typeface="+mn-ea"/>
                <a:cs typeface="+mn-cs"/>
                <a:sym typeface="Helvetica Neue Bold Condensed" charset="0"/>
              </a:defRPr>
            </a:lvl9pPr>
          </a:lstStyle>
          <a:p>
            <a:pPr>
              <a:defRPr/>
            </a:pPr>
            <a:r>
              <a:rPr lang="en-US" sz="600" b="1" dirty="0" smtClean="0">
                <a:solidFill>
                  <a:srgbClr val="FFFFFF"/>
                </a:solidFill>
                <a:latin typeface="Helvetica"/>
                <a:cs typeface="Helvetica"/>
              </a:rPr>
              <a:t>Photo: </a:t>
            </a:r>
            <a:r>
              <a:rPr lang="en-US" sz="600" b="1" dirty="0" err="1" smtClean="0">
                <a:solidFill>
                  <a:srgbClr val="FFFFFF"/>
                </a:solidFill>
                <a:latin typeface="Helvetica"/>
                <a:cs typeface="Helvetica"/>
              </a:rPr>
              <a:t>Kittelson</a:t>
            </a:r>
            <a:r>
              <a:rPr lang="en-US" sz="600" b="1" dirty="0" smtClean="0">
                <a:solidFill>
                  <a:srgbClr val="FFFFFF"/>
                </a:solidFill>
                <a:latin typeface="Helvetica"/>
                <a:cs typeface="Helvetica"/>
              </a:rPr>
              <a:t> </a:t>
            </a:r>
            <a:r>
              <a:rPr lang="en-US" sz="600" b="1" dirty="0">
                <a:solidFill>
                  <a:srgbClr val="FFFFFF"/>
                </a:solidFill>
                <a:latin typeface="Helvetica"/>
                <a:cs typeface="Helvetica"/>
              </a:rPr>
              <a:t>&amp; Associates, Inc. </a:t>
            </a:r>
            <a:endParaRPr lang="en-US" sz="600" b="1" dirty="0">
              <a:solidFill>
                <a:srgbClr val="FFFFFF"/>
              </a:solidFill>
              <a:latin typeface="Helvetica"/>
              <a:cs typeface="Helvetica"/>
              <a:sym typeface="HelveticaNeueLT Std Blk" charset="0"/>
            </a:endParaRPr>
          </a:p>
        </p:txBody>
      </p:sp>
      <p:sp>
        <p:nvSpPr>
          <p:cNvPr id="7" name="TextBox 6"/>
          <p:cNvSpPr txBox="1"/>
          <p:nvPr/>
        </p:nvSpPr>
        <p:spPr>
          <a:xfrm>
            <a:off x="285750" y="371682"/>
            <a:ext cx="8358188" cy="618918"/>
          </a:xfrm>
          <a:prstGeom prst="rect">
            <a:avLst/>
          </a:prstGeom>
          <a:noFill/>
        </p:spPr>
        <p:txBody>
          <a:bodyPr lIns="64291" tIns="32146" rIns="64291" bIns="32146">
            <a:spAutoFit/>
          </a:bodyPr>
          <a:lstStyle/>
          <a:p>
            <a:r>
              <a:rPr lang="en-US" sz="3600" b="1" dirty="0" smtClean="0">
                <a:solidFill>
                  <a:schemeClr val="bg1"/>
                </a:solidFill>
                <a:latin typeface="FranklinGotMdITC"/>
              </a:rPr>
              <a:t>Transit Management</a:t>
            </a:r>
            <a:endParaRPr lang="en-US" sz="3600" b="1" dirty="0">
              <a:solidFill>
                <a:schemeClr val="bg1"/>
              </a:solidFill>
              <a:latin typeface="FranklinGotMdITC"/>
            </a:endParaRPr>
          </a:p>
        </p:txBody>
      </p:sp>
      <p:pic>
        <p:nvPicPr>
          <p:cNvPr id="9" name="Picture 2"/>
          <p:cNvPicPr>
            <a:picLocks noChangeAspect="1" noChangeArrowheads="1"/>
          </p:cNvPicPr>
          <p:nvPr/>
        </p:nvPicPr>
        <p:blipFill>
          <a:blip r:embed="rId3"/>
          <a:srcRect/>
          <a:stretch>
            <a:fillRect/>
          </a:stretch>
        </p:blipFill>
        <p:spPr bwMode="auto">
          <a:xfrm>
            <a:off x="5867400" y="5522416"/>
            <a:ext cx="1875234" cy="1183184"/>
          </a:xfrm>
          <a:prstGeom prst="rect">
            <a:avLst/>
          </a:prstGeom>
          <a:noFill/>
          <a:ln w="9525">
            <a:noFill/>
            <a:miter lim="800000"/>
            <a:headEnd/>
            <a:tailEnd/>
          </a:ln>
        </p:spPr>
      </p:pic>
      <p:pic>
        <p:nvPicPr>
          <p:cNvPr id="10" name="il_fi" descr="http://chicagotonight.wttw.com/sites/default/files/field/image/CentralLoopBRTWashington_0.jpg"/>
          <p:cNvPicPr/>
          <p:nvPr/>
        </p:nvPicPr>
        <p:blipFill>
          <a:blip r:embed="rId4" cstate="print"/>
          <a:srcRect/>
          <a:stretch>
            <a:fillRect/>
          </a:stretch>
        </p:blipFill>
        <p:spPr bwMode="auto">
          <a:xfrm>
            <a:off x="285750" y="1371600"/>
            <a:ext cx="3905250" cy="2353866"/>
          </a:xfrm>
          <a:prstGeom prst="rect">
            <a:avLst/>
          </a:prstGeom>
          <a:noFill/>
          <a:ln w="9525">
            <a:noFill/>
            <a:miter lim="800000"/>
            <a:headEnd/>
            <a:tailEnd/>
          </a:ln>
        </p:spPr>
      </p:pic>
      <p:sp>
        <p:nvSpPr>
          <p:cNvPr id="12" name="Rectangle 11"/>
          <p:cNvSpPr/>
          <p:nvPr/>
        </p:nvSpPr>
        <p:spPr>
          <a:xfrm>
            <a:off x="4495800" y="1600200"/>
            <a:ext cx="4572000" cy="3902607"/>
          </a:xfrm>
          <a:prstGeom prst="rect">
            <a:avLst/>
          </a:prstGeom>
        </p:spPr>
        <p:txBody>
          <a:bodyPr wrap="square">
            <a:spAutoFit/>
          </a:bodyPr>
          <a:lstStyle/>
          <a:p>
            <a:pPr marL="321457" indent="-321457">
              <a:lnSpc>
                <a:spcPct val="90000"/>
              </a:lnSpc>
              <a:spcAft>
                <a:spcPts val="211"/>
              </a:spcAft>
              <a:buSzPct val="125000"/>
              <a:buFont typeface="Arial" pitchFamily="34" charset="0"/>
              <a:buChar char="•"/>
              <a:defRPr/>
            </a:pPr>
            <a:r>
              <a:rPr lang="en-US" sz="2400" dirty="0" smtClean="0">
                <a:latin typeface="HelveticaNeueLT Std Blk"/>
                <a:ea typeface="ＭＳ Ｐゴシック" charset="0"/>
                <a:cs typeface="Helvetica"/>
                <a:sym typeface="HelveticaNeueLT Std Bold" charset="0"/>
              </a:rPr>
              <a:t>Automated Vehicle Location (AVL)</a:t>
            </a:r>
          </a:p>
          <a:p>
            <a:pPr marL="321457" indent="-321457">
              <a:lnSpc>
                <a:spcPct val="90000"/>
              </a:lnSpc>
              <a:spcAft>
                <a:spcPts val="211"/>
              </a:spcAft>
              <a:buSzPct val="125000"/>
              <a:buFont typeface="Arial" pitchFamily="34" charset="0"/>
              <a:buChar char="•"/>
              <a:defRPr/>
            </a:pPr>
            <a:r>
              <a:rPr lang="en-US" sz="2400" dirty="0" smtClean="0">
                <a:latin typeface="HelveticaNeueLT Std Blk"/>
                <a:ea typeface="ＭＳ Ｐゴシック" charset="0"/>
                <a:cs typeface="Helvetica"/>
                <a:sym typeface="HelveticaNeueLT Std Bold" charset="0"/>
              </a:rPr>
              <a:t>Computer Aided Dispatch (CAD)</a:t>
            </a:r>
          </a:p>
          <a:p>
            <a:pPr marL="321457" indent="-321457">
              <a:lnSpc>
                <a:spcPct val="90000"/>
              </a:lnSpc>
              <a:spcAft>
                <a:spcPts val="211"/>
              </a:spcAft>
              <a:buSzPct val="125000"/>
              <a:buFont typeface="Arial" pitchFamily="34" charset="0"/>
              <a:buChar char="•"/>
              <a:defRPr/>
            </a:pPr>
            <a:r>
              <a:rPr lang="en-US" sz="2400" dirty="0" smtClean="0">
                <a:latin typeface="HelveticaNeueLT Std Blk"/>
                <a:ea typeface="ＭＳ Ｐゴシック" charset="0"/>
                <a:cs typeface="Helvetica"/>
                <a:sym typeface="HelveticaNeueLT Std Bold" charset="0"/>
              </a:rPr>
              <a:t>Automatic Passenger Counting (APC)</a:t>
            </a:r>
          </a:p>
          <a:p>
            <a:pPr marL="321457" indent="-321457">
              <a:lnSpc>
                <a:spcPct val="90000"/>
              </a:lnSpc>
              <a:spcAft>
                <a:spcPts val="211"/>
              </a:spcAft>
              <a:buSzPct val="125000"/>
              <a:buFont typeface="Arial" pitchFamily="34" charset="0"/>
              <a:buChar char="•"/>
              <a:defRPr/>
            </a:pPr>
            <a:r>
              <a:rPr lang="en-US" sz="2400" dirty="0" smtClean="0">
                <a:latin typeface="HelveticaNeueLT Std Blk"/>
                <a:ea typeface="ＭＳ Ｐゴシック" charset="0"/>
                <a:cs typeface="Helvetica"/>
                <a:sym typeface="HelveticaNeueLT Std Bold" charset="0"/>
              </a:rPr>
              <a:t>Bus Rapid Transit (BRT)</a:t>
            </a:r>
          </a:p>
          <a:p>
            <a:pPr marL="321457" indent="-321457">
              <a:lnSpc>
                <a:spcPct val="90000"/>
              </a:lnSpc>
              <a:spcAft>
                <a:spcPts val="211"/>
              </a:spcAft>
              <a:buSzPct val="125000"/>
              <a:buFont typeface="Arial" pitchFamily="34" charset="0"/>
              <a:buChar char="•"/>
              <a:defRPr/>
            </a:pPr>
            <a:r>
              <a:rPr lang="en-US" sz="2400" dirty="0" smtClean="0">
                <a:latin typeface="HelveticaNeueLT Std Blk"/>
                <a:ea typeface="ＭＳ Ｐゴシック" charset="0"/>
                <a:cs typeface="Helvetica"/>
                <a:sym typeface="HelveticaNeueLT Std Bold" charset="0"/>
              </a:rPr>
              <a:t>Transit Signal Priority (TSP)</a:t>
            </a:r>
          </a:p>
          <a:p>
            <a:pPr marL="321457" indent="-321457">
              <a:lnSpc>
                <a:spcPct val="90000"/>
              </a:lnSpc>
              <a:spcAft>
                <a:spcPts val="211"/>
              </a:spcAft>
              <a:buSzPct val="125000"/>
              <a:buFont typeface="Arial" pitchFamily="34" charset="0"/>
              <a:buChar char="•"/>
              <a:defRPr/>
            </a:pPr>
            <a:r>
              <a:rPr lang="en-US" sz="2400" dirty="0" smtClean="0">
                <a:latin typeface="HelveticaNeueLT Std Blk"/>
                <a:ea typeface="ＭＳ Ｐゴシック" charset="0"/>
                <a:cs typeface="Helvetica"/>
                <a:sym typeface="HelveticaNeueLT Std Bold" charset="0"/>
              </a:rPr>
              <a:t>Transfer Connection Protection</a:t>
            </a:r>
          </a:p>
          <a:p>
            <a:pPr marL="321457" indent="-321457">
              <a:lnSpc>
                <a:spcPct val="90000"/>
              </a:lnSpc>
              <a:spcAft>
                <a:spcPts val="211"/>
              </a:spcAft>
              <a:buSzPct val="125000"/>
              <a:buFont typeface="Arial" pitchFamily="34" charset="0"/>
              <a:buChar char="•"/>
              <a:defRPr/>
            </a:pPr>
            <a:r>
              <a:rPr lang="en-US" sz="2400" dirty="0" smtClean="0">
                <a:latin typeface="HelveticaNeueLT Std Blk"/>
                <a:ea typeface="ＭＳ Ｐゴシック" charset="0"/>
                <a:cs typeface="Helvetica"/>
                <a:sym typeface="HelveticaNeueLT Std Bold" charset="0"/>
              </a:rPr>
              <a:t>Automated Fare Media</a:t>
            </a:r>
            <a:endParaRPr lang="en-US" sz="2400" dirty="0">
              <a:latin typeface="HelveticaNeueLT Std Blk"/>
              <a:ea typeface="ＭＳ Ｐゴシック" charset="0"/>
              <a:cs typeface="Helvetica"/>
              <a:sym typeface="HelveticaNeueLT Std Bold" charset="0"/>
            </a:endParaRPr>
          </a:p>
        </p:txBody>
      </p:sp>
      <p:sp>
        <p:nvSpPr>
          <p:cNvPr id="13" name="Rectangle 12"/>
          <p:cNvSpPr/>
          <p:nvPr/>
        </p:nvSpPr>
        <p:spPr>
          <a:xfrm>
            <a:off x="152400" y="3802380"/>
            <a:ext cx="4267200" cy="3016210"/>
          </a:xfrm>
          <a:prstGeom prst="rect">
            <a:avLst/>
          </a:prstGeom>
        </p:spPr>
        <p:txBody>
          <a:bodyPr wrap="square">
            <a:spAutoFit/>
          </a:bodyPr>
          <a:lstStyle/>
          <a:p>
            <a:pPr marL="321457" indent="-321457"/>
            <a:r>
              <a:rPr lang="en-US" sz="2200" b="1" dirty="0" smtClean="0">
                <a:latin typeface="Helvetica" charset="0"/>
              </a:rPr>
              <a:t>Example Benefits</a:t>
            </a:r>
          </a:p>
          <a:p>
            <a:pPr marL="321457" indent="-321457">
              <a:buFont typeface="Arial" pitchFamily="34" charset="0"/>
              <a:buChar char="•"/>
            </a:pPr>
            <a:r>
              <a:rPr lang="en-US" sz="2400" dirty="0" smtClean="0">
                <a:latin typeface="Helvetica" charset="0"/>
              </a:rPr>
              <a:t>AVL / CAD improved schedule adherence by 9% – 23%</a:t>
            </a:r>
          </a:p>
          <a:p>
            <a:pPr marL="321457" indent="-321457">
              <a:buFont typeface="Arial" pitchFamily="34" charset="0"/>
              <a:buChar char="•"/>
            </a:pPr>
            <a:r>
              <a:rPr lang="en-US" sz="2400" dirty="0" smtClean="0">
                <a:latin typeface="Helvetica" charset="0"/>
              </a:rPr>
              <a:t>TSP improved bus travel times by 2% – 15% (minimal impact on side street traffic)</a:t>
            </a:r>
            <a:endParaRPr lang="en-US" sz="2400" dirty="0"/>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74638"/>
            <a:ext cx="6781800" cy="715962"/>
          </a:xfrm>
        </p:spPr>
        <p:txBody>
          <a:bodyPr/>
          <a:lstStyle/>
          <a:p>
            <a:r>
              <a:rPr lang="en-US" sz="3600" dirty="0" smtClean="0"/>
              <a:t>Example Operations Strategies and Solutions</a:t>
            </a:r>
            <a:endParaRPr lang="en-US" sz="3600" dirty="0"/>
          </a:p>
        </p:txBody>
      </p:sp>
      <p:sp>
        <p:nvSpPr>
          <p:cNvPr id="6" name="Content Placeholder 5"/>
          <p:cNvSpPr>
            <a:spLocks noGrp="1"/>
          </p:cNvSpPr>
          <p:nvPr>
            <p:ph sz="half" idx="1"/>
          </p:nvPr>
        </p:nvSpPr>
        <p:spPr>
          <a:xfrm>
            <a:off x="457200" y="1447800"/>
            <a:ext cx="4191000" cy="4267200"/>
          </a:xfrm>
        </p:spPr>
        <p:txBody>
          <a:bodyPr/>
          <a:lstStyle/>
          <a:p>
            <a:pPr>
              <a:spcBef>
                <a:spcPts val="0"/>
              </a:spcBef>
              <a:spcAft>
                <a:spcPts val="900"/>
              </a:spcAft>
            </a:pPr>
            <a:r>
              <a:rPr lang="en-US" sz="2600" dirty="0" smtClean="0"/>
              <a:t>Work Zone Management</a:t>
            </a:r>
          </a:p>
          <a:p>
            <a:pPr>
              <a:spcBef>
                <a:spcPts val="0"/>
              </a:spcBef>
              <a:spcAft>
                <a:spcPts val="900"/>
              </a:spcAft>
            </a:pPr>
            <a:r>
              <a:rPr lang="en-US" sz="2600" dirty="0" smtClean="0"/>
              <a:t>Traffic Incident Management</a:t>
            </a:r>
          </a:p>
          <a:p>
            <a:pPr>
              <a:spcBef>
                <a:spcPts val="0"/>
              </a:spcBef>
              <a:spcAft>
                <a:spcPts val="900"/>
              </a:spcAft>
            </a:pPr>
            <a:r>
              <a:rPr lang="en-US" sz="2600" dirty="0" smtClean="0"/>
              <a:t>Special Event Management</a:t>
            </a:r>
          </a:p>
          <a:p>
            <a:pPr>
              <a:spcBef>
                <a:spcPts val="0"/>
              </a:spcBef>
              <a:spcAft>
                <a:spcPts val="900"/>
              </a:spcAft>
            </a:pPr>
            <a:r>
              <a:rPr lang="en-US" sz="2600" dirty="0" smtClean="0"/>
              <a:t>Road Weather Management</a:t>
            </a:r>
          </a:p>
          <a:p>
            <a:pPr>
              <a:spcBef>
                <a:spcPts val="0"/>
              </a:spcBef>
              <a:spcAft>
                <a:spcPts val="900"/>
              </a:spcAft>
            </a:pPr>
            <a:r>
              <a:rPr lang="en-US" sz="2600" dirty="0" smtClean="0"/>
              <a:t>Transit Management</a:t>
            </a:r>
          </a:p>
          <a:p>
            <a:pPr>
              <a:spcBef>
                <a:spcPts val="0"/>
              </a:spcBef>
              <a:spcAft>
                <a:spcPts val="900"/>
              </a:spcAft>
            </a:pPr>
            <a:r>
              <a:rPr lang="en-US" sz="2600" dirty="0" smtClean="0"/>
              <a:t>Freight Management</a:t>
            </a:r>
          </a:p>
          <a:p>
            <a:endParaRPr lang="en-US" sz="2400" dirty="0"/>
          </a:p>
        </p:txBody>
      </p:sp>
      <p:sp>
        <p:nvSpPr>
          <p:cNvPr id="7" name="Content Placeholder 6"/>
          <p:cNvSpPr>
            <a:spLocks noGrp="1"/>
          </p:cNvSpPr>
          <p:nvPr>
            <p:ph sz="half" idx="2"/>
          </p:nvPr>
        </p:nvSpPr>
        <p:spPr>
          <a:xfrm>
            <a:off x="4800600" y="1447800"/>
            <a:ext cx="3886200" cy="4191000"/>
          </a:xfrm>
        </p:spPr>
        <p:txBody>
          <a:bodyPr/>
          <a:lstStyle/>
          <a:p>
            <a:pPr>
              <a:spcBef>
                <a:spcPts val="0"/>
              </a:spcBef>
              <a:spcAft>
                <a:spcPts val="900"/>
              </a:spcAft>
            </a:pPr>
            <a:r>
              <a:rPr lang="en-US" sz="2600" dirty="0" smtClean="0"/>
              <a:t>Traffic Signal Coordination</a:t>
            </a:r>
          </a:p>
          <a:p>
            <a:pPr>
              <a:spcBef>
                <a:spcPts val="0"/>
              </a:spcBef>
              <a:spcAft>
                <a:spcPts val="900"/>
              </a:spcAft>
            </a:pPr>
            <a:r>
              <a:rPr lang="en-US" sz="2600" dirty="0" smtClean="0"/>
              <a:t>Traveler Information</a:t>
            </a:r>
          </a:p>
          <a:p>
            <a:pPr>
              <a:spcBef>
                <a:spcPts val="0"/>
              </a:spcBef>
              <a:spcAft>
                <a:spcPts val="900"/>
              </a:spcAft>
            </a:pPr>
            <a:r>
              <a:rPr lang="en-US" sz="2600" dirty="0" smtClean="0"/>
              <a:t>Ramp Management</a:t>
            </a:r>
          </a:p>
          <a:p>
            <a:pPr>
              <a:spcBef>
                <a:spcPts val="0"/>
              </a:spcBef>
              <a:spcAft>
                <a:spcPts val="900"/>
              </a:spcAft>
            </a:pPr>
            <a:r>
              <a:rPr lang="en-US" sz="2600" dirty="0" smtClean="0"/>
              <a:t>Managed Lanes</a:t>
            </a:r>
          </a:p>
          <a:p>
            <a:pPr>
              <a:spcBef>
                <a:spcPts val="0"/>
              </a:spcBef>
              <a:spcAft>
                <a:spcPts val="900"/>
              </a:spcAft>
            </a:pPr>
            <a:r>
              <a:rPr lang="en-US" sz="2600" dirty="0" smtClean="0"/>
              <a:t>Active Traffic Management</a:t>
            </a:r>
          </a:p>
          <a:p>
            <a:pPr>
              <a:spcBef>
                <a:spcPts val="0"/>
              </a:spcBef>
              <a:spcAft>
                <a:spcPts val="900"/>
              </a:spcAft>
            </a:pPr>
            <a:r>
              <a:rPr lang="en-US" sz="2600" dirty="0" smtClean="0"/>
              <a:t>Integrated Corridor Management</a:t>
            </a:r>
            <a:endParaRPr lang="en-US" sz="2600"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4</a:t>
            </a:fld>
            <a:endParaRPr lang="en-US" dirty="0"/>
          </a:p>
        </p:txBody>
      </p:sp>
      <p:sp>
        <p:nvSpPr>
          <p:cNvPr id="8" name="TextBox 7"/>
          <p:cNvSpPr txBox="1"/>
          <p:nvPr/>
        </p:nvSpPr>
        <p:spPr>
          <a:xfrm>
            <a:off x="381000" y="5791200"/>
            <a:ext cx="8458200" cy="830997"/>
          </a:xfrm>
          <a:prstGeom prst="rect">
            <a:avLst/>
          </a:prstGeom>
          <a:noFill/>
        </p:spPr>
        <p:txBody>
          <a:bodyPr wrap="square" rtlCol="0">
            <a:spAutoFit/>
          </a:bodyPr>
          <a:lstStyle/>
          <a:p>
            <a:r>
              <a:rPr lang="en-US" sz="2400" dirty="0" smtClean="0">
                <a:latin typeface="HelveticaNeueLT Std Blk"/>
              </a:rPr>
              <a:t>Implemented and operated by transportation agencies (State DOT, transit agency, local DOT) on a day-to-day basis.</a:t>
            </a:r>
            <a:endParaRPr lang="en-US" sz="2400" dirty="0">
              <a:latin typeface="HelveticaNeueLT Std Blk"/>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781800" cy="715962"/>
          </a:xfrm>
        </p:spPr>
        <p:txBody>
          <a:bodyPr/>
          <a:lstStyle/>
          <a:p>
            <a:r>
              <a:rPr lang="en-US" sz="3600" dirty="0" smtClean="0"/>
              <a:t>The Transportation Environment is Changing</a:t>
            </a:r>
            <a:endParaRPr lang="en-US" sz="3600" dirty="0"/>
          </a:p>
        </p:txBody>
      </p:sp>
      <p:sp>
        <p:nvSpPr>
          <p:cNvPr id="3" name="Content Placeholder 2"/>
          <p:cNvSpPr>
            <a:spLocks noGrp="1"/>
          </p:cNvSpPr>
          <p:nvPr>
            <p:ph idx="1"/>
          </p:nvPr>
        </p:nvSpPr>
        <p:spPr>
          <a:xfrm>
            <a:off x="228600" y="1295400"/>
            <a:ext cx="5334000" cy="5334000"/>
          </a:xfrm>
        </p:spPr>
        <p:txBody>
          <a:bodyPr/>
          <a:lstStyle/>
          <a:p>
            <a:pPr marL="365760" indent="-365760">
              <a:buFont typeface="Arial" pitchFamily="34" charset="0"/>
              <a:buChar char="•"/>
            </a:pPr>
            <a:r>
              <a:rPr lang="en-US" sz="2600" dirty="0" smtClean="0">
                <a:solidFill>
                  <a:srgbClr val="27262A"/>
                </a:solidFill>
              </a:rPr>
              <a:t>Increased reliance on information and technology</a:t>
            </a:r>
          </a:p>
          <a:p>
            <a:pPr marL="365760" indent="-365760">
              <a:buFont typeface="Arial" pitchFamily="34" charset="0"/>
              <a:buChar char="•"/>
            </a:pPr>
            <a:r>
              <a:rPr lang="en-US" sz="2800" dirty="0" smtClean="0">
                <a:solidFill>
                  <a:srgbClr val="27262A"/>
                </a:solidFill>
              </a:rPr>
              <a:t>Increasing customer needs and expectations</a:t>
            </a:r>
          </a:p>
          <a:p>
            <a:pPr marL="365760" indent="-365760">
              <a:buFont typeface="Arial" pitchFamily="34" charset="0"/>
              <a:buChar char="•"/>
            </a:pPr>
            <a:r>
              <a:rPr lang="en-US" sz="2600" dirty="0" smtClean="0">
                <a:solidFill>
                  <a:srgbClr val="27262A"/>
                </a:solidFill>
              </a:rPr>
              <a:t>Growing emphasis on outcomes and performance measurement</a:t>
            </a:r>
          </a:p>
          <a:p>
            <a:pPr marL="365760" indent="-365760">
              <a:buFont typeface="Arial" pitchFamily="34" charset="0"/>
              <a:buChar char="•"/>
            </a:pPr>
            <a:r>
              <a:rPr lang="en-US" sz="2600" dirty="0" smtClean="0">
                <a:solidFill>
                  <a:srgbClr val="27262A"/>
                </a:solidFill>
              </a:rPr>
              <a:t>MAP 21 requirements</a:t>
            </a:r>
          </a:p>
          <a:p>
            <a:pPr marL="365760" indent="-365760">
              <a:buFont typeface="Arial" pitchFamily="34" charset="0"/>
              <a:buChar char="•"/>
            </a:pPr>
            <a:r>
              <a:rPr lang="en-US" sz="2600" dirty="0" smtClean="0">
                <a:solidFill>
                  <a:srgbClr val="27262A"/>
                </a:solidFill>
              </a:rPr>
              <a:t>Reduced financial resources</a:t>
            </a:r>
          </a:p>
          <a:p>
            <a:pPr marL="365760" indent="-365760">
              <a:spcBef>
                <a:spcPts val="600"/>
              </a:spcBef>
              <a:spcAft>
                <a:spcPts val="300"/>
              </a:spcAft>
              <a:buFont typeface="Arial" pitchFamily="34" charset="0"/>
              <a:buChar char="•"/>
            </a:pPr>
            <a:r>
              <a:rPr lang="en-US" sz="2600" dirty="0" smtClean="0">
                <a:solidFill>
                  <a:srgbClr val="27262A"/>
                </a:solidFill>
              </a:rPr>
              <a:t>Technology also offers opportunities – enhanced operations and regional </a:t>
            </a:r>
            <a:br>
              <a:rPr lang="en-US" sz="2600" dirty="0" smtClean="0">
                <a:solidFill>
                  <a:srgbClr val="27262A"/>
                </a:solidFill>
              </a:rPr>
            </a:br>
            <a:r>
              <a:rPr lang="en-US" sz="2600" dirty="0" smtClean="0">
                <a:solidFill>
                  <a:srgbClr val="27262A"/>
                </a:solidFill>
              </a:rPr>
              <a:t>multi-modal integration</a:t>
            </a:r>
          </a:p>
          <a:p>
            <a:pPr marL="685800" indent="-685800">
              <a:buFont typeface="Arial" pitchFamily="34" charset="0"/>
              <a:buChar char="•"/>
            </a:pPr>
            <a:endParaRPr lang="en-US" sz="2800" dirty="0" smtClean="0">
              <a:solidFill>
                <a:srgbClr val="27262A"/>
              </a:solidFill>
              <a:latin typeface="HelveticaNeueLT Std Bold" charset="0"/>
            </a:endParaRPr>
          </a:p>
          <a:p>
            <a:pPr marL="685800" indent="-685800">
              <a:buNone/>
            </a:pPr>
            <a:endParaRPr lang="en-US" sz="2800" dirty="0" smtClean="0">
              <a:solidFill>
                <a:srgbClr val="27262A"/>
              </a:solidFill>
              <a:latin typeface="HelveticaNeueLT Std Bold" charset="0"/>
            </a:endParaRPr>
          </a:p>
          <a:p>
            <a:pPr marL="685800" indent="-685800">
              <a:buNone/>
            </a:pPr>
            <a:endParaRPr lang="en-US" sz="2800" dirty="0" smtClean="0">
              <a:solidFill>
                <a:srgbClr val="27262A"/>
              </a:solidFill>
              <a:latin typeface="HelveticaNeueLT Std Bold" charset="0"/>
            </a:endParaRPr>
          </a:p>
          <a:p>
            <a:pPr marL="685800" indent="-685800">
              <a:buFont typeface="Arial" pitchFamily="34" charset="0"/>
              <a:buChar char="•"/>
            </a:pPr>
            <a:endParaRPr lang="en-US" sz="2800" dirty="0" smtClean="0">
              <a:solidFill>
                <a:srgbClr val="27262A"/>
              </a:solidFill>
              <a:latin typeface="HelveticaNeueLT Std Bold" charset="0"/>
            </a:endParaRPr>
          </a:p>
          <a:p>
            <a:pPr>
              <a:buNone/>
            </a:pPr>
            <a:endParaRPr lang="en-US" sz="2800" dirty="0" smtClean="0">
              <a:solidFill>
                <a:srgbClr val="253C88"/>
              </a:solidFill>
            </a:endParaRPr>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5</a:t>
            </a:fld>
            <a:endParaRPr lang="en-US" dirty="0"/>
          </a:p>
        </p:txBody>
      </p:sp>
      <p:pic>
        <p:nvPicPr>
          <p:cNvPr id="1027" name="Picture 3" descr="C:\Users\lneudorf\Pictures\Picture2.jpg"/>
          <p:cNvPicPr>
            <a:picLocks noChangeAspect="1" noChangeArrowheads="1"/>
          </p:cNvPicPr>
          <p:nvPr/>
        </p:nvPicPr>
        <p:blipFill>
          <a:blip r:embed="rId3"/>
          <a:srcRect/>
          <a:stretch>
            <a:fillRect/>
          </a:stretch>
        </p:blipFill>
        <p:spPr bwMode="auto">
          <a:xfrm>
            <a:off x="5410200" y="4343400"/>
            <a:ext cx="3429000" cy="2286000"/>
          </a:xfrm>
          <a:prstGeom prst="rect">
            <a:avLst/>
          </a:prstGeom>
          <a:noFill/>
        </p:spPr>
      </p:pic>
      <p:pic>
        <p:nvPicPr>
          <p:cNvPr id="7" name="Picture 2"/>
          <p:cNvPicPr>
            <a:picLocks noChangeAspect="1" noChangeArrowheads="1"/>
          </p:cNvPicPr>
          <p:nvPr/>
        </p:nvPicPr>
        <p:blipFill>
          <a:blip r:embed="rId4" cstate="print"/>
          <a:srcRect/>
          <a:stretch>
            <a:fillRect/>
          </a:stretch>
        </p:blipFill>
        <p:spPr bwMode="auto">
          <a:xfrm>
            <a:off x="5791200" y="1371600"/>
            <a:ext cx="2743200" cy="283245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01" y="1371600"/>
            <a:ext cx="6476999" cy="5489482"/>
          </a:xfrm>
          <a:prstGeom prst="rect">
            <a:avLst/>
          </a:prstGeom>
          <a:noFill/>
        </p:spPr>
        <p:txBody>
          <a:bodyPr wrap="square" lIns="64291" tIns="32146" rIns="64291" bIns="32146">
            <a:spAutoFit/>
          </a:bodyPr>
          <a:lstStyle/>
          <a:p>
            <a:pPr marL="274320" indent="-274320">
              <a:buFont typeface="Arial"/>
              <a:buChar char="•"/>
              <a:defRPr/>
            </a:pPr>
            <a:r>
              <a:rPr lang="en-US" sz="2800" b="1" dirty="0" smtClean="0">
                <a:solidFill>
                  <a:srgbClr val="21368B"/>
                </a:solidFill>
                <a:latin typeface="+mn-lt"/>
                <a:ea typeface="ヒラギノ角ゴ ProN W6" charset="0"/>
                <a:cs typeface="Helvetica"/>
              </a:rPr>
              <a:t>Increased availability of information</a:t>
            </a:r>
          </a:p>
          <a:p>
            <a:pPr marL="731520" lvl="1" indent="-274320">
              <a:spcAft>
                <a:spcPts val="300"/>
              </a:spcAft>
              <a:buFont typeface="Courier New" pitchFamily="49" charset="0"/>
              <a:buChar char="o"/>
              <a:defRPr/>
            </a:pPr>
            <a:r>
              <a:rPr lang="en-US" sz="2400" dirty="0" smtClean="0">
                <a:solidFill>
                  <a:schemeClr val="accent4"/>
                </a:solidFill>
                <a:latin typeface="+mn-lt"/>
                <a:ea typeface="ヒラギノ角ゴ ProN W6" charset="0"/>
                <a:cs typeface="Helvetica"/>
              </a:rPr>
              <a:t>Internet connectivity, wireless communications, cloud computing</a:t>
            </a:r>
            <a:endParaRPr lang="en-US" sz="2400" dirty="0">
              <a:solidFill>
                <a:schemeClr val="accent4"/>
              </a:solidFill>
              <a:latin typeface="+mn-lt"/>
              <a:ea typeface="ヒラギノ角ゴ ProN W6" charset="0"/>
              <a:cs typeface="Helvetica"/>
            </a:endParaRPr>
          </a:p>
          <a:p>
            <a:pPr marL="731520" lvl="1" indent="-274320">
              <a:spcAft>
                <a:spcPts val="1200"/>
              </a:spcAft>
              <a:buFont typeface="Courier New" pitchFamily="49" charset="0"/>
              <a:buChar char="o"/>
              <a:defRPr/>
            </a:pPr>
            <a:r>
              <a:rPr lang="en-US" sz="2400" dirty="0" smtClean="0">
                <a:solidFill>
                  <a:schemeClr val="accent4"/>
                </a:solidFill>
                <a:latin typeface="+mn-lt"/>
                <a:ea typeface="ヒラギノ角ゴ ProN W6" charset="0"/>
                <a:cs typeface="Helvetica"/>
              </a:rPr>
              <a:t>Information is available 24/7 on mobile devices</a:t>
            </a:r>
          </a:p>
          <a:p>
            <a:pPr marL="274320" indent="-274320">
              <a:spcAft>
                <a:spcPts val="1200"/>
              </a:spcAft>
              <a:buFont typeface="Arial"/>
              <a:buChar char="•"/>
              <a:defRPr/>
            </a:pPr>
            <a:r>
              <a:rPr lang="en-US" sz="2800" b="1" dirty="0" smtClean="0">
                <a:solidFill>
                  <a:srgbClr val="21368B"/>
                </a:solidFill>
                <a:latin typeface="+mn-lt"/>
                <a:ea typeface="ヒラギノ角ゴ ProN W6" charset="0"/>
                <a:cs typeface="Helvetica"/>
              </a:rPr>
              <a:t>Shifting customer expectations:  </a:t>
            </a:r>
            <a:r>
              <a:rPr lang="en-US" sz="2800" dirty="0" smtClean="0">
                <a:solidFill>
                  <a:schemeClr val="accent4"/>
                </a:solidFill>
                <a:latin typeface="+mn-lt"/>
                <a:ea typeface="ヒラギノ角ゴ ProN W6" charset="0"/>
                <a:cs typeface="Helvetica"/>
              </a:rPr>
              <a:t>technology leads to improved efficiencies and service</a:t>
            </a:r>
          </a:p>
          <a:p>
            <a:pPr marL="274320" indent="-274320">
              <a:buFont typeface="Arial"/>
              <a:buChar char="•"/>
              <a:defRPr/>
            </a:pPr>
            <a:r>
              <a:rPr lang="en-US" sz="2800" b="1" dirty="0" smtClean="0">
                <a:solidFill>
                  <a:srgbClr val="21368B"/>
                </a:solidFill>
                <a:latin typeface="+mn-lt"/>
                <a:ea typeface="ヒラギノ角ゴ ProN W6" charset="0"/>
                <a:cs typeface="Helvetica"/>
              </a:rPr>
              <a:t>The future </a:t>
            </a:r>
            <a:r>
              <a:rPr lang="en-US" sz="2800" dirty="0" smtClean="0">
                <a:solidFill>
                  <a:schemeClr val="accent4"/>
                </a:solidFill>
                <a:latin typeface="+mn-lt"/>
                <a:ea typeface="ヒラギノ角ゴ ProN W6" charset="0"/>
                <a:cs typeface="Helvetica"/>
              </a:rPr>
              <a:t>– even more innovative technologies and a shorter shelf life</a:t>
            </a:r>
          </a:p>
          <a:p>
            <a:pPr marL="731520" lvl="1" indent="-274320">
              <a:buFont typeface="Courier New" pitchFamily="49" charset="0"/>
              <a:buChar char="o"/>
              <a:defRPr/>
            </a:pPr>
            <a:r>
              <a:rPr lang="en-US" sz="2400" dirty="0" smtClean="0">
                <a:solidFill>
                  <a:schemeClr val="accent4"/>
                </a:solidFill>
                <a:latin typeface="+mn-lt"/>
                <a:ea typeface="ヒラギノ角ゴ ProN W6" charset="0"/>
                <a:cs typeface="Helvetica"/>
              </a:rPr>
              <a:t>New data services</a:t>
            </a:r>
          </a:p>
          <a:p>
            <a:pPr marL="731520" lvl="1" indent="-274320">
              <a:buFont typeface="Courier New" pitchFamily="49" charset="0"/>
              <a:buChar char="o"/>
              <a:defRPr/>
            </a:pPr>
            <a:r>
              <a:rPr lang="en-US" sz="2400" dirty="0" smtClean="0">
                <a:solidFill>
                  <a:schemeClr val="accent4"/>
                </a:solidFill>
                <a:latin typeface="+mn-lt"/>
                <a:ea typeface="ヒラギノ角ゴ ProN W6" charset="0"/>
                <a:cs typeface="Helvetica"/>
              </a:rPr>
              <a:t>Connected  / autonomous vehicles</a:t>
            </a:r>
          </a:p>
          <a:p>
            <a:pPr marL="274320" indent="-274320">
              <a:buFont typeface="Arial"/>
              <a:buChar char="•"/>
              <a:defRPr/>
            </a:pPr>
            <a:endParaRPr lang="en-US" dirty="0">
              <a:effectLst>
                <a:outerShdw blurRad="50800" dist="38100" dir="5400000" algn="t" rotWithShape="0">
                  <a:prstClr val="black">
                    <a:alpha val="40000"/>
                  </a:prstClr>
                </a:outerShdw>
              </a:effectLst>
              <a:latin typeface="+mn-lt"/>
              <a:ea typeface="ヒラギノ角ゴ ProN W6" charset="0"/>
            </a:endParaRPr>
          </a:p>
        </p:txBody>
      </p:sp>
      <p:sp>
        <p:nvSpPr>
          <p:cNvPr id="9" name="TextBox 8"/>
          <p:cNvSpPr txBox="1"/>
          <p:nvPr/>
        </p:nvSpPr>
        <p:spPr>
          <a:xfrm>
            <a:off x="8761140" y="6489651"/>
            <a:ext cx="361055" cy="372696"/>
          </a:xfrm>
          <a:prstGeom prst="rect">
            <a:avLst/>
          </a:prstGeom>
          <a:noFill/>
        </p:spPr>
        <p:txBody>
          <a:bodyPr wrap="none" lIns="64291" tIns="32146" rIns="64291" bIns="32146">
            <a:spAutoFit/>
          </a:bodyPr>
          <a:lstStyle/>
          <a:p>
            <a:pPr>
              <a:defRPr/>
            </a:pPr>
            <a:r>
              <a:rPr lang="en-US" sz="2000" b="1" spc="-211" dirty="0">
                <a:solidFill>
                  <a:srgbClr val="FFFFFF"/>
                </a:solidFill>
                <a:latin typeface="Helvetica"/>
                <a:ea typeface="ヒラギノ角ゴ ProN W6" charset="0"/>
                <a:cs typeface="Helvetica"/>
              </a:rPr>
              <a:t>04</a:t>
            </a:r>
          </a:p>
        </p:txBody>
      </p:sp>
      <p:sp>
        <p:nvSpPr>
          <p:cNvPr id="14" name="TextBox 13"/>
          <p:cNvSpPr txBox="1"/>
          <p:nvPr/>
        </p:nvSpPr>
        <p:spPr>
          <a:xfrm>
            <a:off x="285750" y="76200"/>
            <a:ext cx="8358188" cy="1172915"/>
          </a:xfrm>
          <a:prstGeom prst="rect">
            <a:avLst/>
          </a:prstGeom>
          <a:noFill/>
        </p:spPr>
        <p:txBody>
          <a:bodyPr lIns="64291" tIns="32146" rIns="64291" bIns="32146">
            <a:spAutoFit/>
          </a:bodyPr>
          <a:lstStyle/>
          <a:p>
            <a:r>
              <a:rPr lang="en-US" sz="3600" b="1" dirty="0">
                <a:solidFill>
                  <a:srgbClr val="FFFFFF"/>
                </a:solidFill>
                <a:effectLst>
                  <a:outerShdw blurRad="38100" dist="38100" dir="2700000" algn="tl">
                    <a:srgbClr val="000000">
                      <a:alpha val="43137"/>
                    </a:srgbClr>
                  </a:outerShdw>
                </a:effectLst>
                <a:latin typeface="FranklinGotMdITC"/>
              </a:rPr>
              <a:t>Technology </a:t>
            </a:r>
            <a:r>
              <a:rPr lang="en-US" sz="3600" b="1" dirty="0" smtClean="0">
                <a:solidFill>
                  <a:srgbClr val="FFFFFF"/>
                </a:solidFill>
                <a:effectLst>
                  <a:outerShdw blurRad="38100" dist="38100" dir="2700000" algn="tl">
                    <a:srgbClr val="000000">
                      <a:alpha val="43137"/>
                    </a:srgbClr>
                  </a:outerShdw>
                </a:effectLst>
                <a:latin typeface="FranklinGotMdITC"/>
              </a:rPr>
              <a:t>Is Transforming</a:t>
            </a:r>
          </a:p>
          <a:p>
            <a:r>
              <a:rPr lang="en-US" sz="3600" b="1" dirty="0" smtClean="0">
                <a:solidFill>
                  <a:srgbClr val="FFFFFF"/>
                </a:solidFill>
                <a:effectLst>
                  <a:outerShdw blurRad="38100" dist="38100" dir="2700000" algn="tl">
                    <a:srgbClr val="000000">
                      <a:alpha val="43137"/>
                    </a:srgbClr>
                  </a:outerShdw>
                </a:effectLst>
                <a:latin typeface="FranklinGotMdITC"/>
              </a:rPr>
              <a:t>Our </a:t>
            </a:r>
            <a:r>
              <a:rPr lang="en-US" sz="3600" b="1" dirty="0">
                <a:solidFill>
                  <a:srgbClr val="FFFFFF"/>
                </a:solidFill>
                <a:effectLst>
                  <a:outerShdw blurRad="38100" dist="38100" dir="2700000" algn="tl">
                    <a:srgbClr val="000000">
                      <a:alpha val="43137"/>
                    </a:srgbClr>
                  </a:outerShdw>
                </a:effectLst>
                <a:latin typeface="FranklinGotMdITC"/>
              </a:rPr>
              <a:t>World</a:t>
            </a:r>
          </a:p>
        </p:txBody>
      </p:sp>
      <p:pic>
        <p:nvPicPr>
          <p:cNvPr id="1028" name="Picture 4" descr="arrival_002"/>
          <p:cNvPicPr>
            <a:picLocks noChangeAspect="1" noChangeArrowheads="1"/>
          </p:cNvPicPr>
          <p:nvPr/>
        </p:nvPicPr>
        <p:blipFill>
          <a:blip r:embed="rId3"/>
          <a:srcRect/>
          <a:stretch>
            <a:fillRect/>
          </a:stretch>
        </p:blipFill>
        <p:spPr bwMode="auto">
          <a:xfrm>
            <a:off x="6400800" y="2123927"/>
            <a:ext cx="2545846" cy="3659653"/>
          </a:xfrm>
          <a:prstGeom prst="rect">
            <a:avLst/>
          </a:prstGeom>
          <a:noFill/>
        </p:spPr>
      </p:pic>
      <p:sp>
        <p:nvSpPr>
          <p:cNvPr id="8" name="TextBox 7"/>
          <p:cNvSpPr txBox="1"/>
          <p:nvPr/>
        </p:nvSpPr>
        <p:spPr>
          <a:xfrm>
            <a:off x="6400800" y="5791200"/>
            <a:ext cx="2514600" cy="338554"/>
          </a:xfrm>
          <a:prstGeom prst="rect">
            <a:avLst/>
          </a:prstGeom>
          <a:noFill/>
        </p:spPr>
        <p:txBody>
          <a:bodyPr wrap="square" rtlCol="0">
            <a:spAutoFit/>
          </a:bodyPr>
          <a:lstStyle/>
          <a:p>
            <a:r>
              <a:rPr lang="en-US" sz="1600" dirty="0" smtClean="0">
                <a:latin typeface="HelveticaNeueLT Std Blk"/>
              </a:rPr>
              <a:t>(Source: Portland TriMet)</a:t>
            </a:r>
            <a:endParaRPr lang="en-US" sz="1600" dirty="0">
              <a:latin typeface="HelveticaNeueLT Std Blk"/>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sz="3600" dirty="0" smtClean="0">
                <a:solidFill>
                  <a:schemeClr val="accent3"/>
                </a:solidFill>
                <a:latin typeface="Impact" pitchFamily="34" charset="0"/>
              </a:rPr>
              <a:t/>
            </a:r>
            <a:br>
              <a:rPr lang="en-US" sz="3600" dirty="0" smtClean="0">
                <a:solidFill>
                  <a:schemeClr val="accent3"/>
                </a:solidFill>
                <a:latin typeface="Impact" pitchFamily="34" charset="0"/>
              </a:rPr>
            </a:br>
            <a:r>
              <a:rPr lang="en-US" sz="3600" dirty="0" smtClean="0">
                <a:solidFill>
                  <a:schemeClr val="accent3"/>
                </a:solidFill>
                <a:effectLst/>
              </a:rPr>
              <a:t>Customer Expectations and </a:t>
            </a:r>
            <a:br>
              <a:rPr lang="en-US" sz="3600" dirty="0" smtClean="0">
                <a:solidFill>
                  <a:schemeClr val="accent3"/>
                </a:solidFill>
                <a:effectLst/>
              </a:rPr>
            </a:br>
            <a:r>
              <a:rPr lang="en-US" sz="3600" dirty="0" smtClean="0">
                <a:solidFill>
                  <a:schemeClr val="accent3"/>
                </a:solidFill>
                <a:effectLst/>
              </a:rPr>
              <a:t>Needs are Changing</a:t>
            </a:r>
            <a:br>
              <a:rPr lang="en-US" sz="3600" dirty="0" smtClean="0">
                <a:solidFill>
                  <a:schemeClr val="accent3"/>
                </a:solidFill>
                <a:effectLst/>
              </a:rPr>
            </a:br>
            <a:endParaRPr lang="en-US" dirty="0">
              <a:solidFill>
                <a:schemeClr val="accent3"/>
              </a:solidFill>
              <a:effectLst/>
            </a:endParaRPr>
          </a:p>
        </p:txBody>
      </p:sp>
      <p:sp>
        <p:nvSpPr>
          <p:cNvPr id="3" name="Content Placeholder 2"/>
          <p:cNvSpPr>
            <a:spLocks noGrp="1"/>
          </p:cNvSpPr>
          <p:nvPr>
            <p:ph idx="1"/>
          </p:nvPr>
        </p:nvSpPr>
        <p:spPr>
          <a:xfrm>
            <a:off x="304800" y="1447800"/>
            <a:ext cx="8382000" cy="4800600"/>
          </a:xfrm>
        </p:spPr>
        <p:txBody>
          <a:bodyPr/>
          <a:lstStyle/>
          <a:p>
            <a:pPr marL="321457" indent="-321457">
              <a:buFont typeface="Arial" pitchFamily="34" charset="0"/>
              <a:buChar char="•"/>
            </a:pPr>
            <a:r>
              <a:rPr lang="en-US" sz="2600" b="1" dirty="0" smtClean="0">
                <a:solidFill>
                  <a:srgbClr val="21368B"/>
                </a:solidFill>
              </a:rPr>
              <a:t>Public’</a:t>
            </a:r>
            <a:r>
              <a:rPr lang="en-US" altLang="ja-JP" sz="2600" b="1" dirty="0" smtClean="0">
                <a:solidFill>
                  <a:srgbClr val="21368B"/>
                </a:solidFill>
              </a:rPr>
              <a:t>s expectations of government</a:t>
            </a:r>
          </a:p>
          <a:p>
            <a:pPr marL="721507" lvl="1" indent="-321457">
              <a:buFont typeface="Courier New" pitchFamily="49" charset="0"/>
              <a:buChar char="o"/>
            </a:pPr>
            <a:r>
              <a:rPr lang="en-US" sz="2400" dirty="0" smtClean="0">
                <a:solidFill>
                  <a:schemeClr val="accent4"/>
                </a:solidFill>
              </a:rPr>
              <a:t>Increased productivity and efficiency </a:t>
            </a:r>
          </a:p>
          <a:p>
            <a:pPr marL="721507" lvl="1" indent="-321457">
              <a:buFont typeface="Courier New" pitchFamily="49" charset="0"/>
              <a:buChar char="o"/>
            </a:pPr>
            <a:r>
              <a:rPr lang="en-US" sz="2400" dirty="0" smtClean="0">
                <a:solidFill>
                  <a:schemeClr val="accent4"/>
                </a:solidFill>
              </a:rPr>
              <a:t>Greater demand for accountability – value expected from the use of tax dollars and transit fares</a:t>
            </a:r>
          </a:p>
          <a:p>
            <a:pPr marL="721507" lvl="1" indent="-321457">
              <a:buFont typeface="Courier New" pitchFamily="49" charset="0"/>
              <a:buChar char="o"/>
            </a:pPr>
            <a:r>
              <a:rPr lang="en-US" sz="2400" dirty="0" smtClean="0">
                <a:solidFill>
                  <a:schemeClr val="accent4"/>
                </a:solidFill>
              </a:rPr>
              <a:t>Transportation network viewed as a “whole”;  not concerned with which agency owns the facility</a:t>
            </a:r>
          </a:p>
          <a:p>
            <a:pPr marL="482186" indent="-482186" eaLnBrk="1" hangingPunct="1">
              <a:buFont typeface="Arial" pitchFamily="34" charset="0"/>
              <a:buChar char="•"/>
            </a:pPr>
            <a:r>
              <a:rPr lang="en-US" sz="2600" b="1" dirty="0" smtClean="0">
                <a:solidFill>
                  <a:srgbClr val="21368B"/>
                </a:solidFill>
              </a:rPr>
              <a:t>Improved performance and services for commuter, freight, recreational, and other trips</a:t>
            </a:r>
          </a:p>
          <a:p>
            <a:pPr marL="882236" lvl="1" indent="-482186" eaLnBrk="1" hangingPunct="1">
              <a:buFont typeface="Courier New" pitchFamily="49" charset="0"/>
              <a:buChar char="o"/>
            </a:pPr>
            <a:r>
              <a:rPr lang="en-US" sz="2400" dirty="0" smtClean="0">
                <a:solidFill>
                  <a:schemeClr val="accent4"/>
                </a:solidFill>
              </a:rPr>
              <a:t>Mobility including reduced delays and congestion</a:t>
            </a:r>
          </a:p>
          <a:p>
            <a:pPr marL="882236" lvl="1" indent="-482186" eaLnBrk="1" hangingPunct="1">
              <a:buFont typeface="Courier New" pitchFamily="49" charset="0"/>
              <a:buChar char="o"/>
            </a:pPr>
            <a:r>
              <a:rPr lang="en-US" sz="2400" dirty="0" smtClean="0">
                <a:solidFill>
                  <a:schemeClr val="accent4"/>
                </a:solidFill>
              </a:rPr>
              <a:t>Safety</a:t>
            </a:r>
          </a:p>
          <a:p>
            <a:pPr marL="882236" lvl="1" indent="-482186" eaLnBrk="1" hangingPunct="1">
              <a:buFont typeface="Courier New" pitchFamily="49" charset="0"/>
              <a:buChar char="o"/>
            </a:pPr>
            <a:r>
              <a:rPr lang="en-US" sz="2400" dirty="0" smtClean="0">
                <a:solidFill>
                  <a:schemeClr val="accent4"/>
                </a:solidFill>
              </a:rPr>
              <a:t>Accurate, timely, and accessible information</a:t>
            </a:r>
          </a:p>
          <a:p>
            <a:pPr marL="882236" lvl="1" indent="-482186" eaLnBrk="1" hangingPunct="1">
              <a:buFont typeface="Courier New" pitchFamily="49" charset="0"/>
              <a:buChar char="o"/>
            </a:pPr>
            <a:r>
              <a:rPr lang="en-US" sz="2400" dirty="0" smtClean="0">
                <a:solidFill>
                  <a:schemeClr val="accent4"/>
                </a:solidFill>
              </a:rPr>
              <a:t>Reliability (a focus of SHRP 2 program)</a:t>
            </a:r>
          </a:p>
          <a:p>
            <a:pPr marL="882236" lvl="1" indent="-482186" eaLnBrk="1" hangingPunct="1">
              <a:buNone/>
            </a:pPr>
            <a:r>
              <a:rPr lang="en-US" sz="2400" dirty="0" smtClean="0">
                <a:solidFill>
                  <a:schemeClr val="accent4"/>
                </a:solidFill>
              </a:rPr>
              <a:t> </a:t>
            </a:r>
          </a:p>
          <a:p>
            <a:pPr marL="164272" indent="-321457">
              <a:buFont typeface="Arial" pitchFamily="34" charset="0"/>
              <a:buChar char="•"/>
            </a:pPr>
            <a:endParaRPr lang="en-US" sz="2800" dirty="0" smtClean="0">
              <a:solidFill>
                <a:schemeClr val="accent4"/>
              </a:solidFill>
              <a:latin typeface="Helvetica Neue"/>
            </a:endParaRPr>
          </a:p>
          <a:p>
            <a:pPr marL="964372" lvl="2" indent="-321457">
              <a:buFont typeface="Arial" pitchFamily="34" charset="0"/>
              <a:buChar char="•"/>
            </a:pPr>
            <a:endParaRPr lang="en-US" sz="2400" dirty="0" smtClean="0">
              <a:solidFill>
                <a:schemeClr val="accent4"/>
              </a:solidFill>
              <a:latin typeface="Helvetica Neue"/>
            </a:endParaRPr>
          </a:p>
          <a:p>
            <a:pPr marL="964372" lvl="2" indent="-321457">
              <a:buFont typeface="Arial" pitchFamily="34" charset="0"/>
              <a:buChar char="•"/>
            </a:pPr>
            <a:endParaRPr lang="en-US" sz="2800" dirty="0" smtClean="0">
              <a:solidFill>
                <a:schemeClr val="accent4"/>
              </a:solidFill>
              <a:latin typeface="Helvetica Neue"/>
            </a:endParaRPr>
          </a:p>
          <a:p>
            <a:pPr marL="964372" lvl="2" indent="-321457">
              <a:buFont typeface="Arial" pitchFamily="34" charset="0"/>
              <a:buChar char="•"/>
            </a:pPr>
            <a:endParaRPr lang="en-US" sz="2800" dirty="0" smtClean="0">
              <a:solidFill>
                <a:schemeClr val="accent4"/>
              </a:solidFill>
              <a:latin typeface="Helvetica Neue"/>
            </a:endParaRPr>
          </a:p>
          <a:p>
            <a:endParaRPr lang="en-US" sz="2800" dirty="0">
              <a:latin typeface="Helvetica Neue"/>
            </a:endParaRPr>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7</a:t>
            </a:fld>
            <a:endParaRPr lang="en-US"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Performance Measures</a:t>
            </a:r>
            <a:endParaRPr lang="en-US" sz="3600" dirty="0"/>
          </a:p>
        </p:txBody>
      </p:sp>
      <p:sp>
        <p:nvSpPr>
          <p:cNvPr id="3" name="Content Placeholder 2"/>
          <p:cNvSpPr>
            <a:spLocks noGrp="1"/>
          </p:cNvSpPr>
          <p:nvPr>
            <p:ph idx="1"/>
          </p:nvPr>
        </p:nvSpPr>
        <p:spPr>
          <a:xfrm>
            <a:off x="228600" y="1295400"/>
            <a:ext cx="8686800" cy="5334000"/>
          </a:xfrm>
        </p:spPr>
        <p:txBody>
          <a:bodyPr/>
          <a:lstStyle/>
          <a:p>
            <a:pPr>
              <a:spcBef>
                <a:spcPts val="300"/>
              </a:spcBef>
              <a:spcAft>
                <a:spcPts val="300"/>
              </a:spcAft>
              <a:buNone/>
            </a:pPr>
            <a:r>
              <a:rPr lang="en-US" sz="3000" b="1" dirty="0" smtClean="0">
                <a:solidFill>
                  <a:schemeClr val="accent2"/>
                </a:solidFill>
              </a:rPr>
              <a:t>Element of increased accountability</a:t>
            </a:r>
          </a:p>
          <a:p>
            <a:pPr>
              <a:spcBef>
                <a:spcPts val="300"/>
              </a:spcBef>
              <a:spcAft>
                <a:spcPts val="300"/>
              </a:spcAft>
              <a:buNone/>
            </a:pPr>
            <a:r>
              <a:rPr lang="en-US" sz="2600" i="1" dirty="0" smtClean="0"/>
              <a:t>“The game gets serious when you start to keep score!”</a:t>
            </a:r>
          </a:p>
          <a:p>
            <a:pPr marL="0" indent="0">
              <a:spcBef>
                <a:spcPts val="300"/>
              </a:spcBef>
              <a:spcAft>
                <a:spcPts val="1800"/>
              </a:spcAft>
              <a:buNone/>
            </a:pPr>
            <a:r>
              <a:rPr lang="en-US" sz="2600" dirty="0" smtClean="0"/>
              <a:t>Increasing focus on outcomes – improvements in safety, mobility, reliability, on-time performance, emissions, etc.</a:t>
            </a:r>
          </a:p>
          <a:p>
            <a:pPr>
              <a:spcBef>
                <a:spcPts val="300"/>
              </a:spcBef>
              <a:spcAft>
                <a:spcPts val="300"/>
              </a:spcAft>
              <a:buNone/>
            </a:pPr>
            <a:r>
              <a:rPr lang="en-US" sz="3000" b="1" dirty="0" smtClean="0">
                <a:solidFill>
                  <a:schemeClr val="accent2"/>
                </a:solidFill>
              </a:rPr>
              <a:t>Emphasized in MAP 21</a:t>
            </a:r>
          </a:p>
          <a:p>
            <a:pPr>
              <a:spcBef>
                <a:spcPts val="300"/>
              </a:spcBef>
              <a:spcAft>
                <a:spcPts val="300"/>
              </a:spcAft>
              <a:buNone/>
            </a:pPr>
            <a:r>
              <a:rPr lang="en-US" sz="2400" dirty="0" smtClean="0"/>
              <a:t>Goals and associated measures being established for:</a:t>
            </a:r>
            <a:endParaRPr lang="en-US" sz="2600" dirty="0" smtClean="0"/>
          </a:p>
          <a:p>
            <a:pPr>
              <a:spcAft>
                <a:spcPts val="1200"/>
              </a:spcAft>
              <a:buNone/>
            </a:pPr>
            <a:endParaRPr lang="en-US" sz="2400" dirty="0" smtClean="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8</a:t>
            </a:fld>
            <a:endParaRPr lang="en-US" dirty="0"/>
          </a:p>
        </p:txBody>
      </p:sp>
      <p:sp>
        <p:nvSpPr>
          <p:cNvPr id="5" name="Content Placeholder 2"/>
          <p:cNvSpPr txBox="1">
            <a:spLocks/>
          </p:cNvSpPr>
          <p:nvPr/>
        </p:nvSpPr>
        <p:spPr bwMode="auto">
          <a:xfrm>
            <a:off x="304800" y="4343400"/>
            <a:ext cx="37338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lang="en-US" sz="2400" dirty="0" smtClean="0">
                <a:latin typeface="+mn-lt"/>
              </a:rPr>
              <a:t>Safety</a:t>
            </a:r>
          </a:p>
          <a:p>
            <a:pPr marL="342900" lvl="0" indent="-342900" eaLnBrk="0" hangingPunct="0">
              <a:spcBef>
                <a:spcPct val="20000"/>
              </a:spcBef>
              <a:buFontTx/>
              <a:buChar char="•"/>
            </a:pPr>
            <a:r>
              <a:rPr lang="en-US" sz="2400" dirty="0" smtClean="0">
                <a:latin typeface="+mn-lt"/>
              </a:rPr>
              <a:t>Infrastructure Condition</a:t>
            </a:r>
          </a:p>
          <a:p>
            <a:pPr marL="342900" lvl="0" indent="-342900" eaLnBrk="0" hangingPunct="0">
              <a:spcBef>
                <a:spcPct val="20000"/>
              </a:spcBef>
              <a:buFontTx/>
              <a:buChar char="•"/>
            </a:pPr>
            <a:r>
              <a:rPr lang="en-US" sz="2400" dirty="0" smtClean="0">
                <a:latin typeface="+mn-lt"/>
              </a:rPr>
              <a:t>Congestion Reduction</a:t>
            </a:r>
          </a:p>
          <a:p>
            <a:pPr marL="342900" lvl="0" indent="-342900" eaLnBrk="0" hangingPunct="0">
              <a:spcBef>
                <a:spcPct val="20000"/>
              </a:spcBef>
              <a:buFontTx/>
              <a:buChar char="•"/>
            </a:pPr>
            <a:r>
              <a:rPr lang="en-US" sz="2400" dirty="0" smtClean="0">
                <a:latin typeface="+mn-lt"/>
              </a:rPr>
              <a:t>System Reliability</a:t>
            </a:r>
            <a:endParaRPr kumimoji="0" lang="en-US" sz="2400" b="0" i="0" u="none" strike="noStrike" kern="0" cap="none" spc="0" normalizeH="0" baseline="0" noProof="0" dirty="0">
              <a:ln>
                <a:noFill/>
              </a:ln>
              <a:solidFill>
                <a:schemeClr val="tx1"/>
              </a:solidFill>
              <a:effectLst/>
              <a:uLnTx/>
              <a:uFillTx/>
              <a:latin typeface="+mn-lt"/>
              <a:ea typeface="ＭＳ Ｐゴシック" pitchFamily="64" charset="-128"/>
              <a:cs typeface="ＭＳ Ｐゴシック" pitchFamily="64" charset="-128"/>
            </a:endParaRPr>
          </a:p>
        </p:txBody>
      </p:sp>
      <p:sp>
        <p:nvSpPr>
          <p:cNvPr id="6" name="Content Placeholder 2"/>
          <p:cNvSpPr txBox="1">
            <a:spLocks/>
          </p:cNvSpPr>
          <p:nvPr/>
        </p:nvSpPr>
        <p:spPr bwMode="auto">
          <a:xfrm>
            <a:off x="3962400" y="4343400"/>
            <a:ext cx="47244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lang="en-US" sz="2400" dirty="0" smtClean="0">
                <a:latin typeface="+mn-lt"/>
              </a:rPr>
              <a:t>Freight Movement and Economic Vitality</a:t>
            </a:r>
          </a:p>
          <a:p>
            <a:pPr marL="342900" lvl="0" indent="-342900" eaLnBrk="0" hangingPunct="0">
              <a:spcBef>
                <a:spcPct val="20000"/>
              </a:spcBef>
              <a:buFontTx/>
              <a:buChar char="•"/>
            </a:pPr>
            <a:r>
              <a:rPr lang="en-US" sz="2400" dirty="0" smtClean="0">
                <a:latin typeface="+mn-lt"/>
              </a:rPr>
              <a:t>Environmental Sustainability</a:t>
            </a:r>
          </a:p>
          <a:p>
            <a:pPr marL="342900" lvl="0" indent="-342900" eaLnBrk="0" hangingPunct="0">
              <a:spcBef>
                <a:spcPct val="20000"/>
              </a:spcBef>
              <a:buFontTx/>
              <a:buChar char="•"/>
            </a:pPr>
            <a:r>
              <a:rPr lang="en-US" sz="2400" dirty="0" smtClean="0">
                <a:latin typeface="+mn-lt"/>
              </a:rPr>
              <a:t>Reduced Project Delivery Delays</a:t>
            </a:r>
            <a:endParaRPr kumimoji="0" lang="en-US" sz="2400" b="0" i="0" u="none" strike="noStrike" kern="0" cap="none" spc="0" normalizeH="0" baseline="0" noProof="0" dirty="0">
              <a:ln>
                <a:noFill/>
              </a:ln>
              <a:solidFill>
                <a:schemeClr val="tx1"/>
              </a:solidFill>
              <a:effectLst/>
              <a:uLnTx/>
              <a:uFillTx/>
              <a:latin typeface="+mn-lt"/>
              <a:ea typeface="ＭＳ Ｐゴシック" pitchFamily="64" charset="-128"/>
              <a:cs typeface="ＭＳ Ｐゴシック" pitchFamily="64" charset="-128"/>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6019800" cy="715962"/>
          </a:xfrm>
        </p:spPr>
        <p:txBody>
          <a:bodyPr/>
          <a:lstStyle/>
          <a:p>
            <a:r>
              <a:rPr lang="en-US" sz="3600" dirty="0" smtClean="0"/>
              <a:t>MAP 21 and Performance- Based Planning</a:t>
            </a:r>
            <a:endParaRPr lang="en-US" sz="3600" dirty="0"/>
          </a:p>
        </p:txBody>
      </p:sp>
      <p:sp>
        <p:nvSpPr>
          <p:cNvPr id="9" name="Content Placeholder 8"/>
          <p:cNvSpPr>
            <a:spLocks noGrp="1"/>
          </p:cNvSpPr>
          <p:nvPr>
            <p:ph idx="1"/>
          </p:nvPr>
        </p:nvSpPr>
        <p:spPr>
          <a:xfrm>
            <a:off x="457200" y="1570037"/>
            <a:ext cx="8229600" cy="5059363"/>
          </a:xfrm>
        </p:spPr>
        <p:txBody>
          <a:bodyPr/>
          <a:lstStyle/>
          <a:p>
            <a:pPr>
              <a:spcAft>
                <a:spcPts val="1200"/>
              </a:spcAft>
            </a:pPr>
            <a:r>
              <a:rPr lang="en-US" sz="2800" dirty="0" smtClean="0"/>
              <a:t>MPOs and State DOTs must consider projects and strategies as part of their planning process that promote efficient operations. </a:t>
            </a:r>
          </a:p>
          <a:p>
            <a:pPr lvl="0">
              <a:spcAft>
                <a:spcPts val="600"/>
              </a:spcAft>
            </a:pPr>
            <a:r>
              <a:rPr lang="en-US" sz="2800" dirty="0" smtClean="0"/>
              <a:t>Metropolitan planning processes will use a performance-based approach to transportation decision making.</a:t>
            </a:r>
          </a:p>
          <a:p>
            <a:pPr lvl="1">
              <a:spcAft>
                <a:spcPts val="600"/>
              </a:spcAft>
              <a:buFont typeface="Courier New" pitchFamily="49" charset="0"/>
              <a:buChar char="o"/>
            </a:pPr>
            <a:r>
              <a:rPr lang="en-US" sz="2600" dirty="0" smtClean="0"/>
              <a:t>Plan will include performance measures, targets, and system performance report.</a:t>
            </a:r>
          </a:p>
          <a:p>
            <a:pPr lvl="1">
              <a:spcAft>
                <a:spcPts val="600"/>
              </a:spcAft>
              <a:buFont typeface="Courier New" pitchFamily="49" charset="0"/>
              <a:buChar char="o"/>
            </a:pPr>
            <a:r>
              <a:rPr lang="en-US" sz="2600" dirty="0" smtClean="0"/>
              <a:t>TIP will link investment priorities to performance targets in Plan to extent possible.</a:t>
            </a:r>
          </a:p>
          <a:p>
            <a:endParaRPr lang="en-US" dirty="0"/>
          </a:p>
        </p:txBody>
      </p:sp>
      <p:sp>
        <p:nvSpPr>
          <p:cNvPr id="7" name="Slide Number Placeholder 6"/>
          <p:cNvSpPr>
            <a:spLocks noGrp="1"/>
          </p:cNvSpPr>
          <p:nvPr>
            <p:ph type="sldNum" sz="quarter" idx="12"/>
          </p:nvPr>
        </p:nvSpPr>
        <p:spPr/>
        <p:txBody>
          <a:bodyPr/>
          <a:lstStyle/>
          <a:p>
            <a:pPr>
              <a:defRPr/>
            </a:pPr>
            <a:fld id="{B671D4B3-17E0-4844-8D5C-7176FD3276C7}" type="slidenum">
              <a:rPr lang="en-US" smtClean="0"/>
              <a:pPr>
                <a:defRPr/>
              </a:pPr>
              <a:t>9</a:t>
            </a:fld>
            <a:endParaRPr lang="en-US" dirty="0"/>
          </a:p>
        </p:txBody>
      </p:sp>
    </p:spTree>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D01DC089DEFF4BB13B27CF98DC262B" ma:contentTypeVersion="5" ma:contentTypeDescription="Create a new document." ma:contentTypeScope="" ma:versionID="bd48ec46d884ec5ef86169f3bcd4ba00">
  <xsd:schema xmlns:xsd="http://www.w3.org/2001/XMLSchema" xmlns:xs="http://www.w3.org/2001/XMLSchema" xmlns:p="http://schemas.microsoft.com/office/2006/metadata/properties" xmlns:ns2="http://schemas.microsoft.com/sharepoint/v3/fields" targetNamespace="http://schemas.microsoft.com/office/2006/metadata/properties" ma:root="true" ma:fieldsID="74d2d3e653b230cc0118b718e5063cce" ns2:_="">
    <xsd:import namespace="http://schemas.microsoft.com/sharepoint/v3/fields"/>
    <xsd:element name="properties">
      <xsd:complexType>
        <xsd:sequence>
          <xsd:element name="documentManagement">
            <xsd:complexType>
              <xsd:all>
                <xsd:element ref="ns2:_DCDateModifi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Modified" ma:index="3" nillable="true" ma:displayName="Date Modified" ma:description="The date on which this resource was last modified" ma:format="DateTime" ma:internalName="_DCDateModifi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ma:index="2"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CDateModified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90D456-9E15-41A9-B4E5-D9A884E127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9BDDA8-B6B7-484C-903D-7047713E651A}">
  <ds:schemaRefs>
    <ds:schemaRef ds:uri="http://schemas.openxmlformats.org/package/2006/metadata/core-properties"/>
    <ds:schemaRef ds:uri="http://purl.org/dc/dcmitype/"/>
    <ds:schemaRef ds:uri="http://purl.org/dc/elements/1.1/"/>
    <ds:schemaRef ds:uri="http://www.w3.org/XML/1998/namespace"/>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microsoft.com/sharepoint/v3/fields"/>
  </ds:schemaRefs>
</ds:datastoreItem>
</file>

<file path=customXml/itemProps3.xml><?xml version="1.0" encoding="utf-8"?>
<ds:datastoreItem xmlns:ds="http://schemas.openxmlformats.org/officeDocument/2006/customXml" ds:itemID="{CEC1449A-B655-42C8-9B39-5455899B09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16252</TotalTime>
  <Words>7468</Words>
  <Application>Microsoft Office PowerPoint</Application>
  <PresentationFormat>On-screen Show (4:3)</PresentationFormat>
  <Paragraphs>634</Paragraphs>
  <Slides>30</Slides>
  <Notes>30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30</vt:i4>
      </vt:variant>
    </vt:vector>
  </HeadingPairs>
  <TitlesOfParts>
    <vt:vector size="45" baseType="lpstr">
      <vt:lpstr>MS PGothic</vt:lpstr>
      <vt:lpstr>MS PGothic</vt:lpstr>
      <vt:lpstr>Arial</vt:lpstr>
      <vt:lpstr>Calibri</vt:lpstr>
      <vt:lpstr>Courier New</vt:lpstr>
      <vt:lpstr>FranklinGotMdITC</vt:lpstr>
      <vt:lpstr>Helvetica</vt:lpstr>
      <vt:lpstr>Helvetica Neue</vt:lpstr>
      <vt:lpstr>Helvetica Neue Bold Condensed</vt:lpstr>
      <vt:lpstr>HelveticaNeueLT Std Blk</vt:lpstr>
      <vt:lpstr>HelveticaNeueLT Std Bold</vt:lpstr>
      <vt:lpstr>Impact</vt:lpstr>
      <vt:lpstr>Wingdings</vt:lpstr>
      <vt:lpstr>ヒラギノ角ゴ ProN W6</vt:lpstr>
      <vt:lpstr>Default Design</vt:lpstr>
      <vt:lpstr>PowerPoint Presentation</vt:lpstr>
      <vt:lpstr>Purpose of this Meeting: Share Thoughts &amp; Discuss</vt:lpstr>
      <vt:lpstr>What is Operations?</vt:lpstr>
      <vt:lpstr>Example Operations Strategies and Solutions</vt:lpstr>
      <vt:lpstr>The Transportation Environment is Changing</vt:lpstr>
      <vt:lpstr>PowerPoint Presentation</vt:lpstr>
      <vt:lpstr> Customer Expectations and  Needs are Changing </vt:lpstr>
      <vt:lpstr>Performance Measures</vt:lpstr>
      <vt:lpstr>MAP 21 and Performance- Based Planning</vt:lpstr>
      <vt:lpstr>Increasing Financial Constraints</vt:lpstr>
      <vt:lpstr>Operations Can Help Address These Challenges</vt:lpstr>
      <vt:lpstr>Benefits From Operations</vt:lpstr>
      <vt:lpstr>Operations in Support of Mobility and Safety</vt:lpstr>
      <vt:lpstr>Operations in Support of Sustainability</vt:lpstr>
      <vt:lpstr>Operations in Support of Livability</vt:lpstr>
      <vt:lpstr>Operations in Support of Climate Adaptation</vt:lpstr>
      <vt:lpstr> Traditional Approach to Managing Transportation </vt:lpstr>
      <vt:lpstr>PowerPoint Presentation</vt:lpstr>
      <vt:lpstr>Mainstreaming Operations</vt:lpstr>
      <vt:lpstr>Key Attributes of  Planning for Operations</vt:lpstr>
      <vt:lpstr>Objectives – Driven, Performance- Based Approach</vt:lpstr>
      <vt:lpstr>SMART Operations  Objectives</vt:lpstr>
      <vt:lpstr>Summary</vt:lpstr>
      <vt:lpstr>Help Mainstream Operations into the Planning Process</vt:lpstr>
      <vt:lpstr>A New Source of Information on TSM&amp;O</vt:lpstr>
      <vt:lpstr>Next Steps</vt:lpstr>
      <vt:lpstr>PowerPoint Presentation</vt:lpstr>
      <vt:lpstr>ADDITIONAL SLIDES AS APPROPRIATE</vt:lpstr>
      <vt:lpstr>What is “Reliability”?</vt:lpstr>
      <vt:lpstr>PowerPoint Presentation</vt:lpstr>
    </vt:vector>
  </TitlesOfParts>
  <Company>ASC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SHRP2</dc:title>
  <dc:creator>Irwin, Benjamin CTR (VOLPE)</dc:creator>
  <cp:lastModifiedBy>Appel, Sherry/DCA</cp:lastModifiedBy>
  <cp:revision>1032</cp:revision>
  <cp:lastPrinted>2013-06-05T19:13:44Z</cp:lastPrinted>
  <dcterms:created xsi:type="dcterms:W3CDTF">2011-10-26T19:28:22Z</dcterms:created>
  <dcterms:modified xsi:type="dcterms:W3CDTF">2015-02-13T20:13:48Z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0x0101009BD01DC089DEFF4BB13B27CF98DC262B</vt:lpwstr>
  </property>
</Properties>
</file>