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diagrams/data1.xml" ContentType="application/vnd.openxmlformats-officedocument.drawingml.diagramData+xml"/>
  <Override PartName="/ppt/notesSlides/notesSlide12.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1.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39.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2.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9.xml" ContentType="application/vnd.openxmlformats-officedocument.presentationml.notesSlide+xml"/>
  <Override PartName="/ppt/notesSlides/notesSlide11.xml" ContentType="application/vnd.openxmlformats-officedocument.presentationml.notesSlide+xml"/>
  <Override PartName="/ppt/notesSlides/notesSlide43.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30.xml" ContentType="application/vnd.openxmlformats-officedocument.presentationml.notesSlide+xml"/>
  <Override PartName="/ppt/notesSlides/notesSlide19.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21.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40.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20.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 id="2147483672" r:id="rId4"/>
  </p:sldMasterIdLst>
  <p:notesMasterIdLst>
    <p:notesMasterId r:id="rId61"/>
  </p:notesMasterIdLst>
  <p:handoutMasterIdLst>
    <p:handoutMasterId r:id="rId62"/>
  </p:handoutMasterIdLst>
  <p:sldIdLst>
    <p:sldId id="259" r:id="rId5"/>
    <p:sldId id="261" r:id="rId6"/>
    <p:sldId id="368" r:id="rId7"/>
    <p:sldId id="369" r:id="rId8"/>
    <p:sldId id="379" r:id="rId9"/>
    <p:sldId id="350" r:id="rId10"/>
    <p:sldId id="380" r:id="rId11"/>
    <p:sldId id="381" r:id="rId12"/>
    <p:sldId id="366" r:id="rId13"/>
    <p:sldId id="359" r:id="rId14"/>
    <p:sldId id="263" r:id="rId15"/>
    <p:sldId id="270" r:id="rId16"/>
    <p:sldId id="371" r:id="rId17"/>
    <p:sldId id="384" r:id="rId18"/>
    <p:sldId id="278" r:id="rId19"/>
    <p:sldId id="345" r:id="rId20"/>
    <p:sldId id="279" r:id="rId21"/>
    <p:sldId id="347" r:id="rId22"/>
    <p:sldId id="385" r:id="rId23"/>
    <p:sldId id="349" r:id="rId24"/>
    <p:sldId id="280" r:id="rId25"/>
    <p:sldId id="386" r:id="rId26"/>
    <p:sldId id="282" r:id="rId27"/>
    <p:sldId id="283" r:id="rId28"/>
    <p:sldId id="284" r:id="rId29"/>
    <p:sldId id="265" r:id="rId30"/>
    <p:sldId id="274" r:id="rId31"/>
    <p:sldId id="281" r:id="rId32"/>
    <p:sldId id="382" r:id="rId33"/>
    <p:sldId id="383" r:id="rId34"/>
    <p:sldId id="276" r:id="rId35"/>
    <p:sldId id="341" r:id="rId36"/>
    <p:sldId id="373" r:id="rId37"/>
    <p:sldId id="266" r:id="rId38"/>
    <p:sldId id="338" r:id="rId39"/>
    <p:sldId id="339" r:id="rId40"/>
    <p:sldId id="354" r:id="rId41"/>
    <p:sldId id="357" r:id="rId42"/>
    <p:sldId id="335" r:id="rId43"/>
    <p:sldId id="356" r:id="rId44"/>
    <p:sldId id="348" r:id="rId45"/>
    <p:sldId id="355" r:id="rId46"/>
    <p:sldId id="387" r:id="rId47"/>
    <p:sldId id="388" r:id="rId48"/>
    <p:sldId id="389" r:id="rId49"/>
    <p:sldId id="390" r:id="rId50"/>
    <p:sldId id="391" r:id="rId51"/>
    <p:sldId id="392" r:id="rId52"/>
    <p:sldId id="267" r:id="rId53"/>
    <p:sldId id="327" r:id="rId54"/>
    <p:sldId id="367" r:id="rId55"/>
    <p:sldId id="268" r:id="rId56"/>
    <p:sldId id="333" r:id="rId57"/>
    <p:sldId id="332" r:id="rId58"/>
    <p:sldId id="320" r:id="rId59"/>
    <p:sldId id="317"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s" initials="TS" lastIdx="65" clrIdx="4">
    <p:extLst>
      <p:ext uri="{19B8F6BF-5375-455C-9EA6-DF929625EA0E}">
        <p15:presenceInfo xmlns:p15="http://schemas.microsoft.com/office/powerpoint/2012/main" userId="tas" providerId="None"/>
      </p:ext>
    </p:extLst>
  </p:cmAuthor>
  <p:cmAuthor id="14" name="Bedsole, Elisabeth CTR (FHWA)" initials="BEC(" lastIdx="13" clrIdx="11">
    <p:extLst>
      <p:ext uri="{19B8F6BF-5375-455C-9EA6-DF929625EA0E}">
        <p15:presenceInfo xmlns:p15="http://schemas.microsoft.com/office/powerpoint/2012/main" userId="S-1-5-21-982035342-1880134254-310265210-794656" providerId="AD"/>
      </p:ext>
    </p:extLst>
  </p:cmAuthor>
  <p:cmAuthor id="1" name="Klidzejs, Stacey N. [US-US]" initials="KSN[" lastIdx="7" clrIdx="0">
    <p:extLst>
      <p:ext uri="{19B8F6BF-5375-455C-9EA6-DF929625EA0E}">
        <p15:presenceInfo xmlns:p15="http://schemas.microsoft.com/office/powerpoint/2012/main" userId="S-1-5-21-727274380-931424960-1827182208-85685" providerId="AD"/>
      </p:ext>
    </p:extLst>
  </p:cmAuthor>
  <p:cmAuthor id="8" name="Pat Noyes" initials="PN" lastIdx="62" clrIdx="5">
    <p:extLst>
      <p:ext uri="{19B8F6BF-5375-455C-9EA6-DF929625EA0E}">
        <p15:presenceInfo xmlns:p15="http://schemas.microsoft.com/office/powerpoint/2012/main" userId="c215523d0e6c5f43" providerId="Windows Live"/>
      </p:ext>
    </p:extLst>
  </p:cmAuthor>
  <p:cmAuthor id="9" name="Neuner, Michelle L. [US-US]" initials="NML[" lastIdx="2" clrIdx="6">
    <p:extLst>
      <p:ext uri="{19B8F6BF-5375-455C-9EA6-DF929625EA0E}">
        <p15:presenceInfo xmlns:p15="http://schemas.microsoft.com/office/powerpoint/2012/main" userId="S-1-5-21-727274380-931424960-1827182208-1244247" providerId="AD"/>
      </p:ext>
    </p:extLst>
  </p:cmAuthor>
  <p:cmAuthor id="10" name="Bauer, Jocelyn K. [US-US]" initials="BJK[" lastIdx="15" clrIdx="7">
    <p:extLst>
      <p:ext uri="{19B8F6BF-5375-455C-9EA6-DF929625EA0E}">
        <p15:presenceInfo xmlns:p15="http://schemas.microsoft.com/office/powerpoint/2012/main" userId="S-1-5-21-727274380-931424960-1827182208-77606" providerId="AD"/>
      </p:ext>
    </p:extLst>
  </p:cmAuthor>
  <p:cmAuthor id="4" name="Gregory, Joseph (FHWA)" initials="GJ(" lastIdx="56" clrIdx="1">
    <p:extLst>
      <p:ext uri="{19B8F6BF-5375-455C-9EA6-DF929625EA0E}">
        <p15:presenceInfo xmlns:p15="http://schemas.microsoft.com/office/powerpoint/2012/main" userId="S-1-5-21-982035342-1880134254-310265210-54904" providerId="AD"/>
      </p:ext>
    </p:extLst>
  </p:cmAuthor>
  <p:cmAuthor id="11" name="Gregory, Joseph (FHWA)" initials="GJ( [2]" lastIdx="45" clrIdx="8">
    <p:extLst>
      <p:ext uri="{19B8F6BF-5375-455C-9EA6-DF929625EA0E}">
        <p15:presenceInfo xmlns:p15="http://schemas.microsoft.com/office/powerpoint/2012/main" userId="S::Joseph.Gregory@ad.dot.gov::b1cb4778-47bc-43b6-a9b0-f05e6d0c0c55" providerId="AD"/>
      </p:ext>
    </p:extLst>
  </p:cmAuthor>
  <p:cmAuthor id="5" name="Blizzard, Katherine [US-US]" initials="BK[" lastIdx="30" clrIdx="2">
    <p:extLst>
      <p:ext uri="{19B8F6BF-5375-455C-9EA6-DF929625EA0E}">
        <p15:presenceInfo xmlns:p15="http://schemas.microsoft.com/office/powerpoint/2012/main" userId="S-1-5-21-727274380-931424960-1827182208-1516731" providerId="AD"/>
      </p:ext>
    </p:extLst>
  </p:cmAuthor>
  <p:cmAuthor id="12" name="Bauer, Jocelyn K. [US-US]" initials="BJK[U" lastIdx="85" clrIdx="9">
    <p:extLst>
      <p:ext uri="{19B8F6BF-5375-455C-9EA6-DF929625EA0E}">
        <p15:presenceInfo xmlns:p15="http://schemas.microsoft.com/office/powerpoint/2012/main" userId="S::bauerjoc@leidos.com::d5feee51-d3eb-4a2d-bdb1-aea057722499" providerId="AD"/>
      </p:ext>
    </p:extLst>
  </p:cmAuthor>
  <p:cmAuthor id="6" name="Hunt, Jim (FHWA)" initials="HJ(" lastIdx="27" clrIdx="3">
    <p:extLst>
      <p:ext uri="{19B8F6BF-5375-455C-9EA6-DF929625EA0E}">
        <p15:presenceInfo xmlns:p15="http://schemas.microsoft.com/office/powerpoint/2012/main" userId="S-1-5-21-982035342-1880134254-310265210-118801" providerId="AD"/>
      </p:ext>
    </p:extLst>
  </p:cmAuthor>
  <p:cmAuthor id="13" name="Holman, Ryan CTR (FHWA)" initials="HRC(" lastIdx="25" clrIdx="10">
    <p:extLst>
      <p:ext uri="{19B8F6BF-5375-455C-9EA6-DF929625EA0E}">
        <p15:presenceInfo xmlns:p15="http://schemas.microsoft.com/office/powerpoint/2012/main" userId="S::ryan.holman.ctr@ad.dot.gov::0fc017ee-e4ab-43f4-9808-8d60bc93e0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499"/>
    <a:srgbClr val="C5F0FF"/>
    <a:srgbClr val="EBFAFF"/>
    <a:srgbClr val="B1B7B9"/>
    <a:srgbClr val="0094C8"/>
    <a:srgbClr val="CFD8E3"/>
    <a:srgbClr val="516A89"/>
    <a:srgbClr val="B9C6D5"/>
    <a:srgbClr val="C2D4EC"/>
    <a:srgbClr val="608E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3" autoAdjust="0"/>
    <p:restoredTop sz="87752" autoAdjust="0"/>
  </p:normalViewPr>
  <p:slideViewPr>
    <p:cSldViewPr snapToGrid="0" snapToObjects="1">
      <p:cViewPr varScale="1">
        <p:scale>
          <a:sx n="96" d="100"/>
          <a:sy n="96" d="100"/>
        </p:scale>
        <p:origin x="360" y="90"/>
      </p:cViewPr>
      <p:guideLst/>
    </p:cSldViewPr>
  </p:slideViewPr>
  <p:notesTextViewPr>
    <p:cViewPr>
      <p:scale>
        <a:sx n="125" d="100"/>
        <a:sy n="125" d="100"/>
      </p:scale>
      <p:origin x="0" y="0"/>
    </p:cViewPr>
  </p:notesTextViewPr>
  <p:sorterViewPr>
    <p:cViewPr varScale="1">
      <p:scale>
        <a:sx n="1" d="1"/>
        <a:sy n="1" d="1"/>
      </p:scale>
      <p:origin x="0" y="-13747"/>
    </p:cViewPr>
  </p:sorterViewPr>
  <p:notesViewPr>
    <p:cSldViewPr snapToGrid="0" snapToObjects="1">
      <p:cViewPr varScale="1">
        <p:scale>
          <a:sx n="63" d="100"/>
          <a:sy n="63" d="100"/>
        </p:scale>
        <p:origin x="2658"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commentAuthors" Target="commentAuthors.xml"/><Relationship Id="rId68"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openxmlformats.org/officeDocument/2006/relationships/customXml" Target="../customXml/item4.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70" Type="http://schemas.openxmlformats.org/officeDocument/2006/relationships/customXml" Target="../customXml/item5.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2FA05F-F120-44FA-BFFE-DE7F5D1D3E2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20F9E6B-C07E-4F52-A1E2-B09AA4BFDBD9}">
      <dgm:prSet/>
      <dgm:spPr/>
      <dgm:t>
        <a:bodyPr/>
        <a:lstStyle/>
        <a:p>
          <a:pPr rtl="0"/>
          <a:r>
            <a:rPr lang="en-US" dirty="0">
              <a:latin typeface="Arial" panose="020B0604020202020204" pitchFamily="34" charset="0"/>
              <a:cs typeface="Arial" panose="020B0604020202020204" pitchFamily="34" charset="0"/>
            </a:rPr>
            <a:t>Reduced congestion</a:t>
          </a:r>
        </a:p>
      </dgm:t>
    </dgm:pt>
    <dgm:pt modelId="{93A58B2D-A398-4B7E-BB60-5D8BAABB2E8B}" type="parTrans" cxnId="{A5B4405D-4CBC-479B-9561-C25C53882A3D}">
      <dgm:prSet/>
      <dgm:spPr/>
      <dgm:t>
        <a:bodyPr/>
        <a:lstStyle/>
        <a:p>
          <a:endParaRPr lang="en-US">
            <a:latin typeface="Arial" panose="020B0604020202020204" pitchFamily="34" charset="0"/>
            <a:cs typeface="Arial" panose="020B0604020202020204" pitchFamily="34" charset="0"/>
          </a:endParaRPr>
        </a:p>
      </dgm:t>
    </dgm:pt>
    <dgm:pt modelId="{8C6337EA-73E2-40CF-8E3F-8AF1D7708F07}" type="sibTrans" cxnId="{A5B4405D-4CBC-479B-9561-C25C53882A3D}">
      <dgm:prSet/>
      <dgm:spPr/>
      <dgm:t>
        <a:bodyPr/>
        <a:lstStyle/>
        <a:p>
          <a:endParaRPr lang="en-US">
            <a:latin typeface="Arial" panose="020B0604020202020204" pitchFamily="34" charset="0"/>
            <a:cs typeface="Arial" panose="020B0604020202020204" pitchFamily="34" charset="0"/>
          </a:endParaRPr>
        </a:p>
      </dgm:t>
    </dgm:pt>
    <dgm:pt modelId="{C4EF04C6-4C46-493B-BBB0-169C25112F8D}">
      <dgm:prSet/>
      <dgm:spPr/>
      <dgm:t>
        <a:bodyPr/>
        <a:lstStyle/>
        <a:p>
          <a:pPr rtl="0"/>
          <a:r>
            <a:rPr lang="en-US" dirty="0">
              <a:latin typeface="Arial" panose="020B0604020202020204" pitchFamily="34" charset="0"/>
              <a:cs typeface="Arial" panose="020B0604020202020204" pitchFamily="34" charset="0"/>
            </a:rPr>
            <a:t>Smoother and more reliable traffic flow</a:t>
          </a:r>
        </a:p>
      </dgm:t>
    </dgm:pt>
    <dgm:pt modelId="{8856EBA3-869C-428B-9E10-7C8C92BA2C71}" type="parTrans" cxnId="{05ADB8AF-7AB2-4CFA-8627-552A1A218619}">
      <dgm:prSet/>
      <dgm:spPr/>
      <dgm:t>
        <a:bodyPr/>
        <a:lstStyle/>
        <a:p>
          <a:endParaRPr lang="en-US">
            <a:latin typeface="Arial" panose="020B0604020202020204" pitchFamily="34" charset="0"/>
            <a:cs typeface="Arial" panose="020B0604020202020204" pitchFamily="34" charset="0"/>
          </a:endParaRPr>
        </a:p>
      </dgm:t>
    </dgm:pt>
    <dgm:pt modelId="{C9D5845D-E240-4389-90BC-CF2F1655BB63}" type="sibTrans" cxnId="{05ADB8AF-7AB2-4CFA-8627-552A1A218619}">
      <dgm:prSet/>
      <dgm:spPr/>
      <dgm:t>
        <a:bodyPr/>
        <a:lstStyle/>
        <a:p>
          <a:endParaRPr lang="en-US">
            <a:latin typeface="Arial" panose="020B0604020202020204" pitchFamily="34" charset="0"/>
            <a:cs typeface="Arial" panose="020B0604020202020204" pitchFamily="34" charset="0"/>
          </a:endParaRPr>
        </a:p>
      </dgm:t>
    </dgm:pt>
    <dgm:pt modelId="{25A15FCD-59D0-423C-9DD3-A4D2BC15C78D}">
      <dgm:prSet/>
      <dgm:spPr/>
      <dgm:t>
        <a:bodyPr/>
        <a:lstStyle/>
        <a:p>
          <a:pPr rtl="0"/>
          <a:r>
            <a:rPr lang="en-US" dirty="0">
              <a:latin typeface="Arial" panose="020B0604020202020204" pitchFamily="34" charset="0"/>
              <a:cs typeface="Arial" panose="020B0604020202020204" pitchFamily="34" charset="0"/>
            </a:rPr>
            <a:t>Improved safety</a:t>
          </a:r>
        </a:p>
      </dgm:t>
    </dgm:pt>
    <dgm:pt modelId="{41F10322-9C33-4EA8-972B-44CC9A5CF0F6}" type="parTrans" cxnId="{A5389268-B4C7-46D5-85C6-3F57E50C311D}">
      <dgm:prSet/>
      <dgm:spPr/>
      <dgm:t>
        <a:bodyPr/>
        <a:lstStyle/>
        <a:p>
          <a:endParaRPr lang="en-US">
            <a:latin typeface="Arial" panose="020B0604020202020204" pitchFamily="34" charset="0"/>
            <a:cs typeface="Arial" panose="020B0604020202020204" pitchFamily="34" charset="0"/>
          </a:endParaRPr>
        </a:p>
      </dgm:t>
    </dgm:pt>
    <dgm:pt modelId="{B919F580-EEA6-4850-A7FE-74EB19F0ED1D}" type="sibTrans" cxnId="{A5389268-B4C7-46D5-85C6-3F57E50C311D}">
      <dgm:prSet/>
      <dgm:spPr/>
      <dgm:t>
        <a:bodyPr/>
        <a:lstStyle/>
        <a:p>
          <a:endParaRPr lang="en-US">
            <a:latin typeface="Arial" panose="020B0604020202020204" pitchFamily="34" charset="0"/>
            <a:cs typeface="Arial" panose="020B0604020202020204" pitchFamily="34" charset="0"/>
          </a:endParaRPr>
        </a:p>
      </dgm:t>
    </dgm:pt>
    <dgm:pt modelId="{83BAE06E-5C44-44B8-9E87-FE68C75ECA21}">
      <dgm:prSet/>
      <dgm:spPr/>
      <dgm:t>
        <a:bodyPr/>
        <a:lstStyle/>
        <a:p>
          <a:pPr rtl="0"/>
          <a:r>
            <a:rPr lang="en-US" dirty="0">
              <a:latin typeface="Arial" panose="020B0604020202020204" pitchFamily="34" charset="0"/>
              <a:cs typeface="Arial" panose="020B0604020202020204" pitchFamily="34" charset="0"/>
            </a:rPr>
            <a:t>Less wasted fuel and cleaner air</a:t>
          </a:r>
        </a:p>
      </dgm:t>
    </dgm:pt>
    <dgm:pt modelId="{D165BF41-2267-4AB8-BA78-701D1414B3E1}" type="parTrans" cxnId="{3ED0817B-8F74-4774-9A2B-26B4C90980A0}">
      <dgm:prSet/>
      <dgm:spPr/>
      <dgm:t>
        <a:bodyPr/>
        <a:lstStyle/>
        <a:p>
          <a:endParaRPr lang="en-US">
            <a:latin typeface="Arial" panose="020B0604020202020204" pitchFamily="34" charset="0"/>
            <a:cs typeface="Arial" panose="020B0604020202020204" pitchFamily="34" charset="0"/>
          </a:endParaRPr>
        </a:p>
      </dgm:t>
    </dgm:pt>
    <dgm:pt modelId="{80EE546E-F7B6-40BE-BF26-63EB34DA3F9B}" type="sibTrans" cxnId="{3ED0817B-8F74-4774-9A2B-26B4C90980A0}">
      <dgm:prSet/>
      <dgm:spPr/>
      <dgm:t>
        <a:bodyPr/>
        <a:lstStyle/>
        <a:p>
          <a:endParaRPr lang="en-US">
            <a:latin typeface="Arial" panose="020B0604020202020204" pitchFamily="34" charset="0"/>
            <a:cs typeface="Arial" panose="020B0604020202020204" pitchFamily="34" charset="0"/>
          </a:endParaRPr>
        </a:p>
      </dgm:t>
    </dgm:pt>
    <dgm:pt modelId="{A415CD3D-5A70-4D6D-BEE9-DD27AD046B81}">
      <dgm:prSet/>
      <dgm:spPr/>
      <dgm:t>
        <a:bodyPr/>
        <a:lstStyle/>
        <a:p>
          <a:pPr rtl="0"/>
          <a:r>
            <a:rPr lang="en-US" dirty="0">
              <a:latin typeface="Arial" panose="020B0604020202020204" pitchFamily="34" charset="0"/>
              <a:cs typeface="Arial" panose="020B0604020202020204" pitchFamily="34" charset="0"/>
            </a:rPr>
            <a:t>Increased economic vitality</a:t>
          </a:r>
        </a:p>
      </dgm:t>
    </dgm:pt>
    <dgm:pt modelId="{01EFFC5A-2C42-40DC-976A-FF9F9CEBE7E1}" type="parTrans" cxnId="{C3966172-A3CC-4D49-9C0A-AA8B32A78D43}">
      <dgm:prSet/>
      <dgm:spPr/>
      <dgm:t>
        <a:bodyPr/>
        <a:lstStyle/>
        <a:p>
          <a:endParaRPr lang="en-US">
            <a:latin typeface="Arial" panose="020B0604020202020204" pitchFamily="34" charset="0"/>
            <a:cs typeface="Arial" panose="020B0604020202020204" pitchFamily="34" charset="0"/>
          </a:endParaRPr>
        </a:p>
      </dgm:t>
    </dgm:pt>
    <dgm:pt modelId="{0F96876B-BC2C-486F-808F-D7217D89DB2F}" type="sibTrans" cxnId="{C3966172-A3CC-4D49-9C0A-AA8B32A78D43}">
      <dgm:prSet/>
      <dgm:spPr/>
      <dgm:t>
        <a:bodyPr/>
        <a:lstStyle/>
        <a:p>
          <a:endParaRPr lang="en-US">
            <a:latin typeface="Arial" panose="020B0604020202020204" pitchFamily="34" charset="0"/>
            <a:cs typeface="Arial" panose="020B0604020202020204" pitchFamily="34" charset="0"/>
          </a:endParaRPr>
        </a:p>
      </dgm:t>
    </dgm:pt>
    <dgm:pt modelId="{97B237F3-5021-468F-95BB-C7E6C0BE5504}">
      <dgm:prSet/>
      <dgm:spPr/>
      <dgm:t>
        <a:bodyPr/>
        <a:lstStyle/>
        <a:p>
          <a:pPr rtl="0"/>
          <a:r>
            <a:rPr lang="en-US" dirty="0">
              <a:latin typeface="Arial" panose="020B0604020202020204" pitchFamily="34" charset="0"/>
              <a:cs typeface="Arial" panose="020B0604020202020204" pitchFamily="34" charset="0"/>
            </a:rPr>
            <a:t>Improved quality of life</a:t>
          </a:r>
        </a:p>
      </dgm:t>
    </dgm:pt>
    <dgm:pt modelId="{58FE4EDF-F460-4928-B2EE-25D314043C4A}" type="parTrans" cxnId="{69A228B3-7CBB-4366-B999-1598166B3CE6}">
      <dgm:prSet/>
      <dgm:spPr/>
      <dgm:t>
        <a:bodyPr/>
        <a:lstStyle/>
        <a:p>
          <a:endParaRPr lang="en-US">
            <a:latin typeface="Arial" panose="020B0604020202020204" pitchFamily="34" charset="0"/>
            <a:cs typeface="Arial" panose="020B0604020202020204" pitchFamily="34" charset="0"/>
          </a:endParaRPr>
        </a:p>
      </dgm:t>
    </dgm:pt>
    <dgm:pt modelId="{6FB2D978-567C-4342-84A6-684D605CE84D}" type="sibTrans" cxnId="{69A228B3-7CBB-4366-B999-1598166B3CE6}">
      <dgm:prSet/>
      <dgm:spPr/>
      <dgm:t>
        <a:bodyPr/>
        <a:lstStyle/>
        <a:p>
          <a:endParaRPr lang="en-US">
            <a:latin typeface="Arial" panose="020B0604020202020204" pitchFamily="34" charset="0"/>
            <a:cs typeface="Arial" panose="020B0604020202020204" pitchFamily="34" charset="0"/>
          </a:endParaRPr>
        </a:p>
      </dgm:t>
    </dgm:pt>
    <dgm:pt modelId="{6BC7E255-FB97-482E-8D8A-D66D1CC321E2}">
      <dgm:prSet/>
      <dgm:spPr/>
      <dgm:t>
        <a:bodyPr/>
        <a:lstStyle/>
        <a:p>
          <a:pPr rtl="0"/>
          <a:r>
            <a:rPr lang="en-US" dirty="0">
              <a:latin typeface="Arial" panose="020B0604020202020204" pitchFamily="34" charset="0"/>
              <a:cs typeface="Arial" panose="020B0604020202020204" pitchFamily="34" charset="0"/>
            </a:rPr>
            <a:t>More efficient use of resources</a:t>
          </a:r>
        </a:p>
      </dgm:t>
    </dgm:pt>
    <dgm:pt modelId="{4B23045A-E54D-494F-8243-1B12AB9BA815}" type="parTrans" cxnId="{258330E8-9DFD-49F9-BA0E-46CC55091EE9}">
      <dgm:prSet/>
      <dgm:spPr/>
      <dgm:t>
        <a:bodyPr/>
        <a:lstStyle/>
        <a:p>
          <a:endParaRPr lang="en-US">
            <a:latin typeface="Arial" panose="020B0604020202020204" pitchFamily="34" charset="0"/>
            <a:cs typeface="Arial" panose="020B0604020202020204" pitchFamily="34" charset="0"/>
          </a:endParaRPr>
        </a:p>
      </dgm:t>
    </dgm:pt>
    <dgm:pt modelId="{233EB026-3EB5-42D1-9124-A380C71763BF}" type="sibTrans" cxnId="{258330E8-9DFD-49F9-BA0E-46CC55091EE9}">
      <dgm:prSet/>
      <dgm:spPr/>
      <dgm:t>
        <a:bodyPr/>
        <a:lstStyle/>
        <a:p>
          <a:endParaRPr lang="en-US">
            <a:latin typeface="Arial" panose="020B0604020202020204" pitchFamily="34" charset="0"/>
            <a:cs typeface="Arial" panose="020B0604020202020204" pitchFamily="34" charset="0"/>
          </a:endParaRPr>
        </a:p>
      </dgm:t>
    </dgm:pt>
    <dgm:pt modelId="{0DE66488-B3F7-4C45-8EFA-23D4BC153968}" type="pres">
      <dgm:prSet presAssocID="{4D2FA05F-F120-44FA-BFFE-DE7F5D1D3E24}" presName="Name0" presStyleCnt="0">
        <dgm:presLayoutVars>
          <dgm:chMax val="7"/>
          <dgm:chPref val="7"/>
          <dgm:dir/>
        </dgm:presLayoutVars>
      </dgm:prSet>
      <dgm:spPr/>
    </dgm:pt>
    <dgm:pt modelId="{25D2F6B6-0901-4202-A50A-4BFF5974847F}" type="pres">
      <dgm:prSet presAssocID="{4D2FA05F-F120-44FA-BFFE-DE7F5D1D3E24}" presName="Name1" presStyleCnt="0"/>
      <dgm:spPr/>
    </dgm:pt>
    <dgm:pt modelId="{8AF072F3-5A47-439D-AB17-B5958166AD1D}" type="pres">
      <dgm:prSet presAssocID="{4D2FA05F-F120-44FA-BFFE-DE7F5D1D3E24}" presName="cycle" presStyleCnt="0"/>
      <dgm:spPr/>
    </dgm:pt>
    <dgm:pt modelId="{B6A8A1E8-B163-4246-9557-35DE06009BC0}" type="pres">
      <dgm:prSet presAssocID="{4D2FA05F-F120-44FA-BFFE-DE7F5D1D3E24}" presName="srcNode" presStyleLbl="node1" presStyleIdx="0" presStyleCnt="7"/>
      <dgm:spPr/>
    </dgm:pt>
    <dgm:pt modelId="{AB348B67-590A-4100-A067-F93C0A02C238}" type="pres">
      <dgm:prSet presAssocID="{4D2FA05F-F120-44FA-BFFE-DE7F5D1D3E24}" presName="conn" presStyleLbl="parChTrans1D2" presStyleIdx="0" presStyleCnt="1"/>
      <dgm:spPr/>
    </dgm:pt>
    <dgm:pt modelId="{F922EC87-0F87-4F19-BBCB-5D92671FAE2F}" type="pres">
      <dgm:prSet presAssocID="{4D2FA05F-F120-44FA-BFFE-DE7F5D1D3E24}" presName="extraNode" presStyleLbl="node1" presStyleIdx="0" presStyleCnt="7"/>
      <dgm:spPr/>
    </dgm:pt>
    <dgm:pt modelId="{1A8091ED-06AA-4B6A-AC4E-96F069B70940}" type="pres">
      <dgm:prSet presAssocID="{4D2FA05F-F120-44FA-BFFE-DE7F5D1D3E24}" presName="dstNode" presStyleLbl="node1" presStyleIdx="0" presStyleCnt="7"/>
      <dgm:spPr/>
    </dgm:pt>
    <dgm:pt modelId="{C4C9FFFC-C4E5-4E19-8415-057E5A70EA5A}" type="pres">
      <dgm:prSet presAssocID="{820F9E6B-C07E-4F52-A1E2-B09AA4BFDBD9}" presName="text_1" presStyleLbl="node1" presStyleIdx="0" presStyleCnt="7">
        <dgm:presLayoutVars>
          <dgm:bulletEnabled val="1"/>
        </dgm:presLayoutVars>
      </dgm:prSet>
      <dgm:spPr/>
    </dgm:pt>
    <dgm:pt modelId="{59E9D12B-2198-4F9A-9036-183A935231AD}" type="pres">
      <dgm:prSet presAssocID="{820F9E6B-C07E-4F52-A1E2-B09AA4BFDBD9}" presName="accent_1" presStyleCnt="0"/>
      <dgm:spPr/>
    </dgm:pt>
    <dgm:pt modelId="{ABBED389-510F-43A7-B75C-461F1E2B9DD3}" type="pres">
      <dgm:prSet presAssocID="{820F9E6B-C07E-4F52-A1E2-B09AA4BFDBD9}" presName="accentRepeatNode" presStyleLbl="solidFgAcc1" presStyleIdx="0" presStyleCnt="7"/>
      <dgm:spPr/>
    </dgm:pt>
    <dgm:pt modelId="{C442EB8D-E2A7-4737-8835-6E4B452AA09D}" type="pres">
      <dgm:prSet presAssocID="{C4EF04C6-4C46-493B-BBB0-169C25112F8D}" presName="text_2" presStyleLbl="node1" presStyleIdx="1" presStyleCnt="7">
        <dgm:presLayoutVars>
          <dgm:bulletEnabled val="1"/>
        </dgm:presLayoutVars>
      </dgm:prSet>
      <dgm:spPr/>
    </dgm:pt>
    <dgm:pt modelId="{C36AD7DE-D4FE-4096-B782-E5E816820ADA}" type="pres">
      <dgm:prSet presAssocID="{C4EF04C6-4C46-493B-BBB0-169C25112F8D}" presName="accent_2" presStyleCnt="0"/>
      <dgm:spPr/>
    </dgm:pt>
    <dgm:pt modelId="{2A174F75-140E-47DB-9079-8BED4FD643DE}" type="pres">
      <dgm:prSet presAssocID="{C4EF04C6-4C46-493B-BBB0-169C25112F8D}" presName="accentRepeatNode" presStyleLbl="solidFgAcc1" presStyleIdx="1" presStyleCnt="7"/>
      <dgm:spPr/>
    </dgm:pt>
    <dgm:pt modelId="{20D6BD72-176B-4DF7-A5C4-031325D0F650}" type="pres">
      <dgm:prSet presAssocID="{25A15FCD-59D0-423C-9DD3-A4D2BC15C78D}" presName="text_3" presStyleLbl="node1" presStyleIdx="2" presStyleCnt="7">
        <dgm:presLayoutVars>
          <dgm:bulletEnabled val="1"/>
        </dgm:presLayoutVars>
      </dgm:prSet>
      <dgm:spPr/>
    </dgm:pt>
    <dgm:pt modelId="{06340D50-4DC2-4268-B1F1-6366E2D3A4B4}" type="pres">
      <dgm:prSet presAssocID="{25A15FCD-59D0-423C-9DD3-A4D2BC15C78D}" presName="accent_3" presStyleCnt="0"/>
      <dgm:spPr/>
    </dgm:pt>
    <dgm:pt modelId="{37F5F748-F774-4AF8-AD49-B0E9FDC9BA94}" type="pres">
      <dgm:prSet presAssocID="{25A15FCD-59D0-423C-9DD3-A4D2BC15C78D}" presName="accentRepeatNode" presStyleLbl="solidFgAcc1" presStyleIdx="2" presStyleCnt="7"/>
      <dgm:spPr/>
    </dgm:pt>
    <dgm:pt modelId="{C5BF3A70-CB14-4054-828A-AF321F7D1A15}" type="pres">
      <dgm:prSet presAssocID="{6BC7E255-FB97-482E-8D8A-D66D1CC321E2}" presName="text_4" presStyleLbl="node1" presStyleIdx="3" presStyleCnt="7">
        <dgm:presLayoutVars>
          <dgm:bulletEnabled val="1"/>
        </dgm:presLayoutVars>
      </dgm:prSet>
      <dgm:spPr/>
    </dgm:pt>
    <dgm:pt modelId="{5409528B-319C-4D2C-B55C-052273D1B2F0}" type="pres">
      <dgm:prSet presAssocID="{6BC7E255-FB97-482E-8D8A-D66D1CC321E2}" presName="accent_4" presStyleCnt="0"/>
      <dgm:spPr/>
    </dgm:pt>
    <dgm:pt modelId="{56432A6D-8A53-4C0E-BFB9-C3F249E7019F}" type="pres">
      <dgm:prSet presAssocID="{6BC7E255-FB97-482E-8D8A-D66D1CC321E2}" presName="accentRepeatNode" presStyleLbl="solidFgAcc1" presStyleIdx="3" presStyleCnt="7"/>
      <dgm:spPr/>
    </dgm:pt>
    <dgm:pt modelId="{19BFFE66-269E-4A27-8CD5-099D13F94E06}" type="pres">
      <dgm:prSet presAssocID="{83BAE06E-5C44-44B8-9E87-FE68C75ECA21}" presName="text_5" presStyleLbl="node1" presStyleIdx="4" presStyleCnt="7">
        <dgm:presLayoutVars>
          <dgm:bulletEnabled val="1"/>
        </dgm:presLayoutVars>
      </dgm:prSet>
      <dgm:spPr/>
    </dgm:pt>
    <dgm:pt modelId="{2F6E690A-D998-4381-9691-B76E73903B18}" type="pres">
      <dgm:prSet presAssocID="{83BAE06E-5C44-44B8-9E87-FE68C75ECA21}" presName="accent_5" presStyleCnt="0"/>
      <dgm:spPr/>
    </dgm:pt>
    <dgm:pt modelId="{01FFECB0-2307-4EF1-B71E-DEFA65463B1E}" type="pres">
      <dgm:prSet presAssocID="{83BAE06E-5C44-44B8-9E87-FE68C75ECA21}" presName="accentRepeatNode" presStyleLbl="solidFgAcc1" presStyleIdx="4" presStyleCnt="7"/>
      <dgm:spPr/>
    </dgm:pt>
    <dgm:pt modelId="{F8D66ACB-2BD3-452D-A368-04E5476897E4}" type="pres">
      <dgm:prSet presAssocID="{A415CD3D-5A70-4D6D-BEE9-DD27AD046B81}" presName="text_6" presStyleLbl="node1" presStyleIdx="5" presStyleCnt="7">
        <dgm:presLayoutVars>
          <dgm:bulletEnabled val="1"/>
        </dgm:presLayoutVars>
      </dgm:prSet>
      <dgm:spPr/>
    </dgm:pt>
    <dgm:pt modelId="{04AB1D68-5721-4923-A152-AAA1ECF86BC5}" type="pres">
      <dgm:prSet presAssocID="{A415CD3D-5A70-4D6D-BEE9-DD27AD046B81}" presName="accent_6" presStyleCnt="0"/>
      <dgm:spPr/>
    </dgm:pt>
    <dgm:pt modelId="{3F1B5CC2-381B-4399-B886-1F1ED1C02685}" type="pres">
      <dgm:prSet presAssocID="{A415CD3D-5A70-4D6D-BEE9-DD27AD046B81}" presName="accentRepeatNode" presStyleLbl="solidFgAcc1" presStyleIdx="5" presStyleCnt="7"/>
      <dgm:spPr/>
    </dgm:pt>
    <dgm:pt modelId="{461CD9F3-A26C-413D-9AC9-7492F4AEFC7C}" type="pres">
      <dgm:prSet presAssocID="{97B237F3-5021-468F-95BB-C7E6C0BE5504}" presName="text_7" presStyleLbl="node1" presStyleIdx="6" presStyleCnt="7">
        <dgm:presLayoutVars>
          <dgm:bulletEnabled val="1"/>
        </dgm:presLayoutVars>
      </dgm:prSet>
      <dgm:spPr/>
    </dgm:pt>
    <dgm:pt modelId="{99EC61A6-B50E-481A-A334-D8C9CBC3CFC8}" type="pres">
      <dgm:prSet presAssocID="{97B237F3-5021-468F-95BB-C7E6C0BE5504}" presName="accent_7" presStyleCnt="0"/>
      <dgm:spPr/>
    </dgm:pt>
    <dgm:pt modelId="{04BBC0A3-BF46-426A-8351-D9A9EB39FCCD}" type="pres">
      <dgm:prSet presAssocID="{97B237F3-5021-468F-95BB-C7E6C0BE5504}" presName="accentRepeatNode" presStyleLbl="solidFgAcc1" presStyleIdx="6" presStyleCnt="7"/>
      <dgm:spPr/>
    </dgm:pt>
  </dgm:ptLst>
  <dgm:cxnLst>
    <dgm:cxn modelId="{9514B32A-DE47-45F6-911B-C7F8900C58CF}" type="presOf" srcId="{6BC7E255-FB97-482E-8D8A-D66D1CC321E2}" destId="{C5BF3A70-CB14-4054-828A-AF321F7D1A15}" srcOrd="0" destOrd="0" presId="urn:microsoft.com/office/officeart/2008/layout/VerticalCurvedList"/>
    <dgm:cxn modelId="{A5B4405D-4CBC-479B-9561-C25C53882A3D}" srcId="{4D2FA05F-F120-44FA-BFFE-DE7F5D1D3E24}" destId="{820F9E6B-C07E-4F52-A1E2-B09AA4BFDBD9}" srcOrd="0" destOrd="0" parTransId="{93A58B2D-A398-4B7E-BB60-5D8BAABB2E8B}" sibTransId="{8C6337EA-73E2-40CF-8E3F-8AF1D7708F07}"/>
    <dgm:cxn modelId="{A5389268-B4C7-46D5-85C6-3F57E50C311D}" srcId="{4D2FA05F-F120-44FA-BFFE-DE7F5D1D3E24}" destId="{25A15FCD-59D0-423C-9DD3-A4D2BC15C78D}" srcOrd="2" destOrd="0" parTransId="{41F10322-9C33-4EA8-972B-44CC9A5CF0F6}" sibTransId="{B919F580-EEA6-4850-A7FE-74EB19F0ED1D}"/>
    <dgm:cxn modelId="{C3966172-A3CC-4D49-9C0A-AA8B32A78D43}" srcId="{4D2FA05F-F120-44FA-BFFE-DE7F5D1D3E24}" destId="{A415CD3D-5A70-4D6D-BEE9-DD27AD046B81}" srcOrd="5" destOrd="0" parTransId="{01EFFC5A-2C42-40DC-976A-FF9F9CEBE7E1}" sibTransId="{0F96876B-BC2C-486F-808F-D7217D89DB2F}"/>
    <dgm:cxn modelId="{D9221577-F5E1-4ED4-A730-06274289E00A}" type="presOf" srcId="{820F9E6B-C07E-4F52-A1E2-B09AA4BFDBD9}" destId="{C4C9FFFC-C4E5-4E19-8415-057E5A70EA5A}" srcOrd="0" destOrd="0" presId="urn:microsoft.com/office/officeart/2008/layout/VerticalCurvedList"/>
    <dgm:cxn modelId="{3ED0817B-8F74-4774-9A2B-26B4C90980A0}" srcId="{4D2FA05F-F120-44FA-BFFE-DE7F5D1D3E24}" destId="{83BAE06E-5C44-44B8-9E87-FE68C75ECA21}" srcOrd="4" destOrd="0" parTransId="{D165BF41-2267-4AB8-BA78-701D1414B3E1}" sibTransId="{80EE546E-F7B6-40BE-BF26-63EB34DA3F9B}"/>
    <dgm:cxn modelId="{5DA82A81-284C-4AF8-9084-78A86867F9D3}" type="presOf" srcId="{4D2FA05F-F120-44FA-BFFE-DE7F5D1D3E24}" destId="{0DE66488-B3F7-4C45-8EFA-23D4BC153968}" srcOrd="0" destOrd="0" presId="urn:microsoft.com/office/officeart/2008/layout/VerticalCurvedList"/>
    <dgm:cxn modelId="{40195684-3C6B-43B4-A993-C32387755B04}" type="presOf" srcId="{8C6337EA-73E2-40CF-8E3F-8AF1D7708F07}" destId="{AB348B67-590A-4100-A067-F93C0A02C238}" srcOrd="0" destOrd="0" presId="urn:microsoft.com/office/officeart/2008/layout/VerticalCurvedList"/>
    <dgm:cxn modelId="{05ADB8AF-7AB2-4CFA-8627-552A1A218619}" srcId="{4D2FA05F-F120-44FA-BFFE-DE7F5D1D3E24}" destId="{C4EF04C6-4C46-493B-BBB0-169C25112F8D}" srcOrd="1" destOrd="0" parTransId="{8856EBA3-869C-428B-9E10-7C8C92BA2C71}" sibTransId="{C9D5845D-E240-4389-90BC-CF2F1655BB63}"/>
    <dgm:cxn modelId="{09C51DB0-B3EF-4D81-98DC-8664B157DB2A}" type="presOf" srcId="{83BAE06E-5C44-44B8-9E87-FE68C75ECA21}" destId="{19BFFE66-269E-4A27-8CD5-099D13F94E06}" srcOrd="0" destOrd="0" presId="urn:microsoft.com/office/officeart/2008/layout/VerticalCurvedList"/>
    <dgm:cxn modelId="{69A228B3-7CBB-4366-B999-1598166B3CE6}" srcId="{4D2FA05F-F120-44FA-BFFE-DE7F5D1D3E24}" destId="{97B237F3-5021-468F-95BB-C7E6C0BE5504}" srcOrd="6" destOrd="0" parTransId="{58FE4EDF-F460-4928-B2EE-25D314043C4A}" sibTransId="{6FB2D978-567C-4342-84A6-684D605CE84D}"/>
    <dgm:cxn modelId="{FE38F4B7-3338-46AC-8B94-F7DD8E7CB109}" type="presOf" srcId="{25A15FCD-59D0-423C-9DD3-A4D2BC15C78D}" destId="{20D6BD72-176B-4DF7-A5C4-031325D0F650}" srcOrd="0" destOrd="0" presId="urn:microsoft.com/office/officeart/2008/layout/VerticalCurvedList"/>
    <dgm:cxn modelId="{258330E8-9DFD-49F9-BA0E-46CC55091EE9}" srcId="{4D2FA05F-F120-44FA-BFFE-DE7F5D1D3E24}" destId="{6BC7E255-FB97-482E-8D8A-D66D1CC321E2}" srcOrd="3" destOrd="0" parTransId="{4B23045A-E54D-494F-8243-1B12AB9BA815}" sibTransId="{233EB026-3EB5-42D1-9124-A380C71763BF}"/>
    <dgm:cxn modelId="{DD1F25E9-B294-406F-85FD-736FBE70D7C5}" type="presOf" srcId="{A415CD3D-5A70-4D6D-BEE9-DD27AD046B81}" destId="{F8D66ACB-2BD3-452D-A368-04E5476897E4}" srcOrd="0" destOrd="0" presId="urn:microsoft.com/office/officeart/2008/layout/VerticalCurvedList"/>
    <dgm:cxn modelId="{712693EE-2508-48F7-B381-F3AAA86128DC}" type="presOf" srcId="{97B237F3-5021-468F-95BB-C7E6C0BE5504}" destId="{461CD9F3-A26C-413D-9AC9-7492F4AEFC7C}" srcOrd="0" destOrd="0" presId="urn:microsoft.com/office/officeart/2008/layout/VerticalCurvedList"/>
    <dgm:cxn modelId="{C26357F4-B454-4EF9-90DD-787F0EE0D12F}" type="presOf" srcId="{C4EF04C6-4C46-493B-BBB0-169C25112F8D}" destId="{C442EB8D-E2A7-4737-8835-6E4B452AA09D}" srcOrd="0" destOrd="0" presId="urn:microsoft.com/office/officeart/2008/layout/VerticalCurvedList"/>
    <dgm:cxn modelId="{78D1B8A8-396E-4976-A5F8-B1C54A54D491}" type="presParOf" srcId="{0DE66488-B3F7-4C45-8EFA-23D4BC153968}" destId="{25D2F6B6-0901-4202-A50A-4BFF5974847F}" srcOrd="0" destOrd="0" presId="urn:microsoft.com/office/officeart/2008/layout/VerticalCurvedList"/>
    <dgm:cxn modelId="{EC15C824-459D-430B-B281-D86AABDDE43B}" type="presParOf" srcId="{25D2F6B6-0901-4202-A50A-4BFF5974847F}" destId="{8AF072F3-5A47-439D-AB17-B5958166AD1D}" srcOrd="0" destOrd="0" presId="urn:microsoft.com/office/officeart/2008/layout/VerticalCurvedList"/>
    <dgm:cxn modelId="{EF36E2B8-4EA6-4334-A034-C084A2E53A3B}" type="presParOf" srcId="{8AF072F3-5A47-439D-AB17-B5958166AD1D}" destId="{B6A8A1E8-B163-4246-9557-35DE06009BC0}" srcOrd="0" destOrd="0" presId="urn:microsoft.com/office/officeart/2008/layout/VerticalCurvedList"/>
    <dgm:cxn modelId="{D20EA35D-542F-4262-9313-2009A8B4DE38}" type="presParOf" srcId="{8AF072F3-5A47-439D-AB17-B5958166AD1D}" destId="{AB348B67-590A-4100-A067-F93C0A02C238}" srcOrd="1" destOrd="0" presId="urn:microsoft.com/office/officeart/2008/layout/VerticalCurvedList"/>
    <dgm:cxn modelId="{0AF24BAE-AC37-481F-927C-5A83F2A83340}" type="presParOf" srcId="{8AF072F3-5A47-439D-AB17-B5958166AD1D}" destId="{F922EC87-0F87-4F19-BBCB-5D92671FAE2F}" srcOrd="2" destOrd="0" presId="urn:microsoft.com/office/officeart/2008/layout/VerticalCurvedList"/>
    <dgm:cxn modelId="{3D3BB291-F698-4D8F-9A3F-1344C6C66646}" type="presParOf" srcId="{8AF072F3-5A47-439D-AB17-B5958166AD1D}" destId="{1A8091ED-06AA-4B6A-AC4E-96F069B70940}" srcOrd="3" destOrd="0" presId="urn:microsoft.com/office/officeart/2008/layout/VerticalCurvedList"/>
    <dgm:cxn modelId="{144B301E-F1B1-43A2-B8DD-6165D35396A1}" type="presParOf" srcId="{25D2F6B6-0901-4202-A50A-4BFF5974847F}" destId="{C4C9FFFC-C4E5-4E19-8415-057E5A70EA5A}" srcOrd="1" destOrd="0" presId="urn:microsoft.com/office/officeart/2008/layout/VerticalCurvedList"/>
    <dgm:cxn modelId="{BE737FF7-130E-4023-A115-CCB6DB20439E}" type="presParOf" srcId="{25D2F6B6-0901-4202-A50A-4BFF5974847F}" destId="{59E9D12B-2198-4F9A-9036-183A935231AD}" srcOrd="2" destOrd="0" presId="urn:microsoft.com/office/officeart/2008/layout/VerticalCurvedList"/>
    <dgm:cxn modelId="{B875AECB-327E-4DC6-A37E-0D59EC39D12C}" type="presParOf" srcId="{59E9D12B-2198-4F9A-9036-183A935231AD}" destId="{ABBED389-510F-43A7-B75C-461F1E2B9DD3}" srcOrd="0" destOrd="0" presId="urn:microsoft.com/office/officeart/2008/layout/VerticalCurvedList"/>
    <dgm:cxn modelId="{CD881057-5EB4-43AF-A2DF-39EE7E65D6A6}" type="presParOf" srcId="{25D2F6B6-0901-4202-A50A-4BFF5974847F}" destId="{C442EB8D-E2A7-4737-8835-6E4B452AA09D}" srcOrd="3" destOrd="0" presId="urn:microsoft.com/office/officeart/2008/layout/VerticalCurvedList"/>
    <dgm:cxn modelId="{3CB2FB3F-9B47-4294-B5D7-37BA7A3EFDE9}" type="presParOf" srcId="{25D2F6B6-0901-4202-A50A-4BFF5974847F}" destId="{C36AD7DE-D4FE-4096-B782-E5E816820ADA}" srcOrd="4" destOrd="0" presId="urn:microsoft.com/office/officeart/2008/layout/VerticalCurvedList"/>
    <dgm:cxn modelId="{B51E3B2F-0000-4D79-9A4F-2F82E7069CBF}" type="presParOf" srcId="{C36AD7DE-D4FE-4096-B782-E5E816820ADA}" destId="{2A174F75-140E-47DB-9079-8BED4FD643DE}" srcOrd="0" destOrd="0" presId="urn:microsoft.com/office/officeart/2008/layout/VerticalCurvedList"/>
    <dgm:cxn modelId="{DE1DBF00-FD46-4A0C-9FBB-F03543EF3D49}" type="presParOf" srcId="{25D2F6B6-0901-4202-A50A-4BFF5974847F}" destId="{20D6BD72-176B-4DF7-A5C4-031325D0F650}" srcOrd="5" destOrd="0" presId="urn:microsoft.com/office/officeart/2008/layout/VerticalCurvedList"/>
    <dgm:cxn modelId="{A593F7B8-9B06-47BC-A2B6-83D9D5D2DA86}" type="presParOf" srcId="{25D2F6B6-0901-4202-A50A-4BFF5974847F}" destId="{06340D50-4DC2-4268-B1F1-6366E2D3A4B4}" srcOrd="6" destOrd="0" presId="urn:microsoft.com/office/officeart/2008/layout/VerticalCurvedList"/>
    <dgm:cxn modelId="{D3BD8EBE-1675-4650-8EE0-7F3CE5E529F1}" type="presParOf" srcId="{06340D50-4DC2-4268-B1F1-6366E2D3A4B4}" destId="{37F5F748-F774-4AF8-AD49-B0E9FDC9BA94}" srcOrd="0" destOrd="0" presId="urn:microsoft.com/office/officeart/2008/layout/VerticalCurvedList"/>
    <dgm:cxn modelId="{6504AF2D-BC79-4ED0-9330-4E1164D31948}" type="presParOf" srcId="{25D2F6B6-0901-4202-A50A-4BFF5974847F}" destId="{C5BF3A70-CB14-4054-828A-AF321F7D1A15}" srcOrd="7" destOrd="0" presId="urn:microsoft.com/office/officeart/2008/layout/VerticalCurvedList"/>
    <dgm:cxn modelId="{5017B781-A9D1-4755-9C58-7FE58B9E716E}" type="presParOf" srcId="{25D2F6B6-0901-4202-A50A-4BFF5974847F}" destId="{5409528B-319C-4D2C-B55C-052273D1B2F0}" srcOrd="8" destOrd="0" presId="urn:microsoft.com/office/officeart/2008/layout/VerticalCurvedList"/>
    <dgm:cxn modelId="{950A9002-A5F9-4AB0-93CF-A20F41586659}" type="presParOf" srcId="{5409528B-319C-4D2C-B55C-052273D1B2F0}" destId="{56432A6D-8A53-4C0E-BFB9-C3F249E7019F}" srcOrd="0" destOrd="0" presId="urn:microsoft.com/office/officeart/2008/layout/VerticalCurvedList"/>
    <dgm:cxn modelId="{C6F36521-AB0A-477C-90BF-AB2D904D3C44}" type="presParOf" srcId="{25D2F6B6-0901-4202-A50A-4BFF5974847F}" destId="{19BFFE66-269E-4A27-8CD5-099D13F94E06}" srcOrd="9" destOrd="0" presId="urn:microsoft.com/office/officeart/2008/layout/VerticalCurvedList"/>
    <dgm:cxn modelId="{723CB110-2BBF-41F3-81B2-ABB8FF26AD84}" type="presParOf" srcId="{25D2F6B6-0901-4202-A50A-4BFF5974847F}" destId="{2F6E690A-D998-4381-9691-B76E73903B18}" srcOrd="10" destOrd="0" presId="urn:microsoft.com/office/officeart/2008/layout/VerticalCurvedList"/>
    <dgm:cxn modelId="{9CF7EFB9-4700-4C2B-B614-4CD0E419C44C}" type="presParOf" srcId="{2F6E690A-D998-4381-9691-B76E73903B18}" destId="{01FFECB0-2307-4EF1-B71E-DEFA65463B1E}" srcOrd="0" destOrd="0" presId="urn:microsoft.com/office/officeart/2008/layout/VerticalCurvedList"/>
    <dgm:cxn modelId="{CDCE8841-16CD-4AEB-8A97-299192A33F88}" type="presParOf" srcId="{25D2F6B6-0901-4202-A50A-4BFF5974847F}" destId="{F8D66ACB-2BD3-452D-A368-04E5476897E4}" srcOrd="11" destOrd="0" presId="urn:microsoft.com/office/officeart/2008/layout/VerticalCurvedList"/>
    <dgm:cxn modelId="{41AC6B63-6A8F-4F82-B9E5-06F752BCCF48}" type="presParOf" srcId="{25D2F6B6-0901-4202-A50A-4BFF5974847F}" destId="{04AB1D68-5721-4923-A152-AAA1ECF86BC5}" srcOrd="12" destOrd="0" presId="urn:microsoft.com/office/officeart/2008/layout/VerticalCurvedList"/>
    <dgm:cxn modelId="{9F5196A9-429D-49B3-88A6-501B659548BA}" type="presParOf" srcId="{04AB1D68-5721-4923-A152-AAA1ECF86BC5}" destId="{3F1B5CC2-381B-4399-B886-1F1ED1C02685}" srcOrd="0" destOrd="0" presId="urn:microsoft.com/office/officeart/2008/layout/VerticalCurvedList"/>
    <dgm:cxn modelId="{7208050D-C929-4068-A594-B260C4730258}" type="presParOf" srcId="{25D2F6B6-0901-4202-A50A-4BFF5974847F}" destId="{461CD9F3-A26C-413D-9AC9-7492F4AEFC7C}" srcOrd="13" destOrd="0" presId="urn:microsoft.com/office/officeart/2008/layout/VerticalCurvedList"/>
    <dgm:cxn modelId="{A04EEAA3-F399-4EEB-ACC9-624730DDE36D}" type="presParOf" srcId="{25D2F6B6-0901-4202-A50A-4BFF5974847F}" destId="{99EC61A6-B50E-481A-A334-D8C9CBC3CFC8}" srcOrd="14" destOrd="0" presId="urn:microsoft.com/office/officeart/2008/layout/VerticalCurvedList"/>
    <dgm:cxn modelId="{1562AB9C-DCA7-4F2B-B76A-E512C664904D}" type="presParOf" srcId="{99EC61A6-B50E-481A-A334-D8C9CBC3CFC8}" destId="{04BBC0A3-BF46-426A-8351-D9A9EB39FCC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2FA05F-F120-44FA-BFFE-DE7F5D1D3E2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20F9E6B-C07E-4F52-A1E2-B09AA4BFDBD9}">
      <dgm:prSet custT="1"/>
      <dgm:spPr/>
      <dgm:t>
        <a:bodyPr/>
        <a:lstStyle/>
        <a:p>
          <a:pPr rtl="0"/>
          <a:r>
            <a:rPr lang="en-US" sz="2400" dirty="0">
              <a:latin typeface="Arial" panose="020B0604020202020204" pitchFamily="34" charset="0"/>
              <a:cs typeface="Arial" panose="020B0604020202020204" pitchFamily="34" charset="0"/>
            </a:rPr>
            <a:t>Reduced congestion</a:t>
          </a:r>
        </a:p>
      </dgm:t>
    </dgm:pt>
    <dgm:pt modelId="{93A58B2D-A398-4B7E-BB60-5D8BAABB2E8B}" type="parTrans" cxnId="{A5B4405D-4CBC-479B-9561-C25C53882A3D}">
      <dgm:prSet/>
      <dgm:spPr/>
      <dgm:t>
        <a:bodyPr/>
        <a:lstStyle/>
        <a:p>
          <a:endParaRPr lang="en-US" sz="2400">
            <a:latin typeface="Arial" panose="020B0604020202020204" pitchFamily="34" charset="0"/>
            <a:cs typeface="Arial" panose="020B0604020202020204" pitchFamily="34" charset="0"/>
          </a:endParaRPr>
        </a:p>
      </dgm:t>
    </dgm:pt>
    <dgm:pt modelId="{8C6337EA-73E2-40CF-8E3F-8AF1D7708F07}" type="sibTrans" cxnId="{A5B4405D-4CBC-479B-9561-C25C53882A3D}">
      <dgm:prSet/>
      <dgm:spPr/>
      <dgm:t>
        <a:bodyPr/>
        <a:lstStyle/>
        <a:p>
          <a:endParaRPr lang="en-US" sz="2400">
            <a:latin typeface="Arial" panose="020B0604020202020204" pitchFamily="34" charset="0"/>
            <a:cs typeface="Arial" panose="020B0604020202020204" pitchFamily="34" charset="0"/>
          </a:endParaRPr>
        </a:p>
      </dgm:t>
    </dgm:pt>
    <dgm:pt modelId="{C4EF04C6-4C46-493B-BBB0-169C25112F8D}">
      <dgm:prSet custT="1"/>
      <dgm:spPr/>
      <dgm:t>
        <a:bodyPr/>
        <a:lstStyle/>
        <a:p>
          <a:pPr rtl="0"/>
          <a:r>
            <a:rPr lang="en-US" sz="2400" dirty="0">
              <a:latin typeface="Arial" panose="020B0604020202020204" pitchFamily="34" charset="0"/>
              <a:cs typeface="Arial" panose="020B0604020202020204" pitchFamily="34" charset="0"/>
            </a:rPr>
            <a:t>Smoother and more reliable traffic flow</a:t>
          </a:r>
        </a:p>
      </dgm:t>
    </dgm:pt>
    <dgm:pt modelId="{8856EBA3-869C-428B-9E10-7C8C92BA2C71}" type="parTrans" cxnId="{05ADB8AF-7AB2-4CFA-8627-552A1A218619}">
      <dgm:prSet/>
      <dgm:spPr/>
      <dgm:t>
        <a:bodyPr/>
        <a:lstStyle/>
        <a:p>
          <a:endParaRPr lang="en-US" sz="2400">
            <a:latin typeface="Arial" panose="020B0604020202020204" pitchFamily="34" charset="0"/>
            <a:cs typeface="Arial" panose="020B0604020202020204" pitchFamily="34" charset="0"/>
          </a:endParaRPr>
        </a:p>
      </dgm:t>
    </dgm:pt>
    <dgm:pt modelId="{C9D5845D-E240-4389-90BC-CF2F1655BB63}" type="sibTrans" cxnId="{05ADB8AF-7AB2-4CFA-8627-552A1A218619}">
      <dgm:prSet/>
      <dgm:spPr/>
      <dgm:t>
        <a:bodyPr/>
        <a:lstStyle/>
        <a:p>
          <a:endParaRPr lang="en-US" sz="2400">
            <a:latin typeface="Arial" panose="020B0604020202020204" pitchFamily="34" charset="0"/>
            <a:cs typeface="Arial" panose="020B0604020202020204" pitchFamily="34" charset="0"/>
          </a:endParaRPr>
        </a:p>
      </dgm:t>
    </dgm:pt>
    <dgm:pt modelId="{25A15FCD-59D0-423C-9DD3-A4D2BC15C78D}">
      <dgm:prSet custT="1"/>
      <dgm:spPr/>
      <dgm:t>
        <a:bodyPr/>
        <a:lstStyle/>
        <a:p>
          <a:pPr rtl="0"/>
          <a:r>
            <a:rPr lang="en-US" sz="2400" dirty="0">
              <a:latin typeface="Arial" panose="020B0604020202020204" pitchFamily="34" charset="0"/>
              <a:cs typeface="Arial" panose="020B0604020202020204" pitchFamily="34" charset="0"/>
            </a:rPr>
            <a:t>Improved safety</a:t>
          </a:r>
        </a:p>
      </dgm:t>
    </dgm:pt>
    <dgm:pt modelId="{41F10322-9C33-4EA8-972B-44CC9A5CF0F6}" type="parTrans" cxnId="{A5389268-B4C7-46D5-85C6-3F57E50C311D}">
      <dgm:prSet/>
      <dgm:spPr/>
      <dgm:t>
        <a:bodyPr/>
        <a:lstStyle/>
        <a:p>
          <a:endParaRPr lang="en-US" sz="2400">
            <a:latin typeface="Arial" panose="020B0604020202020204" pitchFamily="34" charset="0"/>
            <a:cs typeface="Arial" panose="020B0604020202020204" pitchFamily="34" charset="0"/>
          </a:endParaRPr>
        </a:p>
      </dgm:t>
    </dgm:pt>
    <dgm:pt modelId="{B919F580-EEA6-4850-A7FE-74EB19F0ED1D}" type="sibTrans" cxnId="{A5389268-B4C7-46D5-85C6-3F57E50C311D}">
      <dgm:prSet/>
      <dgm:spPr/>
      <dgm:t>
        <a:bodyPr/>
        <a:lstStyle/>
        <a:p>
          <a:endParaRPr lang="en-US" sz="2400">
            <a:latin typeface="Arial" panose="020B0604020202020204" pitchFamily="34" charset="0"/>
            <a:cs typeface="Arial" panose="020B0604020202020204" pitchFamily="34" charset="0"/>
          </a:endParaRPr>
        </a:p>
      </dgm:t>
    </dgm:pt>
    <dgm:pt modelId="{83BAE06E-5C44-44B8-9E87-FE68C75ECA21}">
      <dgm:prSet custT="1"/>
      <dgm:spPr/>
      <dgm:t>
        <a:bodyPr/>
        <a:lstStyle/>
        <a:p>
          <a:pPr rtl="0"/>
          <a:r>
            <a:rPr lang="en-US" sz="2400" dirty="0">
              <a:latin typeface="Arial" panose="020B0604020202020204" pitchFamily="34" charset="0"/>
              <a:cs typeface="Arial" panose="020B0604020202020204" pitchFamily="34" charset="0"/>
            </a:rPr>
            <a:t>Cleaner air and less wasted fuel </a:t>
          </a:r>
        </a:p>
      </dgm:t>
    </dgm:pt>
    <dgm:pt modelId="{D165BF41-2267-4AB8-BA78-701D1414B3E1}" type="parTrans" cxnId="{3ED0817B-8F74-4774-9A2B-26B4C90980A0}">
      <dgm:prSet/>
      <dgm:spPr/>
      <dgm:t>
        <a:bodyPr/>
        <a:lstStyle/>
        <a:p>
          <a:endParaRPr lang="en-US" sz="2400">
            <a:latin typeface="Arial" panose="020B0604020202020204" pitchFamily="34" charset="0"/>
            <a:cs typeface="Arial" panose="020B0604020202020204" pitchFamily="34" charset="0"/>
          </a:endParaRPr>
        </a:p>
      </dgm:t>
    </dgm:pt>
    <dgm:pt modelId="{80EE546E-F7B6-40BE-BF26-63EB34DA3F9B}" type="sibTrans" cxnId="{3ED0817B-8F74-4774-9A2B-26B4C90980A0}">
      <dgm:prSet/>
      <dgm:spPr/>
      <dgm:t>
        <a:bodyPr/>
        <a:lstStyle/>
        <a:p>
          <a:endParaRPr lang="en-US" sz="2400">
            <a:latin typeface="Arial" panose="020B0604020202020204" pitchFamily="34" charset="0"/>
            <a:cs typeface="Arial" panose="020B0604020202020204" pitchFamily="34" charset="0"/>
          </a:endParaRPr>
        </a:p>
      </dgm:t>
    </dgm:pt>
    <dgm:pt modelId="{A415CD3D-5A70-4D6D-BEE9-DD27AD046B81}">
      <dgm:prSet custT="1"/>
      <dgm:spPr/>
      <dgm:t>
        <a:bodyPr/>
        <a:lstStyle/>
        <a:p>
          <a:pPr rtl="0"/>
          <a:r>
            <a:rPr lang="en-US" sz="2400" dirty="0">
              <a:latin typeface="Arial" panose="020B0604020202020204" pitchFamily="34" charset="0"/>
              <a:cs typeface="Arial" panose="020B0604020202020204" pitchFamily="34" charset="0"/>
            </a:rPr>
            <a:t>More efficient use of resources and existing facilities</a:t>
          </a:r>
        </a:p>
      </dgm:t>
    </dgm:pt>
    <dgm:pt modelId="{01EFFC5A-2C42-40DC-976A-FF9F9CEBE7E1}" type="parTrans" cxnId="{C3966172-A3CC-4D49-9C0A-AA8B32A78D43}">
      <dgm:prSet/>
      <dgm:spPr/>
      <dgm:t>
        <a:bodyPr/>
        <a:lstStyle/>
        <a:p>
          <a:endParaRPr lang="en-US" sz="2400">
            <a:latin typeface="Arial" panose="020B0604020202020204" pitchFamily="34" charset="0"/>
            <a:cs typeface="Arial" panose="020B0604020202020204" pitchFamily="34" charset="0"/>
          </a:endParaRPr>
        </a:p>
      </dgm:t>
    </dgm:pt>
    <dgm:pt modelId="{0F96876B-BC2C-486F-808F-D7217D89DB2F}" type="sibTrans" cxnId="{C3966172-A3CC-4D49-9C0A-AA8B32A78D43}">
      <dgm:prSet/>
      <dgm:spPr/>
      <dgm:t>
        <a:bodyPr/>
        <a:lstStyle/>
        <a:p>
          <a:endParaRPr lang="en-US" sz="2400">
            <a:latin typeface="Arial" panose="020B0604020202020204" pitchFamily="34" charset="0"/>
            <a:cs typeface="Arial" panose="020B0604020202020204" pitchFamily="34" charset="0"/>
          </a:endParaRPr>
        </a:p>
      </dgm:t>
    </dgm:pt>
    <dgm:pt modelId="{EC3D97D7-0888-40C6-B376-50407B6D64F0}">
      <dgm:prSet custT="1"/>
      <dgm:spPr/>
      <dgm:t>
        <a:bodyPr/>
        <a:lstStyle/>
        <a:p>
          <a:pPr rtl="0"/>
          <a:r>
            <a:rPr lang="en-US" sz="2400" dirty="0">
              <a:latin typeface="Arial" panose="020B0604020202020204" pitchFamily="34" charset="0"/>
              <a:cs typeface="Arial" panose="020B0604020202020204" pitchFamily="34" charset="0"/>
            </a:rPr>
            <a:t>Increased economic vitality</a:t>
          </a:r>
        </a:p>
      </dgm:t>
    </dgm:pt>
    <dgm:pt modelId="{1A4E6E81-1D28-4ED3-93DD-AAA148F316DA}" type="parTrans" cxnId="{A14714A8-030B-4F4E-A5C9-13EE346CBA19}">
      <dgm:prSet/>
      <dgm:spPr/>
      <dgm:t>
        <a:bodyPr/>
        <a:lstStyle/>
        <a:p>
          <a:endParaRPr lang="en-US" sz="2400">
            <a:latin typeface="Arial" panose="020B0604020202020204" pitchFamily="34" charset="0"/>
            <a:cs typeface="Arial" panose="020B0604020202020204" pitchFamily="34" charset="0"/>
          </a:endParaRPr>
        </a:p>
      </dgm:t>
    </dgm:pt>
    <dgm:pt modelId="{6048F4A8-E3F6-4EDD-81F1-90F5779A2616}" type="sibTrans" cxnId="{A14714A8-030B-4F4E-A5C9-13EE346CBA19}">
      <dgm:prSet/>
      <dgm:spPr/>
      <dgm:t>
        <a:bodyPr/>
        <a:lstStyle/>
        <a:p>
          <a:endParaRPr lang="en-US" sz="2400">
            <a:latin typeface="Arial" panose="020B0604020202020204" pitchFamily="34" charset="0"/>
            <a:cs typeface="Arial" panose="020B0604020202020204" pitchFamily="34" charset="0"/>
          </a:endParaRPr>
        </a:p>
      </dgm:t>
    </dgm:pt>
    <dgm:pt modelId="{97B237F3-5021-468F-95BB-C7E6C0BE5504}">
      <dgm:prSet custT="1"/>
      <dgm:spPr/>
      <dgm:t>
        <a:bodyPr/>
        <a:lstStyle/>
        <a:p>
          <a:pPr rtl="0"/>
          <a:r>
            <a:rPr lang="en-US" sz="2400" dirty="0">
              <a:latin typeface="Arial" panose="020B0604020202020204" pitchFamily="34" charset="0"/>
              <a:cs typeface="Arial" panose="020B0604020202020204" pitchFamily="34" charset="0"/>
            </a:rPr>
            <a:t>Improved quality of life</a:t>
          </a:r>
        </a:p>
      </dgm:t>
    </dgm:pt>
    <dgm:pt modelId="{58FE4EDF-F460-4928-B2EE-25D314043C4A}" type="parTrans" cxnId="{69A228B3-7CBB-4366-B999-1598166B3CE6}">
      <dgm:prSet/>
      <dgm:spPr/>
      <dgm:t>
        <a:bodyPr/>
        <a:lstStyle/>
        <a:p>
          <a:endParaRPr lang="en-US" sz="2400">
            <a:latin typeface="Arial" panose="020B0604020202020204" pitchFamily="34" charset="0"/>
            <a:cs typeface="Arial" panose="020B0604020202020204" pitchFamily="34" charset="0"/>
          </a:endParaRPr>
        </a:p>
      </dgm:t>
    </dgm:pt>
    <dgm:pt modelId="{6FB2D978-567C-4342-84A6-684D605CE84D}" type="sibTrans" cxnId="{69A228B3-7CBB-4366-B999-1598166B3CE6}">
      <dgm:prSet/>
      <dgm:spPr/>
      <dgm:t>
        <a:bodyPr/>
        <a:lstStyle/>
        <a:p>
          <a:endParaRPr lang="en-US" sz="2400">
            <a:latin typeface="Arial" panose="020B0604020202020204" pitchFamily="34" charset="0"/>
            <a:cs typeface="Arial" panose="020B0604020202020204" pitchFamily="34" charset="0"/>
          </a:endParaRPr>
        </a:p>
      </dgm:t>
    </dgm:pt>
    <dgm:pt modelId="{0DE66488-B3F7-4C45-8EFA-23D4BC153968}" type="pres">
      <dgm:prSet presAssocID="{4D2FA05F-F120-44FA-BFFE-DE7F5D1D3E24}" presName="Name0" presStyleCnt="0">
        <dgm:presLayoutVars>
          <dgm:chMax val="7"/>
          <dgm:chPref val="7"/>
          <dgm:dir/>
        </dgm:presLayoutVars>
      </dgm:prSet>
      <dgm:spPr/>
    </dgm:pt>
    <dgm:pt modelId="{25D2F6B6-0901-4202-A50A-4BFF5974847F}" type="pres">
      <dgm:prSet presAssocID="{4D2FA05F-F120-44FA-BFFE-DE7F5D1D3E24}" presName="Name1" presStyleCnt="0"/>
      <dgm:spPr/>
    </dgm:pt>
    <dgm:pt modelId="{8AF072F3-5A47-439D-AB17-B5958166AD1D}" type="pres">
      <dgm:prSet presAssocID="{4D2FA05F-F120-44FA-BFFE-DE7F5D1D3E24}" presName="cycle" presStyleCnt="0"/>
      <dgm:spPr/>
    </dgm:pt>
    <dgm:pt modelId="{B6A8A1E8-B163-4246-9557-35DE06009BC0}" type="pres">
      <dgm:prSet presAssocID="{4D2FA05F-F120-44FA-BFFE-DE7F5D1D3E24}" presName="srcNode" presStyleLbl="node1" presStyleIdx="0" presStyleCnt="7"/>
      <dgm:spPr/>
    </dgm:pt>
    <dgm:pt modelId="{AB348B67-590A-4100-A067-F93C0A02C238}" type="pres">
      <dgm:prSet presAssocID="{4D2FA05F-F120-44FA-BFFE-DE7F5D1D3E24}" presName="conn" presStyleLbl="parChTrans1D2" presStyleIdx="0" presStyleCnt="1"/>
      <dgm:spPr/>
    </dgm:pt>
    <dgm:pt modelId="{F922EC87-0F87-4F19-BBCB-5D92671FAE2F}" type="pres">
      <dgm:prSet presAssocID="{4D2FA05F-F120-44FA-BFFE-DE7F5D1D3E24}" presName="extraNode" presStyleLbl="node1" presStyleIdx="0" presStyleCnt="7"/>
      <dgm:spPr/>
    </dgm:pt>
    <dgm:pt modelId="{1A8091ED-06AA-4B6A-AC4E-96F069B70940}" type="pres">
      <dgm:prSet presAssocID="{4D2FA05F-F120-44FA-BFFE-DE7F5D1D3E24}" presName="dstNode" presStyleLbl="node1" presStyleIdx="0" presStyleCnt="7"/>
      <dgm:spPr/>
    </dgm:pt>
    <dgm:pt modelId="{C4C9FFFC-C4E5-4E19-8415-057E5A70EA5A}" type="pres">
      <dgm:prSet presAssocID="{820F9E6B-C07E-4F52-A1E2-B09AA4BFDBD9}" presName="text_1" presStyleLbl="node1" presStyleIdx="0" presStyleCnt="7">
        <dgm:presLayoutVars>
          <dgm:bulletEnabled val="1"/>
        </dgm:presLayoutVars>
      </dgm:prSet>
      <dgm:spPr/>
    </dgm:pt>
    <dgm:pt modelId="{59E9D12B-2198-4F9A-9036-183A935231AD}" type="pres">
      <dgm:prSet presAssocID="{820F9E6B-C07E-4F52-A1E2-B09AA4BFDBD9}" presName="accent_1" presStyleCnt="0"/>
      <dgm:spPr/>
    </dgm:pt>
    <dgm:pt modelId="{ABBED389-510F-43A7-B75C-461F1E2B9DD3}" type="pres">
      <dgm:prSet presAssocID="{820F9E6B-C07E-4F52-A1E2-B09AA4BFDBD9}" presName="accentRepeatNode" presStyleLbl="solidFgAcc1" presStyleIdx="0" presStyleCnt="7"/>
      <dgm:spPr/>
    </dgm:pt>
    <dgm:pt modelId="{C442EB8D-E2A7-4737-8835-6E4B452AA09D}" type="pres">
      <dgm:prSet presAssocID="{C4EF04C6-4C46-493B-BBB0-169C25112F8D}" presName="text_2" presStyleLbl="node1" presStyleIdx="1" presStyleCnt="7">
        <dgm:presLayoutVars>
          <dgm:bulletEnabled val="1"/>
        </dgm:presLayoutVars>
      </dgm:prSet>
      <dgm:spPr/>
    </dgm:pt>
    <dgm:pt modelId="{C36AD7DE-D4FE-4096-B782-E5E816820ADA}" type="pres">
      <dgm:prSet presAssocID="{C4EF04C6-4C46-493B-BBB0-169C25112F8D}" presName="accent_2" presStyleCnt="0"/>
      <dgm:spPr/>
    </dgm:pt>
    <dgm:pt modelId="{2A174F75-140E-47DB-9079-8BED4FD643DE}" type="pres">
      <dgm:prSet presAssocID="{C4EF04C6-4C46-493B-BBB0-169C25112F8D}" presName="accentRepeatNode" presStyleLbl="solidFgAcc1" presStyleIdx="1" presStyleCnt="7"/>
      <dgm:spPr/>
    </dgm:pt>
    <dgm:pt modelId="{20D6BD72-176B-4DF7-A5C4-031325D0F650}" type="pres">
      <dgm:prSet presAssocID="{25A15FCD-59D0-423C-9DD3-A4D2BC15C78D}" presName="text_3" presStyleLbl="node1" presStyleIdx="2" presStyleCnt="7">
        <dgm:presLayoutVars>
          <dgm:bulletEnabled val="1"/>
        </dgm:presLayoutVars>
      </dgm:prSet>
      <dgm:spPr/>
    </dgm:pt>
    <dgm:pt modelId="{06340D50-4DC2-4268-B1F1-6366E2D3A4B4}" type="pres">
      <dgm:prSet presAssocID="{25A15FCD-59D0-423C-9DD3-A4D2BC15C78D}" presName="accent_3" presStyleCnt="0"/>
      <dgm:spPr/>
    </dgm:pt>
    <dgm:pt modelId="{37F5F748-F774-4AF8-AD49-B0E9FDC9BA94}" type="pres">
      <dgm:prSet presAssocID="{25A15FCD-59D0-423C-9DD3-A4D2BC15C78D}" presName="accentRepeatNode" presStyleLbl="solidFgAcc1" presStyleIdx="2" presStyleCnt="7"/>
      <dgm:spPr/>
    </dgm:pt>
    <dgm:pt modelId="{DBED1680-4031-469A-A7C9-46F8F60A1432}" type="pres">
      <dgm:prSet presAssocID="{83BAE06E-5C44-44B8-9E87-FE68C75ECA21}" presName="text_4" presStyleLbl="node1" presStyleIdx="3" presStyleCnt="7">
        <dgm:presLayoutVars>
          <dgm:bulletEnabled val="1"/>
        </dgm:presLayoutVars>
      </dgm:prSet>
      <dgm:spPr/>
    </dgm:pt>
    <dgm:pt modelId="{A716C444-DEF7-45DE-AB30-70BDFBCA4AFC}" type="pres">
      <dgm:prSet presAssocID="{83BAE06E-5C44-44B8-9E87-FE68C75ECA21}" presName="accent_4" presStyleCnt="0"/>
      <dgm:spPr/>
    </dgm:pt>
    <dgm:pt modelId="{01FFECB0-2307-4EF1-B71E-DEFA65463B1E}" type="pres">
      <dgm:prSet presAssocID="{83BAE06E-5C44-44B8-9E87-FE68C75ECA21}" presName="accentRepeatNode" presStyleLbl="solidFgAcc1" presStyleIdx="3" presStyleCnt="7"/>
      <dgm:spPr/>
    </dgm:pt>
    <dgm:pt modelId="{45C1661B-7250-4804-99C7-07D19EA49E20}" type="pres">
      <dgm:prSet presAssocID="{A415CD3D-5A70-4D6D-BEE9-DD27AD046B81}" presName="text_5" presStyleLbl="node1" presStyleIdx="4" presStyleCnt="7">
        <dgm:presLayoutVars>
          <dgm:bulletEnabled val="1"/>
        </dgm:presLayoutVars>
      </dgm:prSet>
      <dgm:spPr/>
    </dgm:pt>
    <dgm:pt modelId="{4AFFCD51-C253-471E-A0E1-A760C949B931}" type="pres">
      <dgm:prSet presAssocID="{A415CD3D-5A70-4D6D-BEE9-DD27AD046B81}" presName="accent_5" presStyleCnt="0"/>
      <dgm:spPr/>
    </dgm:pt>
    <dgm:pt modelId="{3F1B5CC2-381B-4399-B886-1F1ED1C02685}" type="pres">
      <dgm:prSet presAssocID="{A415CD3D-5A70-4D6D-BEE9-DD27AD046B81}" presName="accentRepeatNode" presStyleLbl="solidFgAcc1" presStyleIdx="4" presStyleCnt="7"/>
      <dgm:spPr/>
    </dgm:pt>
    <dgm:pt modelId="{DAE29D1B-390C-49A5-805E-EF88C8508009}" type="pres">
      <dgm:prSet presAssocID="{EC3D97D7-0888-40C6-B376-50407B6D64F0}" presName="text_6" presStyleLbl="node1" presStyleIdx="5" presStyleCnt="7">
        <dgm:presLayoutVars>
          <dgm:bulletEnabled val="1"/>
        </dgm:presLayoutVars>
      </dgm:prSet>
      <dgm:spPr/>
    </dgm:pt>
    <dgm:pt modelId="{AA80C274-427B-4771-9E79-0CDF91BE053E}" type="pres">
      <dgm:prSet presAssocID="{EC3D97D7-0888-40C6-B376-50407B6D64F0}" presName="accent_6" presStyleCnt="0"/>
      <dgm:spPr/>
    </dgm:pt>
    <dgm:pt modelId="{342FF504-67FE-40E0-B1DD-BD8CFD2A7703}" type="pres">
      <dgm:prSet presAssocID="{EC3D97D7-0888-40C6-B376-50407B6D64F0}" presName="accentRepeatNode" presStyleLbl="solidFgAcc1" presStyleIdx="5" presStyleCnt="7"/>
      <dgm:spPr/>
    </dgm:pt>
    <dgm:pt modelId="{461CD9F3-A26C-413D-9AC9-7492F4AEFC7C}" type="pres">
      <dgm:prSet presAssocID="{97B237F3-5021-468F-95BB-C7E6C0BE5504}" presName="text_7" presStyleLbl="node1" presStyleIdx="6" presStyleCnt="7">
        <dgm:presLayoutVars>
          <dgm:bulletEnabled val="1"/>
        </dgm:presLayoutVars>
      </dgm:prSet>
      <dgm:spPr/>
    </dgm:pt>
    <dgm:pt modelId="{99EC61A6-B50E-481A-A334-D8C9CBC3CFC8}" type="pres">
      <dgm:prSet presAssocID="{97B237F3-5021-468F-95BB-C7E6C0BE5504}" presName="accent_7" presStyleCnt="0"/>
      <dgm:spPr/>
    </dgm:pt>
    <dgm:pt modelId="{04BBC0A3-BF46-426A-8351-D9A9EB39FCCD}" type="pres">
      <dgm:prSet presAssocID="{97B237F3-5021-468F-95BB-C7E6C0BE5504}" presName="accentRepeatNode" presStyleLbl="solidFgAcc1" presStyleIdx="6" presStyleCnt="7"/>
      <dgm:spPr/>
    </dgm:pt>
  </dgm:ptLst>
  <dgm:cxnLst>
    <dgm:cxn modelId="{D93DDD18-95EA-4D47-9CDD-483FD9195E0A}" type="presOf" srcId="{83BAE06E-5C44-44B8-9E87-FE68C75ECA21}" destId="{DBED1680-4031-469A-A7C9-46F8F60A1432}" srcOrd="0" destOrd="0" presId="urn:microsoft.com/office/officeart/2008/layout/VerticalCurvedList"/>
    <dgm:cxn modelId="{D3063940-3047-4CAF-B6CB-3E412EE9A470}" type="presOf" srcId="{97B237F3-5021-468F-95BB-C7E6C0BE5504}" destId="{461CD9F3-A26C-413D-9AC9-7492F4AEFC7C}" srcOrd="0" destOrd="0" presId="urn:microsoft.com/office/officeart/2008/layout/VerticalCurvedList"/>
    <dgm:cxn modelId="{A5B4405D-4CBC-479B-9561-C25C53882A3D}" srcId="{4D2FA05F-F120-44FA-BFFE-DE7F5D1D3E24}" destId="{820F9E6B-C07E-4F52-A1E2-B09AA4BFDBD9}" srcOrd="0" destOrd="0" parTransId="{93A58B2D-A398-4B7E-BB60-5D8BAABB2E8B}" sibTransId="{8C6337EA-73E2-40CF-8E3F-8AF1D7708F07}"/>
    <dgm:cxn modelId="{3218BC41-27A1-4B9E-AD7C-44E572F6B65E}" type="presOf" srcId="{A415CD3D-5A70-4D6D-BEE9-DD27AD046B81}" destId="{45C1661B-7250-4804-99C7-07D19EA49E20}" srcOrd="0" destOrd="0" presId="urn:microsoft.com/office/officeart/2008/layout/VerticalCurvedList"/>
    <dgm:cxn modelId="{A5389268-B4C7-46D5-85C6-3F57E50C311D}" srcId="{4D2FA05F-F120-44FA-BFFE-DE7F5D1D3E24}" destId="{25A15FCD-59D0-423C-9DD3-A4D2BC15C78D}" srcOrd="2" destOrd="0" parTransId="{41F10322-9C33-4EA8-972B-44CC9A5CF0F6}" sibTransId="{B919F580-EEA6-4850-A7FE-74EB19F0ED1D}"/>
    <dgm:cxn modelId="{C3966172-A3CC-4D49-9C0A-AA8B32A78D43}" srcId="{4D2FA05F-F120-44FA-BFFE-DE7F5D1D3E24}" destId="{A415CD3D-5A70-4D6D-BEE9-DD27AD046B81}" srcOrd="4" destOrd="0" parTransId="{01EFFC5A-2C42-40DC-976A-FF9F9CEBE7E1}" sibTransId="{0F96876B-BC2C-486F-808F-D7217D89DB2F}"/>
    <dgm:cxn modelId="{D9221577-F5E1-4ED4-A730-06274289E00A}" type="presOf" srcId="{820F9E6B-C07E-4F52-A1E2-B09AA4BFDBD9}" destId="{C4C9FFFC-C4E5-4E19-8415-057E5A70EA5A}" srcOrd="0" destOrd="0" presId="urn:microsoft.com/office/officeart/2008/layout/VerticalCurvedList"/>
    <dgm:cxn modelId="{3ED0817B-8F74-4774-9A2B-26B4C90980A0}" srcId="{4D2FA05F-F120-44FA-BFFE-DE7F5D1D3E24}" destId="{83BAE06E-5C44-44B8-9E87-FE68C75ECA21}" srcOrd="3" destOrd="0" parTransId="{D165BF41-2267-4AB8-BA78-701D1414B3E1}" sibTransId="{80EE546E-F7B6-40BE-BF26-63EB34DA3F9B}"/>
    <dgm:cxn modelId="{5DA82A81-284C-4AF8-9084-78A86867F9D3}" type="presOf" srcId="{4D2FA05F-F120-44FA-BFFE-DE7F5D1D3E24}" destId="{0DE66488-B3F7-4C45-8EFA-23D4BC153968}" srcOrd="0" destOrd="0" presId="urn:microsoft.com/office/officeart/2008/layout/VerticalCurvedList"/>
    <dgm:cxn modelId="{40195684-3C6B-43B4-A993-C32387755B04}" type="presOf" srcId="{8C6337EA-73E2-40CF-8E3F-8AF1D7708F07}" destId="{AB348B67-590A-4100-A067-F93C0A02C238}" srcOrd="0" destOrd="0" presId="urn:microsoft.com/office/officeart/2008/layout/VerticalCurvedList"/>
    <dgm:cxn modelId="{A14714A8-030B-4F4E-A5C9-13EE346CBA19}" srcId="{4D2FA05F-F120-44FA-BFFE-DE7F5D1D3E24}" destId="{EC3D97D7-0888-40C6-B376-50407B6D64F0}" srcOrd="5" destOrd="0" parTransId="{1A4E6E81-1D28-4ED3-93DD-AAA148F316DA}" sibTransId="{6048F4A8-E3F6-4EDD-81F1-90F5779A2616}"/>
    <dgm:cxn modelId="{05ADB8AF-7AB2-4CFA-8627-552A1A218619}" srcId="{4D2FA05F-F120-44FA-BFFE-DE7F5D1D3E24}" destId="{C4EF04C6-4C46-493B-BBB0-169C25112F8D}" srcOrd="1" destOrd="0" parTransId="{8856EBA3-869C-428B-9E10-7C8C92BA2C71}" sibTransId="{C9D5845D-E240-4389-90BC-CF2F1655BB63}"/>
    <dgm:cxn modelId="{69A228B3-7CBB-4366-B999-1598166B3CE6}" srcId="{4D2FA05F-F120-44FA-BFFE-DE7F5D1D3E24}" destId="{97B237F3-5021-468F-95BB-C7E6C0BE5504}" srcOrd="6" destOrd="0" parTransId="{58FE4EDF-F460-4928-B2EE-25D314043C4A}" sibTransId="{6FB2D978-567C-4342-84A6-684D605CE84D}"/>
    <dgm:cxn modelId="{FE38F4B7-3338-46AC-8B94-F7DD8E7CB109}" type="presOf" srcId="{25A15FCD-59D0-423C-9DD3-A4D2BC15C78D}" destId="{20D6BD72-176B-4DF7-A5C4-031325D0F650}" srcOrd="0" destOrd="0" presId="urn:microsoft.com/office/officeart/2008/layout/VerticalCurvedList"/>
    <dgm:cxn modelId="{C26357F4-B454-4EF9-90DD-787F0EE0D12F}" type="presOf" srcId="{C4EF04C6-4C46-493B-BBB0-169C25112F8D}" destId="{C442EB8D-E2A7-4737-8835-6E4B452AA09D}" srcOrd="0" destOrd="0" presId="urn:microsoft.com/office/officeart/2008/layout/VerticalCurvedList"/>
    <dgm:cxn modelId="{678F14FD-8FC8-4399-AE30-6752D5322E58}" type="presOf" srcId="{EC3D97D7-0888-40C6-B376-50407B6D64F0}" destId="{DAE29D1B-390C-49A5-805E-EF88C8508009}" srcOrd="0" destOrd="0" presId="urn:microsoft.com/office/officeart/2008/layout/VerticalCurvedList"/>
    <dgm:cxn modelId="{78D1B8A8-396E-4976-A5F8-B1C54A54D491}" type="presParOf" srcId="{0DE66488-B3F7-4C45-8EFA-23D4BC153968}" destId="{25D2F6B6-0901-4202-A50A-4BFF5974847F}" srcOrd="0" destOrd="0" presId="urn:microsoft.com/office/officeart/2008/layout/VerticalCurvedList"/>
    <dgm:cxn modelId="{EC15C824-459D-430B-B281-D86AABDDE43B}" type="presParOf" srcId="{25D2F6B6-0901-4202-A50A-4BFF5974847F}" destId="{8AF072F3-5A47-439D-AB17-B5958166AD1D}" srcOrd="0" destOrd="0" presId="urn:microsoft.com/office/officeart/2008/layout/VerticalCurvedList"/>
    <dgm:cxn modelId="{EF36E2B8-4EA6-4334-A034-C084A2E53A3B}" type="presParOf" srcId="{8AF072F3-5A47-439D-AB17-B5958166AD1D}" destId="{B6A8A1E8-B163-4246-9557-35DE06009BC0}" srcOrd="0" destOrd="0" presId="urn:microsoft.com/office/officeart/2008/layout/VerticalCurvedList"/>
    <dgm:cxn modelId="{D20EA35D-542F-4262-9313-2009A8B4DE38}" type="presParOf" srcId="{8AF072F3-5A47-439D-AB17-B5958166AD1D}" destId="{AB348B67-590A-4100-A067-F93C0A02C238}" srcOrd="1" destOrd="0" presId="urn:microsoft.com/office/officeart/2008/layout/VerticalCurvedList"/>
    <dgm:cxn modelId="{0AF24BAE-AC37-481F-927C-5A83F2A83340}" type="presParOf" srcId="{8AF072F3-5A47-439D-AB17-B5958166AD1D}" destId="{F922EC87-0F87-4F19-BBCB-5D92671FAE2F}" srcOrd="2" destOrd="0" presId="urn:microsoft.com/office/officeart/2008/layout/VerticalCurvedList"/>
    <dgm:cxn modelId="{3D3BB291-F698-4D8F-9A3F-1344C6C66646}" type="presParOf" srcId="{8AF072F3-5A47-439D-AB17-B5958166AD1D}" destId="{1A8091ED-06AA-4B6A-AC4E-96F069B70940}" srcOrd="3" destOrd="0" presId="urn:microsoft.com/office/officeart/2008/layout/VerticalCurvedList"/>
    <dgm:cxn modelId="{144B301E-F1B1-43A2-B8DD-6165D35396A1}" type="presParOf" srcId="{25D2F6B6-0901-4202-A50A-4BFF5974847F}" destId="{C4C9FFFC-C4E5-4E19-8415-057E5A70EA5A}" srcOrd="1" destOrd="0" presId="urn:microsoft.com/office/officeart/2008/layout/VerticalCurvedList"/>
    <dgm:cxn modelId="{BE737FF7-130E-4023-A115-CCB6DB20439E}" type="presParOf" srcId="{25D2F6B6-0901-4202-A50A-4BFF5974847F}" destId="{59E9D12B-2198-4F9A-9036-183A935231AD}" srcOrd="2" destOrd="0" presId="urn:microsoft.com/office/officeart/2008/layout/VerticalCurvedList"/>
    <dgm:cxn modelId="{B875AECB-327E-4DC6-A37E-0D59EC39D12C}" type="presParOf" srcId="{59E9D12B-2198-4F9A-9036-183A935231AD}" destId="{ABBED389-510F-43A7-B75C-461F1E2B9DD3}" srcOrd="0" destOrd="0" presId="urn:microsoft.com/office/officeart/2008/layout/VerticalCurvedList"/>
    <dgm:cxn modelId="{CD881057-5EB4-43AF-A2DF-39EE7E65D6A6}" type="presParOf" srcId="{25D2F6B6-0901-4202-A50A-4BFF5974847F}" destId="{C442EB8D-E2A7-4737-8835-6E4B452AA09D}" srcOrd="3" destOrd="0" presId="urn:microsoft.com/office/officeart/2008/layout/VerticalCurvedList"/>
    <dgm:cxn modelId="{3CB2FB3F-9B47-4294-B5D7-37BA7A3EFDE9}" type="presParOf" srcId="{25D2F6B6-0901-4202-A50A-4BFF5974847F}" destId="{C36AD7DE-D4FE-4096-B782-E5E816820ADA}" srcOrd="4" destOrd="0" presId="urn:microsoft.com/office/officeart/2008/layout/VerticalCurvedList"/>
    <dgm:cxn modelId="{B51E3B2F-0000-4D79-9A4F-2F82E7069CBF}" type="presParOf" srcId="{C36AD7DE-D4FE-4096-B782-E5E816820ADA}" destId="{2A174F75-140E-47DB-9079-8BED4FD643DE}" srcOrd="0" destOrd="0" presId="urn:microsoft.com/office/officeart/2008/layout/VerticalCurvedList"/>
    <dgm:cxn modelId="{DE1DBF00-FD46-4A0C-9FBB-F03543EF3D49}" type="presParOf" srcId="{25D2F6B6-0901-4202-A50A-4BFF5974847F}" destId="{20D6BD72-176B-4DF7-A5C4-031325D0F650}" srcOrd="5" destOrd="0" presId="urn:microsoft.com/office/officeart/2008/layout/VerticalCurvedList"/>
    <dgm:cxn modelId="{A593F7B8-9B06-47BC-A2B6-83D9D5D2DA86}" type="presParOf" srcId="{25D2F6B6-0901-4202-A50A-4BFF5974847F}" destId="{06340D50-4DC2-4268-B1F1-6366E2D3A4B4}" srcOrd="6" destOrd="0" presId="urn:microsoft.com/office/officeart/2008/layout/VerticalCurvedList"/>
    <dgm:cxn modelId="{D3BD8EBE-1675-4650-8EE0-7F3CE5E529F1}" type="presParOf" srcId="{06340D50-4DC2-4268-B1F1-6366E2D3A4B4}" destId="{37F5F748-F774-4AF8-AD49-B0E9FDC9BA94}" srcOrd="0" destOrd="0" presId="urn:microsoft.com/office/officeart/2008/layout/VerticalCurvedList"/>
    <dgm:cxn modelId="{2FB47491-FC39-4F0A-8850-32D1756DFB12}" type="presParOf" srcId="{25D2F6B6-0901-4202-A50A-4BFF5974847F}" destId="{DBED1680-4031-469A-A7C9-46F8F60A1432}" srcOrd="7" destOrd="0" presId="urn:microsoft.com/office/officeart/2008/layout/VerticalCurvedList"/>
    <dgm:cxn modelId="{5A4D120E-BA54-49B1-AAD7-BE9C6F1D55DC}" type="presParOf" srcId="{25D2F6B6-0901-4202-A50A-4BFF5974847F}" destId="{A716C444-DEF7-45DE-AB30-70BDFBCA4AFC}" srcOrd="8" destOrd="0" presId="urn:microsoft.com/office/officeart/2008/layout/VerticalCurvedList"/>
    <dgm:cxn modelId="{43305E43-88F3-44EC-962F-5AFE6D4D15E9}" type="presParOf" srcId="{A716C444-DEF7-45DE-AB30-70BDFBCA4AFC}" destId="{01FFECB0-2307-4EF1-B71E-DEFA65463B1E}" srcOrd="0" destOrd="0" presId="urn:microsoft.com/office/officeart/2008/layout/VerticalCurvedList"/>
    <dgm:cxn modelId="{56DBD976-E78B-41D2-987B-2549C6D8CC3C}" type="presParOf" srcId="{25D2F6B6-0901-4202-A50A-4BFF5974847F}" destId="{45C1661B-7250-4804-99C7-07D19EA49E20}" srcOrd="9" destOrd="0" presId="urn:microsoft.com/office/officeart/2008/layout/VerticalCurvedList"/>
    <dgm:cxn modelId="{103574A2-D2E0-4327-B0E0-96E2C20643E8}" type="presParOf" srcId="{25D2F6B6-0901-4202-A50A-4BFF5974847F}" destId="{4AFFCD51-C253-471E-A0E1-A760C949B931}" srcOrd="10" destOrd="0" presId="urn:microsoft.com/office/officeart/2008/layout/VerticalCurvedList"/>
    <dgm:cxn modelId="{1179E564-A213-439A-A1D5-D2ED33B9C168}" type="presParOf" srcId="{4AFFCD51-C253-471E-A0E1-A760C949B931}" destId="{3F1B5CC2-381B-4399-B886-1F1ED1C02685}" srcOrd="0" destOrd="0" presId="urn:microsoft.com/office/officeart/2008/layout/VerticalCurvedList"/>
    <dgm:cxn modelId="{F491C4A2-AF82-4091-8E5A-729BEA56B8F6}" type="presParOf" srcId="{25D2F6B6-0901-4202-A50A-4BFF5974847F}" destId="{DAE29D1B-390C-49A5-805E-EF88C8508009}" srcOrd="11" destOrd="0" presId="urn:microsoft.com/office/officeart/2008/layout/VerticalCurvedList"/>
    <dgm:cxn modelId="{F659EABF-FB15-4B31-9E8D-548CD20230EF}" type="presParOf" srcId="{25D2F6B6-0901-4202-A50A-4BFF5974847F}" destId="{AA80C274-427B-4771-9E79-0CDF91BE053E}" srcOrd="12" destOrd="0" presId="urn:microsoft.com/office/officeart/2008/layout/VerticalCurvedList"/>
    <dgm:cxn modelId="{D8316D88-82AC-4DA6-A5AA-865BED0D3A82}" type="presParOf" srcId="{AA80C274-427B-4771-9E79-0CDF91BE053E}" destId="{342FF504-67FE-40E0-B1DD-BD8CFD2A7703}" srcOrd="0" destOrd="0" presId="urn:microsoft.com/office/officeart/2008/layout/VerticalCurvedList"/>
    <dgm:cxn modelId="{376C9F1B-F9D7-42DE-86D5-814C05308F3C}" type="presParOf" srcId="{25D2F6B6-0901-4202-A50A-4BFF5974847F}" destId="{461CD9F3-A26C-413D-9AC9-7492F4AEFC7C}" srcOrd="13" destOrd="0" presId="urn:microsoft.com/office/officeart/2008/layout/VerticalCurvedList"/>
    <dgm:cxn modelId="{99CAA1EF-2121-4C52-B9FD-D4F36436B782}" type="presParOf" srcId="{25D2F6B6-0901-4202-A50A-4BFF5974847F}" destId="{99EC61A6-B50E-481A-A334-D8C9CBC3CFC8}" srcOrd="14" destOrd="0" presId="urn:microsoft.com/office/officeart/2008/layout/VerticalCurvedList"/>
    <dgm:cxn modelId="{3155251F-97C6-419A-A46A-647E04BBE6D4}" type="presParOf" srcId="{99EC61A6-B50E-481A-A334-D8C9CBC3CFC8}" destId="{04BBC0A3-BF46-426A-8351-D9A9EB39FCC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48B67-590A-4100-A067-F93C0A02C238}">
      <dsp:nvSpPr>
        <dsp:cNvPr id="0" name=""/>
        <dsp:cNvSpPr/>
      </dsp:nvSpPr>
      <dsp:spPr>
        <a:xfrm>
          <a:off x="-4917790" y="-753830"/>
          <a:ext cx="5858998" cy="5858998"/>
        </a:xfrm>
        <a:prstGeom prst="blockArc">
          <a:avLst>
            <a:gd name="adj1" fmla="val 18900000"/>
            <a:gd name="adj2" fmla="val 2700000"/>
            <a:gd name="adj3" fmla="val 36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C9FFFC-C4E5-4E19-8415-057E5A70EA5A}">
      <dsp:nvSpPr>
        <dsp:cNvPr id="0" name=""/>
        <dsp:cNvSpPr/>
      </dsp:nvSpPr>
      <dsp:spPr>
        <a:xfrm>
          <a:off x="305246" y="197811"/>
          <a:ext cx="10006213" cy="395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3340" rIns="53340" bIns="53340" numCol="1" spcCol="1270" anchor="ctr" anchorCtr="0">
          <a:noAutofit/>
        </a:bodyPr>
        <a:lstStyle/>
        <a:p>
          <a:pPr marL="0" lvl="0" indent="0" algn="l" defTabSz="933450" rtl="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Reduced congestion</a:t>
          </a:r>
        </a:p>
      </dsp:txBody>
      <dsp:txXfrm>
        <a:off x="305246" y="197811"/>
        <a:ext cx="10006213" cy="395449"/>
      </dsp:txXfrm>
    </dsp:sp>
    <dsp:sp modelId="{ABBED389-510F-43A7-B75C-461F1E2B9DD3}">
      <dsp:nvSpPr>
        <dsp:cNvPr id="0" name=""/>
        <dsp:cNvSpPr/>
      </dsp:nvSpPr>
      <dsp:spPr>
        <a:xfrm>
          <a:off x="58090" y="148380"/>
          <a:ext cx="494311" cy="4943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42EB8D-E2A7-4737-8835-6E4B452AA09D}">
      <dsp:nvSpPr>
        <dsp:cNvPr id="0" name=""/>
        <dsp:cNvSpPr/>
      </dsp:nvSpPr>
      <dsp:spPr>
        <a:xfrm>
          <a:off x="663361" y="791334"/>
          <a:ext cx="9648098" cy="395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3340" rIns="53340" bIns="53340" numCol="1" spcCol="1270" anchor="ctr" anchorCtr="0">
          <a:noAutofit/>
        </a:bodyPr>
        <a:lstStyle/>
        <a:p>
          <a:pPr marL="0" lvl="0" indent="0" algn="l" defTabSz="933450" rtl="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Smoother and more reliable traffic flow</a:t>
          </a:r>
        </a:p>
      </dsp:txBody>
      <dsp:txXfrm>
        <a:off x="663361" y="791334"/>
        <a:ext cx="9648098" cy="395449"/>
      </dsp:txXfrm>
    </dsp:sp>
    <dsp:sp modelId="{2A174F75-140E-47DB-9079-8BED4FD643DE}">
      <dsp:nvSpPr>
        <dsp:cNvPr id="0" name=""/>
        <dsp:cNvSpPr/>
      </dsp:nvSpPr>
      <dsp:spPr>
        <a:xfrm>
          <a:off x="416205" y="741903"/>
          <a:ext cx="494311" cy="4943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D6BD72-176B-4DF7-A5C4-031325D0F650}">
      <dsp:nvSpPr>
        <dsp:cNvPr id="0" name=""/>
        <dsp:cNvSpPr/>
      </dsp:nvSpPr>
      <dsp:spPr>
        <a:xfrm>
          <a:off x="859606" y="1384421"/>
          <a:ext cx="9451852" cy="395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3340" rIns="53340" bIns="53340" numCol="1" spcCol="1270" anchor="ctr" anchorCtr="0">
          <a:noAutofit/>
        </a:bodyPr>
        <a:lstStyle/>
        <a:p>
          <a:pPr marL="0" lvl="0" indent="0" algn="l" defTabSz="933450" rtl="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Improved safety</a:t>
          </a:r>
        </a:p>
      </dsp:txBody>
      <dsp:txXfrm>
        <a:off x="859606" y="1384421"/>
        <a:ext cx="9451852" cy="395449"/>
      </dsp:txXfrm>
    </dsp:sp>
    <dsp:sp modelId="{37F5F748-F774-4AF8-AD49-B0E9FDC9BA94}">
      <dsp:nvSpPr>
        <dsp:cNvPr id="0" name=""/>
        <dsp:cNvSpPr/>
      </dsp:nvSpPr>
      <dsp:spPr>
        <a:xfrm>
          <a:off x="612450" y="1334990"/>
          <a:ext cx="494311" cy="4943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BF3A70-CB14-4054-828A-AF321F7D1A15}">
      <dsp:nvSpPr>
        <dsp:cNvPr id="0" name=""/>
        <dsp:cNvSpPr/>
      </dsp:nvSpPr>
      <dsp:spPr>
        <a:xfrm>
          <a:off x="922266" y="1977944"/>
          <a:ext cx="9389193" cy="395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3340" rIns="53340" bIns="53340" numCol="1" spcCol="1270" anchor="ctr" anchorCtr="0">
          <a:noAutofit/>
        </a:bodyPr>
        <a:lstStyle/>
        <a:p>
          <a:pPr marL="0" lvl="0" indent="0" algn="l" defTabSz="933450" rtl="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More efficient use of resources</a:t>
          </a:r>
        </a:p>
      </dsp:txBody>
      <dsp:txXfrm>
        <a:off x="922266" y="1977944"/>
        <a:ext cx="9389193" cy="395449"/>
      </dsp:txXfrm>
    </dsp:sp>
    <dsp:sp modelId="{56432A6D-8A53-4C0E-BFB9-C3F249E7019F}">
      <dsp:nvSpPr>
        <dsp:cNvPr id="0" name=""/>
        <dsp:cNvSpPr/>
      </dsp:nvSpPr>
      <dsp:spPr>
        <a:xfrm>
          <a:off x="675110" y="1928513"/>
          <a:ext cx="494311" cy="4943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BFFE66-269E-4A27-8CD5-099D13F94E06}">
      <dsp:nvSpPr>
        <dsp:cNvPr id="0" name=""/>
        <dsp:cNvSpPr/>
      </dsp:nvSpPr>
      <dsp:spPr>
        <a:xfrm>
          <a:off x="859606" y="2571466"/>
          <a:ext cx="9451852" cy="395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3340" rIns="53340" bIns="53340" numCol="1" spcCol="1270" anchor="ctr" anchorCtr="0">
          <a:noAutofit/>
        </a:bodyPr>
        <a:lstStyle/>
        <a:p>
          <a:pPr marL="0" lvl="0" indent="0" algn="l" defTabSz="933450" rtl="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Less wasted fuel and cleaner air</a:t>
          </a:r>
        </a:p>
      </dsp:txBody>
      <dsp:txXfrm>
        <a:off x="859606" y="2571466"/>
        <a:ext cx="9451852" cy="395449"/>
      </dsp:txXfrm>
    </dsp:sp>
    <dsp:sp modelId="{01FFECB0-2307-4EF1-B71E-DEFA65463B1E}">
      <dsp:nvSpPr>
        <dsp:cNvPr id="0" name=""/>
        <dsp:cNvSpPr/>
      </dsp:nvSpPr>
      <dsp:spPr>
        <a:xfrm>
          <a:off x="612450" y="2522035"/>
          <a:ext cx="494311" cy="4943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D66ACB-2BD3-452D-A368-04E5476897E4}">
      <dsp:nvSpPr>
        <dsp:cNvPr id="0" name=""/>
        <dsp:cNvSpPr/>
      </dsp:nvSpPr>
      <dsp:spPr>
        <a:xfrm>
          <a:off x="663361" y="3164554"/>
          <a:ext cx="9648098" cy="395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3340" rIns="53340" bIns="53340" numCol="1" spcCol="1270" anchor="ctr" anchorCtr="0">
          <a:noAutofit/>
        </a:bodyPr>
        <a:lstStyle/>
        <a:p>
          <a:pPr marL="0" lvl="0" indent="0" algn="l" defTabSz="933450" rtl="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Increased economic vitality</a:t>
          </a:r>
        </a:p>
      </dsp:txBody>
      <dsp:txXfrm>
        <a:off x="663361" y="3164554"/>
        <a:ext cx="9648098" cy="395449"/>
      </dsp:txXfrm>
    </dsp:sp>
    <dsp:sp modelId="{3F1B5CC2-381B-4399-B886-1F1ED1C02685}">
      <dsp:nvSpPr>
        <dsp:cNvPr id="0" name=""/>
        <dsp:cNvSpPr/>
      </dsp:nvSpPr>
      <dsp:spPr>
        <a:xfrm>
          <a:off x="416205" y="3115122"/>
          <a:ext cx="494311" cy="4943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1CD9F3-A26C-413D-9AC9-7492F4AEFC7C}">
      <dsp:nvSpPr>
        <dsp:cNvPr id="0" name=""/>
        <dsp:cNvSpPr/>
      </dsp:nvSpPr>
      <dsp:spPr>
        <a:xfrm>
          <a:off x="305246" y="3758076"/>
          <a:ext cx="10006213" cy="395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3340" rIns="53340" bIns="53340" numCol="1" spcCol="1270" anchor="ctr" anchorCtr="0">
          <a:noAutofit/>
        </a:bodyPr>
        <a:lstStyle/>
        <a:p>
          <a:pPr marL="0" lvl="0" indent="0" algn="l" defTabSz="933450" rtl="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Improved quality of life</a:t>
          </a:r>
        </a:p>
      </dsp:txBody>
      <dsp:txXfrm>
        <a:off x="305246" y="3758076"/>
        <a:ext cx="10006213" cy="395449"/>
      </dsp:txXfrm>
    </dsp:sp>
    <dsp:sp modelId="{04BBC0A3-BF46-426A-8351-D9A9EB39FCCD}">
      <dsp:nvSpPr>
        <dsp:cNvPr id="0" name=""/>
        <dsp:cNvSpPr/>
      </dsp:nvSpPr>
      <dsp:spPr>
        <a:xfrm>
          <a:off x="58090" y="3708645"/>
          <a:ext cx="494311" cy="4943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48B67-590A-4100-A067-F93C0A02C238}">
      <dsp:nvSpPr>
        <dsp:cNvPr id="0" name=""/>
        <dsp:cNvSpPr/>
      </dsp:nvSpPr>
      <dsp:spPr>
        <a:xfrm>
          <a:off x="-4917790" y="-753830"/>
          <a:ext cx="5858998" cy="5858998"/>
        </a:xfrm>
        <a:prstGeom prst="blockArc">
          <a:avLst>
            <a:gd name="adj1" fmla="val 18900000"/>
            <a:gd name="adj2" fmla="val 2700000"/>
            <a:gd name="adj3" fmla="val 36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C9FFFC-C4E5-4E19-8415-057E5A70EA5A}">
      <dsp:nvSpPr>
        <dsp:cNvPr id="0" name=""/>
        <dsp:cNvSpPr/>
      </dsp:nvSpPr>
      <dsp:spPr>
        <a:xfrm>
          <a:off x="305246" y="197811"/>
          <a:ext cx="10006213" cy="395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Reduced congestion</a:t>
          </a:r>
        </a:p>
      </dsp:txBody>
      <dsp:txXfrm>
        <a:off x="305246" y="197811"/>
        <a:ext cx="10006213" cy="395449"/>
      </dsp:txXfrm>
    </dsp:sp>
    <dsp:sp modelId="{ABBED389-510F-43A7-B75C-461F1E2B9DD3}">
      <dsp:nvSpPr>
        <dsp:cNvPr id="0" name=""/>
        <dsp:cNvSpPr/>
      </dsp:nvSpPr>
      <dsp:spPr>
        <a:xfrm>
          <a:off x="58090" y="148380"/>
          <a:ext cx="494311" cy="4943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42EB8D-E2A7-4737-8835-6E4B452AA09D}">
      <dsp:nvSpPr>
        <dsp:cNvPr id="0" name=""/>
        <dsp:cNvSpPr/>
      </dsp:nvSpPr>
      <dsp:spPr>
        <a:xfrm>
          <a:off x="663361" y="791334"/>
          <a:ext cx="9648098" cy="395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Smoother and more reliable traffic flow</a:t>
          </a:r>
        </a:p>
      </dsp:txBody>
      <dsp:txXfrm>
        <a:off x="663361" y="791334"/>
        <a:ext cx="9648098" cy="395449"/>
      </dsp:txXfrm>
    </dsp:sp>
    <dsp:sp modelId="{2A174F75-140E-47DB-9079-8BED4FD643DE}">
      <dsp:nvSpPr>
        <dsp:cNvPr id="0" name=""/>
        <dsp:cNvSpPr/>
      </dsp:nvSpPr>
      <dsp:spPr>
        <a:xfrm>
          <a:off x="416205" y="741903"/>
          <a:ext cx="494311" cy="4943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D6BD72-176B-4DF7-A5C4-031325D0F650}">
      <dsp:nvSpPr>
        <dsp:cNvPr id="0" name=""/>
        <dsp:cNvSpPr/>
      </dsp:nvSpPr>
      <dsp:spPr>
        <a:xfrm>
          <a:off x="859606" y="1384421"/>
          <a:ext cx="9451852" cy="395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Improved safety</a:t>
          </a:r>
        </a:p>
      </dsp:txBody>
      <dsp:txXfrm>
        <a:off x="859606" y="1384421"/>
        <a:ext cx="9451852" cy="395449"/>
      </dsp:txXfrm>
    </dsp:sp>
    <dsp:sp modelId="{37F5F748-F774-4AF8-AD49-B0E9FDC9BA94}">
      <dsp:nvSpPr>
        <dsp:cNvPr id="0" name=""/>
        <dsp:cNvSpPr/>
      </dsp:nvSpPr>
      <dsp:spPr>
        <a:xfrm>
          <a:off x="612450" y="1334990"/>
          <a:ext cx="494311" cy="4943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ED1680-4031-469A-A7C9-46F8F60A1432}">
      <dsp:nvSpPr>
        <dsp:cNvPr id="0" name=""/>
        <dsp:cNvSpPr/>
      </dsp:nvSpPr>
      <dsp:spPr>
        <a:xfrm>
          <a:off x="922266" y="1977944"/>
          <a:ext cx="9389193" cy="395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Cleaner air and less wasted fuel </a:t>
          </a:r>
        </a:p>
      </dsp:txBody>
      <dsp:txXfrm>
        <a:off x="922266" y="1977944"/>
        <a:ext cx="9389193" cy="395449"/>
      </dsp:txXfrm>
    </dsp:sp>
    <dsp:sp modelId="{01FFECB0-2307-4EF1-B71E-DEFA65463B1E}">
      <dsp:nvSpPr>
        <dsp:cNvPr id="0" name=""/>
        <dsp:cNvSpPr/>
      </dsp:nvSpPr>
      <dsp:spPr>
        <a:xfrm>
          <a:off x="675110" y="1928513"/>
          <a:ext cx="494311" cy="4943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C1661B-7250-4804-99C7-07D19EA49E20}">
      <dsp:nvSpPr>
        <dsp:cNvPr id="0" name=""/>
        <dsp:cNvSpPr/>
      </dsp:nvSpPr>
      <dsp:spPr>
        <a:xfrm>
          <a:off x="859606" y="2571466"/>
          <a:ext cx="9451852" cy="395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More efficient use of resources and existing facilities</a:t>
          </a:r>
        </a:p>
      </dsp:txBody>
      <dsp:txXfrm>
        <a:off x="859606" y="2571466"/>
        <a:ext cx="9451852" cy="395449"/>
      </dsp:txXfrm>
    </dsp:sp>
    <dsp:sp modelId="{3F1B5CC2-381B-4399-B886-1F1ED1C02685}">
      <dsp:nvSpPr>
        <dsp:cNvPr id="0" name=""/>
        <dsp:cNvSpPr/>
      </dsp:nvSpPr>
      <dsp:spPr>
        <a:xfrm>
          <a:off x="612450" y="2522035"/>
          <a:ext cx="494311" cy="4943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E29D1B-390C-49A5-805E-EF88C8508009}">
      <dsp:nvSpPr>
        <dsp:cNvPr id="0" name=""/>
        <dsp:cNvSpPr/>
      </dsp:nvSpPr>
      <dsp:spPr>
        <a:xfrm>
          <a:off x="663361" y="3164554"/>
          <a:ext cx="9648098" cy="395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Increased economic vitality</a:t>
          </a:r>
        </a:p>
      </dsp:txBody>
      <dsp:txXfrm>
        <a:off x="663361" y="3164554"/>
        <a:ext cx="9648098" cy="395449"/>
      </dsp:txXfrm>
    </dsp:sp>
    <dsp:sp modelId="{342FF504-67FE-40E0-B1DD-BD8CFD2A7703}">
      <dsp:nvSpPr>
        <dsp:cNvPr id="0" name=""/>
        <dsp:cNvSpPr/>
      </dsp:nvSpPr>
      <dsp:spPr>
        <a:xfrm>
          <a:off x="416205" y="3115122"/>
          <a:ext cx="494311" cy="4943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1CD9F3-A26C-413D-9AC9-7492F4AEFC7C}">
      <dsp:nvSpPr>
        <dsp:cNvPr id="0" name=""/>
        <dsp:cNvSpPr/>
      </dsp:nvSpPr>
      <dsp:spPr>
        <a:xfrm>
          <a:off x="305246" y="3758076"/>
          <a:ext cx="10006213" cy="395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Improved quality of life</a:t>
          </a:r>
        </a:p>
      </dsp:txBody>
      <dsp:txXfrm>
        <a:off x="305246" y="3758076"/>
        <a:ext cx="10006213" cy="395449"/>
      </dsp:txXfrm>
    </dsp:sp>
    <dsp:sp modelId="{04BBC0A3-BF46-426A-8351-D9A9EB39FCCD}">
      <dsp:nvSpPr>
        <dsp:cNvPr id="0" name=""/>
        <dsp:cNvSpPr/>
      </dsp:nvSpPr>
      <dsp:spPr>
        <a:xfrm>
          <a:off x="58090" y="3708645"/>
          <a:ext cx="494311" cy="4943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88F1B8-E224-4F87-AF2D-B4DDA227E52A}" type="datetimeFigureOut">
              <a:rPr lang="en-US" smtClean="0"/>
              <a:t>9/21/2022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4CA667-4A5F-4D4C-82C4-EF483CB8B087}" type="slidenum">
              <a:rPr lang="en-US" smtClean="0"/>
              <a:t>‹#›</a:t>
            </a:fld>
            <a:endParaRPr lang="en-US" dirty="0"/>
          </a:p>
        </p:txBody>
      </p:sp>
    </p:spTree>
    <p:extLst>
      <p:ext uri="{BB962C8B-B14F-4D97-AF65-F5344CB8AC3E}">
        <p14:creationId xmlns:p14="http://schemas.microsoft.com/office/powerpoint/2010/main" val="204090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1B20A-F952-4B0B-958E-D70212B0E7BB}" type="datetimeFigureOut">
              <a:rPr lang="en-US" smtClean="0"/>
              <a:t>9/21/2022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4AA66-0D37-48CF-BD10-10F249B45A89}" type="slidenum">
              <a:rPr lang="en-US" smtClean="0"/>
              <a:t>‹#›</a:t>
            </a:fld>
            <a:endParaRPr lang="en-US" dirty="0"/>
          </a:p>
        </p:txBody>
      </p:sp>
    </p:spTree>
    <p:extLst>
      <p:ext uri="{BB962C8B-B14F-4D97-AF65-F5344CB8AC3E}">
        <p14:creationId xmlns:p14="http://schemas.microsoft.com/office/powerpoint/2010/main" val="49877594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ops.fhwa.dot.gov/publications/fhwahop1809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ops.fhwa.dot.gov/tsmo"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ps.fhwa.dot.gov/tsmo"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transportationops.org/case-studies/job-order-contracts-its-maintenance"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1</a:t>
            </a:fld>
            <a:endParaRPr lang="en-US" dirty="0"/>
          </a:p>
        </p:txBody>
      </p:sp>
    </p:spTree>
    <p:extLst>
      <p:ext uri="{BB962C8B-B14F-4D97-AF65-F5344CB8AC3E}">
        <p14:creationId xmlns:p14="http://schemas.microsoft.com/office/powerpoint/2010/main" val="1215449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Bring TSMO and maintenance leaders together within your agency to identify areas of common interest and mutual objectives. This can build understanding of and appreciation for the priorities, concerns, and issues addressed in both maintenance and TSMO and look for natural overlaps between the two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Find out how TSMO strategies are already supporting maintenance goals. For example, system preservation and management is a common goal between maintenance and TSMO. Exploring TSMO strategies together helps personnel from both areas understand the relationship between goals and the ways TSMO strategies can be used to advance those goals.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Discuss where TSMO can make an even greater impact on maintenance goals. For example, system and operational data can be shared to support both maintenance and operations.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Begin joint initiatives to improve TSMO/operations </a:t>
            </a:r>
            <a:r>
              <a:rPr lang="en-US" sz="1000" u="sng" dirty="0"/>
              <a:t>and</a:t>
            </a:r>
            <a:r>
              <a:rPr lang="en-US" sz="1000" dirty="0"/>
              <a:t> maintenance.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Note</a:t>
            </a:r>
            <a:r>
              <a:rPr lang="en-US" sz="1000" baseline="0" dirty="0"/>
              <a:t> that additional resources are listed at the end of this presentation, including a fact sheet on connecting TSMO and maintenance, which is available at </a:t>
            </a:r>
            <a:r>
              <a:rPr lang="en-US" sz="1000" dirty="0">
                <a:hlinkClick r:id="rId3"/>
              </a:rPr>
              <a:t>https://ops.fhwa.dot.gov/publications/fhwahop18090/</a:t>
            </a:r>
            <a:r>
              <a:rPr lang="en-US" sz="1000" baseline="0" dirty="0"/>
              <a:t>.</a:t>
            </a:r>
            <a:endParaRPr lang="en-US" sz="100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5B35E2-A1F7-4C23-920F-A598488AC358}" type="slidenum">
              <a:rPr lang="en-US" smtClean="0"/>
              <a:t>10</a:t>
            </a:fld>
            <a:endParaRPr lang="en-US" dirty="0"/>
          </a:p>
        </p:txBody>
      </p:sp>
    </p:spTree>
    <p:extLst>
      <p:ext uri="{BB962C8B-B14F-4D97-AF65-F5344CB8AC3E}">
        <p14:creationId xmlns:p14="http://schemas.microsoft.com/office/powerpoint/2010/main" val="770863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11</a:t>
            </a:fld>
            <a:endParaRPr lang="en-US" dirty="0"/>
          </a:p>
        </p:txBody>
      </p:sp>
    </p:spTree>
    <p:extLst>
      <p:ext uri="{BB962C8B-B14F-4D97-AF65-F5344CB8AC3E}">
        <p14:creationId xmlns:p14="http://schemas.microsoft.com/office/powerpoint/2010/main" val="2913064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panose="020B0604020202020204" pitchFamily="34" charset="0"/>
              <a:buNone/>
            </a:pPr>
            <a:r>
              <a:rPr lang="en-US" sz="1200" dirty="0"/>
              <a:t>The goals of this presentation are to:</a:t>
            </a:r>
          </a:p>
          <a:p>
            <a:pPr marL="0" indent="0">
              <a:lnSpc>
                <a:spcPct val="100000"/>
              </a:lnSpc>
              <a:buFont typeface="Arial" panose="020B0604020202020204" pitchFamily="34" charset="0"/>
              <a:buNone/>
            </a:pPr>
            <a:endParaRPr lang="en-US" sz="1200" dirty="0"/>
          </a:p>
          <a:p>
            <a:pPr marL="171450" indent="-171450">
              <a:lnSpc>
                <a:spcPct val="100000"/>
              </a:lnSpc>
              <a:buFont typeface="Arial" panose="020B0604020202020204" pitchFamily="34" charset="0"/>
              <a:buChar char="•"/>
            </a:pPr>
            <a:r>
              <a:rPr lang="en-US" sz="1200" dirty="0"/>
              <a:t>Create an awareness and understanding of TSMO</a:t>
            </a:r>
          </a:p>
          <a:p>
            <a:pPr marL="171450" indent="-171450">
              <a:lnSpc>
                <a:spcPct val="100000"/>
              </a:lnSpc>
              <a:buFont typeface="Arial" panose="020B0604020202020204" pitchFamily="34" charset="0"/>
              <a:buChar char="•"/>
            </a:pPr>
            <a:r>
              <a:rPr lang="en-US" sz="1200" dirty="0"/>
              <a:t>Explore ways TSMO and maintenance can support each other</a:t>
            </a:r>
          </a:p>
          <a:p>
            <a:pPr marL="171450" indent="-171450">
              <a:lnSpc>
                <a:spcPct val="100000"/>
              </a:lnSpc>
              <a:buFont typeface="Arial" panose="020B0604020202020204" pitchFamily="34" charset="0"/>
              <a:buChar char="•"/>
            </a:pPr>
            <a:r>
              <a:rPr lang="en-US" sz="1200" dirty="0"/>
              <a:t>Provide examples of coordination between TSMO and maintenance</a:t>
            </a:r>
          </a:p>
          <a:p>
            <a:pPr marL="171450" indent="-171450">
              <a:lnSpc>
                <a:spcPct val="100000"/>
              </a:lnSpc>
              <a:buFont typeface="Arial" panose="020B0604020202020204" pitchFamily="34" charset="0"/>
              <a:buChar char="•"/>
            </a:pPr>
            <a:r>
              <a:rPr lang="en-US" sz="1200" dirty="0"/>
              <a:t>Discuss opportunities to enhance collaboration between TSMO and maintenance</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12</a:t>
            </a:fld>
            <a:endParaRPr lang="en-US" dirty="0"/>
          </a:p>
        </p:txBody>
      </p:sp>
    </p:spTree>
    <p:extLst>
      <p:ext uri="{BB962C8B-B14F-4D97-AF65-F5344CB8AC3E}">
        <p14:creationId xmlns:p14="http://schemas.microsoft.com/office/powerpoint/2010/main" val="1072191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begin this presentation by </a:t>
            </a:r>
            <a:r>
              <a:rPr lang="en-US" sz="1200" baseline="0" dirty="0"/>
              <a:t>describing transportation systems management and operations, or TSMO.</a:t>
            </a:r>
          </a:p>
          <a:p>
            <a:endParaRPr lang="en-US" dirty="0"/>
          </a:p>
          <a:p>
            <a:r>
              <a:rPr lang="en-US" dirty="0"/>
              <a:t>We’ll then discuss reasons for connecting TSMO and </a:t>
            </a:r>
            <a:r>
              <a:rPr lang="en-US" baseline="0" dirty="0"/>
              <a:t>maintenance. This will be followed by a review of specific examples. </a:t>
            </a:r>
            <a:endParaRPr lang="en-US" dirty="0"/>
          </a:p>
          <a:p>
            <a:endParaRPr lang="en-US" sz="1200" dirty="0"/>
          </a:p>
          <a:p>
            <a:r>
              <a:rPr lang="en-US" dirty="0"/>
              <a:t>Finally,</a:t>
            </a:r>
            <a:r>
              <a:rPr lang="en-US" baseline="0" dirty="0"/>
              <a:t> </a:t>
            </a:r>
            <a:r>
              <a:rPr lang="en-US" dirty="0"/>
              <a:t>we’ll conclude by reviewing the challenges and next steps in connecting TSMO and maintenance.</a:t>
            </a:r>
            <a:endParaRPr lang="en-US" sz="1200"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13</a:t>
            </a:fld>
            <a:endParaRPr lang="en-US" dirty="0"/>
          </a:p>
        </p:txBody>
      </p:sp>
    </p:spTree>
    <p:extLst>
      <p:ext uri="{BB962C8B-B14F-4D97-AF65-F5344CB8AC3E}">
        <p14:creationId xmlns:p14="http://schemas.microsoft.com/office/powerpoint/2010/main" val="4238498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14</a:t>
            </a:fld>
            <a:endParaRPr lang="en-US" dirty="0"/>
          </a:p>
        </p:txBody>
      </p:sp>
    </p:spTree>
    <p:extLst>
      <p:ext uri="{BB962C8B-B14F-4D97-AF65-F5344CB8AC3E}">
        <p14:creationId xmlns:p14="http://schemas.microsoft.com/office/powerpoint/2010/main" val="282186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dirty="0"/>
              <a:t>Before going further, it is important to define </a:t>
            </a:r>
            <a:r>
              <a:rPr lang="en-US" baseline="0" dirty="0"/>
              <a:t>TSMO for new audiences:</a:t>
            </a:r>
            <a:endParaRPr lang="en-US" dirty="0"/>
          </a:p>
          <a:p>
            <a:pPr marL="0" indent="0">
              <a:lnSpc>
                <a:spcPct val="120000"/>
              </a:lnSpc>
              <a:buNone/>
            </a:pPr>
            <a:endParaRPr lang="en-US" dirty="0"/>
          </a:p>
          <a:p>
            <a:pPr marL="0" indent="0">
              <a:lnSpc>
                <a:spcPct val="120000"/>
              </a:lnSpc>
              <a:buNone/>
            </a:pPr>
            <a:r>
              <a:rPr lang="en-US" dirty="0"/>
              <a:t>TSMO is an </a:t>
            </a:r>
            <a:r>
              <a:rPr lang="en-US" u="sng" dirty="0"/>
              <a:t>integrated set of strategies</a:t>
            </a:r>
            <a:r>
              <a:rPr lang="en-US" dirty="0"/>
              <a:t> to </a:t>
            </a:r>
            <a:r>
              <a:rPr lang="en-US" u="sng" dirty="0"/>
              <a:t>optimize the performance of existing infrastructure</a:t>
            </a:r>
            <a:r>
              <a:rPr lang="en-US" dirty="0"/>
              <a:t> through the implementation of </a:t>
            </a:r>
            <a:r>
              <a:rPr lang="en-US" u="sng" dirty="0"/>
              <a:t>multimodal</a:t>
            </a:r>
            <a:r>
              <a:rPr lang="en-US" dirty="0"/>
              <a:t> and </a:t>
            </a:r>
            <a:r>
              <a:rPr lang="en-US" u="sng" dirty="0"/>
              <a:t>multi-jurisdictional</a:t>
            </a:r>
            <a:r>
              <a:rPr lang="en-US" dirty="0"/>
              <a:t> systems, services, and projects designed to </a:t>
            </a:r>
            <a:r>
              <a:rPr lang="en-US" u="sng" dirty="0"/>
              <a:t>preserve capacity </a:t>
            </a:r>
            <a:r>
              <a:rPr lang="en-US" dirty="0"/>
              <a:t>and </a:t>
            </a:r>
            <a:r>
              <a:rPr lang="en-US" u="sng" dirty="0"/>
              <a:t>improve security, safety, and reliability</a:t>
            </a:r>
            <a:r>
              <a:rPr lang="en-US" dirty="0"/>
              <a:t> of the transportation system.</a:t>
            </a:r>
          </a:p>
          <a:p>
            <a:endParaRPr lang="en-US" baseline="0" dirty="0"/>
          </a:p>
          <a:p>
            <a:r>
              <a:rPr lang="en-US" baseline="0" dirty="0"/>
              <a:t>The goal here is to get the most performance out of the transportation facilities we already have. TSMO is the use of strategies, technologies, mobility services, and programs to optimize the safety, mobility, and reliability of the existing and planned transportation system.</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15</a:t>
            </a:fld>
            <a:endParaRPr lang="en-US" dirty="0"/>
          </a:p>
        </p:txBody>
      </p:sp>
    </p:spTree>
    <p:extLst>
      <p:ext uri="{BB962C8B-B14F-4D97-AF65-F5344CB8AC3E}">
        <p14:creationId xmlns:p14="http://schemas.microsoft.com/office/powerpoint/2010/main" val="3946139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dirty="0"/>
              <a:t>TSMO is an integrated set of strategies to optimize the operational performance of the existing transportation system. </a:t>
            </a:r>
          </a:p>
          <a:p>
            <a:pPr marL="171450" indent="-171450">
              <a:lnSpc>
                <a:spcPct val="120000"/>
              </a:lnSpc>
              <a:buFont typeface="Arial" panose="020B0604020202020204" pitchFamily="34" charset="0"/>
              <a:buChar char="•"/>
            </a:pPr>
            <a:r>
              <a:rPr lang="en-US" dirty="0"/>
              <a:t>Note: The</a:t>
            </a:r>
            <a:r>
              <a:rPr lang="en-US" baseline="0" dirty="0"/>
              <a:t> definition at the top of the slide is an abridged version of the Federal Highway Administration’s (FHWA) TSMO definition found here: </a:t>
            </a:r>
            <a:r>
              <a:rPr lang="en-US" dirty="0">
                <a:hlinkClick r:id="rId3"/>
              </a:rPr>
              <a:t>https://ops.fhwa.dot.gov/tsmo</a:t>
            </a:r>
            <a:r>
              <a:rPr lang="en-US" dirty="0"/>
              <a:t> and at </a:t>
            </a:r>
            <a:r>
              <a:rPr lang="it-IT" sz="1200" b="0" i="0" kern="1200" dirty="0">
                <a:solidFill>
                  <a:schemeClr val="tx1"/>
                </a:solidFill>
                <a:effectLst/>
                <a:latin typeface="+mn-lt"/>
                <a:ea typeface="+mn-ea"/>
                <a:cs typeface="+mn-cs"/>
              </a:rPr>
              <a:t>23 USC 101 (a) (30). </a:t>
            </a:r>
            <a:endParaRPr lang="en-US" dirty="0"/>
          </a:p>
          <a:p>
            <a:pPr marL="0" indent="0">
              <a:lnSpc>
                <a:spcPct val="120000"/>
              </a:lnSpc>
              <a:buFont typeface="Arial" panose="020B0604020202020204" pitchFamily="34" charset="0"/>
              <a:buNone/>
            </a:pPr>
            <a:endParaRPr lang="en-US" dirty="0"/>
          </a:p>
          <a:p>
            <a:pPr>
              <a:lnSpc>
                <a:spcPct val="120000"/>
              </a:lnSpc>
            </a:pPr>
            <a:r>
              <a:rPr lang="en-US" dirty="0"/>
              <a:t>TSMO approaches performance from a systems perspective.</a:t>
            </a:r>
          </a:p>
          <a:p>
            <a:pPr marL="171450" indent="-171450">
              <a:lnSpc>
                <a:spcPct val="120000"/>
              </a:lnSpc>
              <a:buFont typeface="Arial" panose="020B0604020202020204" pitchFamily="34" charset="0"/>
              <a:buChar char="•"/>
            </a:pPr>
            <a:r>
              <a:rPr lang="en-US" dirty="0"/>
              <a:t>Spans corridors, facilities, jurisdictions, modes, and agencies</a:t>
            </a:r>
          </a:p>
          <a:p>
            <a:pPr marL="171450" indent="-171450">
              <a:lnSpc>
                <a:spcPct val="120000"/>
              </a:lnSpc>
              <a:buFont typeface="Arial" panose="020B0604020202020204" pitchFamily="34" charset="0"/>
              <a:buChar char="•"/>
            </a:pPr>
            <a:r>
              <a:rPr lang="en-US" dirty="0"/>
              <a:t>TSMO</a:t>
            </a:r>
            <a:r>
              <a:rPr lang="en-US" baseline="0" dirty="0"/>
              <a:t> takes a holistic approach to managing performance that looks beyond a single corridor (e.g., are changes to a specific corridor causing a mobility issue nearby?), jurisdiction (e.g., are management systems coordinated across jurisdictional boundaries?), mode (e.g., are we using all modes optimally to meet our performance goals?), and agency (e.g., how can we improve collaboration with law enforcement or transit agencies to improve performance?). </a:t>
            </a:r>
          </a:p>
          <a:p>
            <a:pPr marL="171450" indent="-171450">
              <a:lnSpc>
                <a:spcPct val="120000"/>
              </a:lnSpc>
              <a:buFont typeface="Arial" panose="020B0604020202020204" pitchFamily="34" charset="0"/>
              <a:buChar char="•"/>
            </a:pPr>
            <a:endParaRPr lang="en-US" dirty="0"/>
          </a:p>
          <a:p>
            <a:pPr>
              <a:lnSpc>
                <a:spcPct val="120000"/>
              </a:lnSpc>
            </a:pPr>
            <a:r>
              <a:rPr lang="en-US" dirty="0"/>
              <a:t>Helps agencies balance supply and demand on the system and provide flexible solutions to manage dynamic conditions.</a:t>
            </a:r>
          </a:p>
          <a:p>
            <a:pPr marL="171450" indent="-171450">
              <a:lnSpc>
                <a:spcPct val="120000"/>
              </a:lnSpc>
              <a:buFont typeface="Arial" panose="020B0604020202020204" pitchFamily="34" charset="0"/>
              <a:buChar char="•"/>
            </a:pPr>
            <a:r>
              <a:rPr lang="en-US" dirty="0"/>
              <a:t>Example</a:t>
            </a:r>
            <a:r>
              <a:rPr lang="en-US" baseline="0" dirty="0"/>
              <a:t> TSMO strategies include ramp metering, managed lanes, and congestion pricing. </a:t>
            </a:r>
          </a:p>
          <a:p>
            <a:pPr marL="171450" indent="-171450">
              <a:lnSpc>
                <a:spcPct val="120000"/>
              </a:lnSpc>
              <a:buFont typeface="Arial" panose="020B0604020202020204" pitchFamily="34" charset="0"/>
              <a:buChar char="•"/>
            </a:pPr>
            <a:endParaRPr lang="en-US" dirty="0"/>
          </a:p>
          <a:p>
            <a:pPr>
              <a:lnSpc>
                <a:spcPct val="120000"/>
              </a:lnSpc>
            </a:pPr>
            <a:r>
              <a:rPr lang="en-US" dirty="0"/>
              <a:t>TSMO can complement capacity projects or can provide lower-cost, faster alternatives in some cases.</a:t>
            </a:r>
          </a:p>
          <a:p>
            <a:pPr marL="171450" indent="-171450">
              <a:lnSpc>
                <a:spcPct val="120000"/>
              </a:lnSpc>
              <a:buFont typeface="Arial" panose="020B0604020202020204" pitchFamily="34" charset="0"/>
              <a:buChar char="•"/>
            </a:pPr>
            <a:r>
              <a:rPr lang="en-US" dirty="0"/>
              <a:t>TSMO seeks</a:t>
            </a:r>
            <a:r>
              <a:rPr lang="en-US" baseline="0" dirty="0"/>
              <a:t> to provide lower-cost alternatives to capacity projects when operational strategies may produce equal or better results – or when operational strategies may be able to produce results faster. It does not seek to eliminate capacity projects in cases where a capacity project is the best solution. Rather, TSMO provides agencies with more options. </a:t>
            </a:r>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16</a:t>
            </a:fld>
            <a:endParaRPr lang="en-US" dirty="0"/>
          </a:p>
        </p:txBody>
      </p:sp>
    </p:spTree>
    <p:extLst>
      <p:ext uri="{BB962C8B-B14F-4D97-AF65-F5344CB8AC3E}">
        <p14:creationId xmlns:p14="http://schemas.microsoft.com/office/powerpoint/2010/main" val="28690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slide illustrates</a:t>
            </a:r>
            <a:r>
              <a:rPr lang="en-US" baseline="0" dirty="0"/>
              <a:t> the array of operational strategies that fall under the TSMO umbrella that can be used individually or in combination with each other. This list is not exhaustive, but it highlights the key buckets of strategies that are priorities for many agencies. </a:t>
            </a:r>
          </a:p>
          <a:p>
            <a:endParaRPr lang="en-US" baseline="0" dirty="0"/>
          </a:p>
          <a:p>
            <a:r>
              <a:rPr lang="en-US" baseline="0" dirty="0"/>
              <a:t>Examples of other TSMO strategies include:</a:t>
            </a:r>
          </a:p>
          <a:p>
            <a:endParaRPr lang="en-US" baseline="0" dirty="0"/>
          </a:p>
          <a:p>
            <a:pPr marL="171450" indent="-171450">
              <a:spcBef>
                <a:spcPts val="600"/>
              </a:spcBef>
              <a:buFont typeface="Arial" panose="020B0604020202020204" pitchFamily="34" charset="0"/>
              <a:buChar char="•"/>
            </a:pPr>
            <a:r>
              <a:rPr lang="en-US" sz="1200" dirty="0"/>
              <a:t>Traffic signal coordination</a:t>
            </a:r>
          </a:p>
          <a:p>
            <a:pPr marL="171450" indent="-171450">
              <a:spcBef>
                <a:spcPts val="600"/>
              </a:spcBef>
              <a:buFont typeface="Arial" panose="020B0604020202020204" pitchFamily="34" charset="0"/>
              <a:buChar char="•"/>
            </a:pPr>
            <a:r>
              <a:rPr lang="en-US" sz="1200" dirty="0"/>
              <a:t>Transit signal priority</a:t>
            </a:r>
          </a:p>
          <a:p>
            <a:pPr marL="171450" indent="-171450">
              <a:spcBef>
                <a:spcPts val="600"/>
              </a:spcBef>
              <a:buFont typeface="Arial" panose="020B0604020202020204" pitchFamily="34" charset="0"/>
              <a:buChar char="•"/>
            </a:pPr>
            <a:r>
              <a:rPr lang="en-US" sz="1200" dirty="0"/>
              <a:t>Special event management</a:t>
            </a:r>
          </a:p>
          <a:p>
            <a:pPr marL="171450" indent="-171450">
              <a:spcBef>
                <a:spcPts val="600"/>
              </a:spcBef>
              <a:buFont typeface="Arial" panose="020B0604020202020204" pitchFamily="34" charset="0"/>
              <a:buChar char="•"/>
            </a:pPr>
            <a:r>
              <a:rPr lang="en-US" sz="1200" dirty="0"/>
              <a:t>Congestion pricing</a:t>
            </a:r>
          </a:p>
          <a:p>
            <a:pPr marL="171450" indent="-171450">
              <a:spcBef>
                <a:spcPts val="600"/>
              </a:spcBef>
              <a:buFont typeface="Arial" panose="020B0604020202020204" pitchFamily="34" charset="0"/>
              <a:buChar char="•"/>
            </a:pPr>
            <a:r>
              <a:rPr lang="en-US" sz="1200" dirty="0"/>
              <a:t>Active transportation and demand management</a:t>
            </a:r>
          </a:p>
          <a:p>
            <a:pPr marL="171450" indent="-171450">
              <a:spcBef>
                <a:spcPts val="600"/>
              </a:spcBef>
              <a:buFont typeface="Arial" panose="020B0604020202020204" pitchFamily="34" charset="0"/>
              <a:buChar char="•"/>
            </a:pPr>
            <a:r>
              <a:rPr lang="en-US" sz="1200" dirty="0"/>
              <a:t>Connected/automated vehicles</a:t>
            </a:r>
          </a:p>
          <a:p>
            <a:pPr marL="171450" indent="-171450">
              <a:spcBef>
                <a:spcPts val="600"/>
              </a:spcBef>
              <a:buFont typeface="Arial" panose="020B0604020202020204" pitchFamily="34" charset="0"/>
              <a:buChar char="•"/>
            </a:pPr>
            <a:r>
              <a:rPr lang="en-US" sz="1200" dirty="0"/>
              <a:t>Completing multimodal networks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Intelligent transportation systems (ITS) components can support all these TSMO strategies. ITS </a:t>
            </a:r>
            <a:r>
              <a:rPr lang="en-US" sz="1800" b="0" i="0" dirty="0">
                <a:solidFill>
                  <a:srgbClr val="333333"/>
                </a:solidFill>
                <a:effectLst/>
                <a:latin typeface="Helvetica Neue"/>
              </a:rPr>
              <a:t>covers a variety of technologies to monitor, evaluate, and manage transportation systems to enhance efficiency and safety. </a:t>
            </a:r>
            <a:r>
              <a:rPr lang="en-US" sz="1200" dirty="0">
                <a:effectLst/>
                <a:latin typeface="Segoe UI" panose="020B0502040204020203" pitchFamily="34" charset="0"/>
              </a:rPr>
              <a:t>It should be noted that TSMO does not equate to ITS; many strategies support TSMO that do not involve an ITS component.</a:t>
            </a:r>
            <a:r>
              <a:rPr lang="en-US" sz="1200" dirty="0">
                <a:effectLst/>
                <a:latin typeface="Arial" panose="020B0604020202020204" pitchFamily="34" charset="0"/>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TSMO</a:t>
            </a:r>
            <a:r>
              <a:rPr lang="en-US" sz="1200" kern="1200" baseline="0" dirty="0">
                <a:solidFill>
                  <a:schemeClr val="tx1"/>
                </a:solidFill>
                <a:effectLst/>
                <a:latin typeface="+mn-lt"/>
                <a:ea typeface="+mn-ea"/>
                <a:cs typeface="+mn-cs"/>
              </a:rPr>
              <a:t> strategies can be categorized into three overarching areas: incident or event management, traffic management, and demand management strategies. The next three slides highlight strategies in each of these areas. </a:t>
            </a:r>
            <a:endParaRPr lang="en-US" dirty="0"/>
          </a:p>
          <a:p>
            <a:endParaRPr lang="en-US" dirty="0"/>
          </a:p>
        </p:txBody>
      </p:sp>
      <p:sp>
        <p:nvSpPr>
          <p:cNvPr id="4" name="Slide Number Placeholder 3"/>
          <p:cNvSpPr>
            <a:spLocks noGrp="1"/>
          </p:cNvSpPr>
          <p:nvPr>
            <p:ph type="sldNum" sz="quarter" idx="10"/>
          </p:nvPr>
        </p:nvSpPr>
        <p:spPr/>
        <p:txBody>
          <a:bodyPr/>
          <a:lstStyle/>
          <a:p>
            <a:fld id="{50057A9C-CD79-4263-BA8E-680E013CF33F}" type="slidenum">
              <a:rPr lang="en-US" smtClean="0"/>
              <a:pPr/>
              <a:t>17</a:t>
            </a:fld>
            <a:endParaRPr lang="en-US" dirty="0"/>
          </a:p>
        </p:txBody>
      </p:sp>
    </p:spTree>
    <p:extLst>
      <p:ext uri="{BB962C8B-B14F-4D97-AF65-F5344CB8AC3E}">
        <p14:creationId xmlns:p14="http://schemas.microsoft.com/office/powerpoint/2010/main" val="4103936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Incident and event management includes several strategies that address major sources of travel-time unreliability.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Incident and event management strategies include road weather management, traffic incident management and emergency transportation operations, work zone management, and planned special event management.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Road weather management activities include creating hazardous weather traffic operations response plans, implementing variable speed limits, detecting hazardous weather conditions, disseminating weather and warnings to travelers through dynamic signs and systems, providing emergency truck and parking facilities and emergency parking information, and implementing vehicle restrictions.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Traffic incident management and emergency transportation operations activities include establishing traffic incident management teams, conducting after action reviews, staging tow trucks in strategic areas, providing roadway safety patrols, integrating computer</a:t>
            </a:r>
            <a:r>
              <a:rPr lang="en-US" sz="1200" b="0" i="0" kern="1200" baseline="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aided dispatch into transportation management centers, pre-establishing towing service agreements, co-locating dispatching units, developing quick clearance goals, pre-planning detour routes, implementing shoulder running, deploying adaptive ramp metering, providing variable speed limits, implementing dynamic lane-use controls, deploying network surveillance cameras or detectors, implementing incident traffic signal timing plans, enacting legislation, and integrating traffic management centers with law enforcement dispatch and emergency centers.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Work zone management activities include coordinating maintenance and construction activities, implementing queue length detection, deploying network surveillance cameras or detectors, implementing variable speed limits, supporting dynamic lane merging, implementing dynamic lane-use controls, deploying temporary ramp metering, and implementing dynamic warning systems.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Planned special event management activities include activating special event timing plans, deploying adaptive ramp metering, implementing variable speed limits, using hard shoulder running, activating dynamic transit fare reduction, implementing reversible lanes, supporting dynamic lane-use controls, establishing dynamic pricing, deploying network surveillance cameras or detectors, activating dynamic wayfinding, and conducting after action reviews.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FHWA, </a:t>
            </a:r>
            <a:r>
              <a:rPr lang="en-US" sz="1200" b="0" i="1" kern="1200" dirty="0">
                <a:solidFill>
                  <a:schemeClr val="tx1"/>
                </a:solidFill>
                <a:effectLst/>
                <a:latin typeface="+mn-lt"/>
                <a:ea typeface="+mn-ea"/>
                <a:cs typeface="+mn-cs"/>
              </a:rPr>
              <a:t>Integrating Travel Time Reliability into Transportation System Management: Final Technical Memorandum</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https://ops.fhwa.dot.gov/publications/fhwahop19035/index.htm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29056A-3525-4431-85A4-075B9677AD47}" type="slidenum">
              <a:rPr lang="en-US" smtClean="0"/>
              <a:t>18</a:t>
            </a:fld>
            <a:endParaRPr lang="en-US" dirty="0"/>
          </a:p>
        </p:txBody>
      </p:sp>
    </p:spTree>
    <p:extLst>
      <p:ext uri="{BB962C8B-B14F-4D97-AF65-F5344CB8AC3E}">
        <p14:creationId xmlns:p14="http://schemas.microsoft.com/office/powerpoint/2010/main" val="4002392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incident or event management strategies address atypical events that cause travel-time unreliability, traffic management strategies manage the movement of people and goods during everyday conditions. Even during typical conditions, fluctuations in travel demand can lead to unreliable travel conditions. Traffic management strategies allow the transportation network to adapt to unreliability, including variations in travel demand.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Traffic management strategies include freeway management, active traffic management, integrated corridor management, freight management, and arterial management.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Freeway management activities include implementing traffic surveillance cameras or detectors, using high-occupancy lanes, implementing adaptive ramp metering, deploying hard shoulder running, implementing variable speed limits, deploying dynamic lane-use controls, and constructing physical operations improvements such as overpass widening, curve corrections, or adding auxiliary lanes.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Active traffic management activities include adopting adaptive ramp metering, implementing adaptive traffic signal control, using dynamic lane reversal, implementing dynamic lane-use controls, deploying dynamic merge control, implementing temporary shoulder running, using variable speed limits, deploying queue length detection, providing transit signal priority, and implementing dynamic warning signs.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Integrated corridor management activities include implementing network surveillance cameras or detectors, conducting access management and driveway access controls, implementing adaptive ramp metering, deploying adaptive signal control, deploying transit signal priority, installing queue jumping lanes, providing traveler information for alternative modes, and deploying emergency vehicle preemption.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Freight management activities include implementing roadside truck electronic screening and clearance, implementing truck signal priority, using truck parking management systems, installing truck climbing lanes, and implementing freight loading zone policies.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Arterial management activities include installing queue jumping lanes, deploying transit signal priority, supporting emergency vehicle preemption, implementing network surveillance cameras or detectors, implementing access management and driveway access controls, providing enhanced bicycle and pedestrian crossings, establishing a transportation management center, deploying enhanced traffic signal operations, implementing transit-only lanes, implementing truck traffic signal priority, designing for complete streets, adding capacity for critical movements, reducing travel speeds, providing automated enforcement, and conducting operations asset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FHWA, </a:t>
            </a:r>
            <a:r>
              <a:rPr lang="en-US" sz="1200" b="0" i="1" kern="1200" dirty="0">
                <a:solidFill>
                  <a:schemeClr val="tx1"/>
                </a:solidFill>
                <a:effectLst/>
                <a:latin typeface="+mn-lt"/>
                <a:ea typeface="+mn-ea"/>
                <a:cs typeface="+mn-cs"/>
              </a:rPr>
              <a:t>Integrating Travel Time Reliability into Transportation System Management: Final Technical Memorandum</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https://ops.fhwa.dot.gov/publications/fhwahop19035/index.htm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29056A-3525-4431-85A4-075B9677AD47}" type="slidenum">
              <a:rPr lang="en-US" smtClean="0"/>
              <a:t>19</a:t>
            </a:fld>
            <a:endParaRPr lang="en-US" dirty="0"/>
          </a:p>
        </p:txBody>
      </p:sp>
    </p:spTree>
    <p:extLst>
      <p:ext uri="{BB962C8B-B14F-4D97-AF65-F5344CB8AC3E}">
        <p14:creationId xmlns:p14="http://schemas.microsoft.com/office/powerpoint/2010/main" val="2146587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2</a:t>
            </a:fld>
            <a:endParaRPr lang="en-US" dirty="0"/>
          </a:p>
        </p:txBody>
      </p:sp>
    </p:spTree>
    <p:extLst>
      <p:ext uri="{BB962C8B-B14F-4D97-AF65-F5344CB8AC3E}">
        <p14:creationId xmlns:p14="http://schemas.microsoft.com/office/powerpoint/2010/main" val="1074337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Demand management strategies reduce underlying demand by helping travelers avoid trips or change the mode, timing, or route of trips. This makes nonrecurring congestion less likely to occur and improves travel-time reliability.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i="0" kern="1200" dirty="0">
                <a:solidFill>
                  <a:schemeClr val="tx1"/>
                </a:solidFill>
                <a:effectLst/>
                <a:latin typeface="+mn-lt"/>
                <a:ea typeface="+mn-ea"/>
                <a:cs typeface="+mn-cs"/>
              </a:rPr>
              <a:t>Demand management strategies include congestion pricing, parking management, and public transportation and rideshare management.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Congestion pricing activities include implementing dynamic pricing, variable pricing by lane, segment, and time of day or day of week; establishing dynamic transit fare reductions; and deploying managed lanes for high occupancy.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Parking management activities include deploying dynamically priced parking; implementing dynamic parking, wayfinding, reservations, and capacity; deploying dynamic overflow transit parking; implementing electronic payment systems</a:t>
            </a:r>
            <a:r>
              <a:rPr lang="en-US" sz="1200" b="0" i="0" kern="1200" baseline="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rPr>
              <a:t>shared-use parking; and providing incentives to use underutilized parking facilities.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Public transportation and ridesharing management activities include implementing dynamic ridesharing, implementing transit signal priority, using queue-jump lanes at signalized intersections, deploying electronic fare collection and integration, and implementing dynamic surveillance and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FHWA, </a:t>
            </a:r>
            <a:r>
              <a:rPr lang="en-US" sz="1200" b="0" i="1" kern="1200" dirty="0">
                <a:solidFill>
                  <a:schemeClr val="tx1"/>
                </a:solidFill>
                <a:effectLst/>
                <a:latin typeface="+mn-lt"/>
                <a:ea typeface="+mn-ea"/>
                <a:cs typeface="+mn-cs"/>
              </a:rPr>
              <a:t>Integrating Travel Time Reliability into Transportation System Management: Final Technical Memorandum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https://ops.fhwa.dot.gov/publications/fhwahop19035/index.htm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29056A-3525-4431-85A4-075B9677AD47}" type="slidenum">
              <a:rPr lang="en-US" smtClean="0"/>
              <a:t>20</a:t>
            </a:fld>
            <a:endParaRPr lang="en-US" dirty="0"/>
          </a:p>
        </p:txBody>
      </p:sp>
    </p:spTree>
    <p:extLst>
      <p:ext uri="{BB962C8B-B14F-4D97-AF65-F5344CB8AC3E}">
        <p14:creationId xmlns:p14="http://schemas.microsoft.com/office/powerpoint/2010/main" val="1679535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TSMO leverages technology, a toolbox of strategies, and engineering solutions to maximize system performance; however, TSMO ultimately involves a way of thinking or a </a:t>
            </a:r>
            <a:r>
              <a:rPr lang="en-US" u="sng" dirty="0"/>
              <a:t>mindset</a:t>
            </a:r>
            <a:r>
              <a:rPr lang="en-US" dirty="0"/>
              <a:t> focused</a:t>
            </a:r>
            <a:r>
              <a:rPr lang="en-US" baseline="0" dirty="0"/>
              <a:t> on</a:t>
            </a:r>
            <a:r>
              <a:rPr lang="en-US" dirty="0"/>
              <a:t> determining the best way to optimize the mobility and reliability of the existing system with limited resources.</a:t>
            </a:r>
          </a:p>
          <a:p>
            <a:endParaRPr lang="en-US" dirty="0"/>
          </a:p>
          <a:p>
            <a:r>
              <a:rPr lang="en-US" dirty="0"/>
              <a:t>TSMO can be thought</a:t>
            </a:r>
            <a:r>
              <a:rPr lang="en-US" baseline="0" dirty="0"/>
              <a:t> of as </a:t>
            </a:r>
            <a:r>
              <a:rPr lang="en-US" dirty="0"/>
              <a:t>a way of thinking and operating in order to get the most performance out of the transportation network</a:t>
            </a:r>
            <a:r>
              <a:rPr lang="en-US" baseline="0" dirty="0"/>
              <a:t> while only building as much as is needed. </a:t>
            </a:r>
          </a:p>
          <a:p>
            <a:endParaRPr lang="en-US" baseline="0" dirty="0"/>
          </a:p>
          <a:p>
            <a:r>
              <a:rPr lang="en-US" baseline="0" dirty="0"/>
              <a:t>The principles of TSMO directly support the missions of many State DOTs, as these examples show. </a:t>
            </a:r>
          </a:p>
          <a:p>
            <a:endParaRPr lang="en-US" dirty="0"/>
          </a:p>
          <a:p>
            <a:r>
              <a:rPr lang="en-US" baseline="0" dirty="0"/>
              <a:t>NOTES: </a:t>
            </a:r>
          </a:p>
          <a:p>
            <a:pPr marL="171450" indent="-171450">
              <a:buFont typeface="Arial" panose="020B0604020202020204" pitchFamily="34" charset="0"/>
              <a:buChar char="•"/>
            </a:pPr>
            <a:r>
              <a:rPr lang="en-US" baseline="0" dirty="0"/>
              <a:t>States can insert their own mission statement here for effect or can leave these in.</a:t>
            </a:r>
            <a:endParaRPr lang="en-US" dirty="0"/>
          </a:p>
          <a:p>
            <a:pPr marL="171450" indent="-171450">
              <a:buFont typeface="Arial" panose="020B0604020202020204" pitchFamily="34" charset="0"/>
              <a:buChar char="•"/>
            </a:pPr>
            <a:r>
              <a:rPr lang="en-US" dirty="0"/>
              <a:t>Presenters</a:t>
            </a:r>
            <a:r>
              <a:rPr lang="en-US" baseline="0" dirty="0"/>
              <a:t> can emphasize the connections between TSMO definition and their specific Mission statement, such as safety, reliability, cost-effective, multimodal, customer’s needs/satisfaction, etc.</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21</a:t>
            </a:fld>
            <a:endParaRPr lang="en-US" dirty="0"/>
          </a:p>
        </p:txBody>
      </p:sp>
    </p:spTree>
    <p:extLst>
      <p:ext uri="{BB962C8B-B14F-4D97-AF65-F5344CB8AC3E}">
        <p14:creationId xmlns:p14="http://schemas.microsoft.com/office/powerpoint/2010/main" val="750559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common goals in state and local transportation agencies that TSMO strategies</a:t>
            </a:r>
            <a:r>
              <a:rPr lang="en-US" baseline="0" dirty="0"/>
              <a:t> support. This list is not exhaustive, but intended to show that TSMO support a range of mission-critical goals. Examples of how TSMO supports these goals are shown on the next slide.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22</a:t>
            </a:fld>
            <a:endParaRPr lang="en-US" dirty="0"/>
          </a:p>
        </p:txBody>
      </p:sp>
    </p:spTree>
    <p:extLst>
      <p:ext uri="{BB962C8B-B14F-4D97-AF65-F5344CB8AC3E}">
        <p14:creationId xmlns:p14="http://schemas.microsoft.com/office/powerpoint/2010/main" val="2127948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TSMO strategies that support some common transportation agency goals are shown here. Many of these strategies support more than one goal, but here are some key examples.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23</a:t>
            </a:fld>
            <a:endParaRPr lang="en-US" dirty="0"/>
          </a:p>
        </p:txBody>
      </p:sp>
    </p:spTree>
    <p:extLst>
      <p:ext uri="{BB962C8B-B14F-4D97-AF65-F5344CB8AC3E}">
        <p14:creationId xmlns:p14="http://schemas.microsoft.com/office/powerpoint/2010/main" val="868628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a:t>TSMO as a more formal discipline has gained momentum in recent years. Recognition of the importance of TSMO has accelerated in the past five to ten years (as of year of publication of this presentation, 2022). </a:t>
            </a:r>
          </a:p>
          <a:p>
            <a:pPr lvl="0">
              <a:defRPr/>
            </a:pPr>
            <a:endParaRPr lang="en-US" dirty="0"/>
          </a:p>
          <a:p>
            <a:pPr lvl="0">
              <a:defRPr/>
            </a:pPr>
            <a:r>
              <a:rPr lang="en-US" dirty="0"/>
              <a:t>Key focus areas for agencies during this time have been adapting their culture, processes, expertise, and, in some cases, organizational structures to promote TSMO and a more operationally focused mindset. Agencies approach this differently depending on their unique context and needs. Several examples of key strategies agencies have used to advance TSMO within their organizations are shown here. </a:t>
            </a:r>
          </a:p>
          <a:p>
            <a:pPr lvl="0">
              <a:defRPr/>
            </a:pPr>
            <a:endParaRPr lang="en-US" dirty="0"/>
          </a:p>
          <a:p>
            <a:pPr lvl="0">
              <a:defRPr/>
            </a:pPr>
            <a:r>
              <a:rPr lang="en-US" dirty="0"/>
              <a:t>Central to all of these organizational approaches is 1) strong support from senior leadership, 2) a champion or champions who understand and promote TSMO throughout the agency, and 3) an openness to learning and cooperation among functions or divisions within an agency.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TSMO capability maturity model self assessment is a framework developed to help agencies evaluate their current capabilities in the area of TSMO and identify steps for improving their TSMO capabilities. The self-assessment can be accessed at: http://aashtotsmoguidance.org/. There are also other capability maturity frameworks that FHWA has developed to support the implementation of TSMO. More can be learned about those frameworks at: https://ops.fhwa.dot.gov/tsmoframeworktool/index.htm.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24</a:t>
            </a:fld>
            <a:endParaRPr lang="en-US" dirty="0"/>
          </a:p>
        </p:txBody>
      </p:sp>
    </p:spTree>
    <p:extLst>
      <p:ext uri="{BB962C8B-B14F-4D97-AF65-F5344CB8AC3E}">
        <p14:creationId xmlns:p14="http://schemas.microsoft.com/office/powerpoint/2010/main" val="3847246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these slides provide a comprehensive, high-level summary of TSMO,</a:t>
            </a:r>
            <a:r>
              <a:rPr lang="en-US" baseline="0" dirty="0"/>
              <a:t> participants who are looking for more details and information to share with their staff can visit these virtual resources. </a:t>
            </a:r>
          </a:p>
          <a:p>
            <a:endParaRPr lang="en-US" baseline="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25</a:t>
            </a:fld>
            <a:endParaRPr lang="en-US" dirty="0"/>
          </a:p>
        </p:txBody>
      </p:sp>
    </p:spTree>
    <p:extLst>
      <p:ext uri="{BB962C8B-B14F-4D97-AF65-F5344CB8AC3E}">
        <p14:creationId xmlns:p14="http://schemas.microsoft.com/office/powerpoint/2010/main" val="1258827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26</a:t>
            </a:fld>
            <a:endParaRPr lang="en-US" dirty="0"/>
          </a:p>
        </p:txBody>
      </p:sp>
    </p:spTree>
    <p:extLst>
      <p:ext uri="{BB962C8B-B14F-4D97-AF65-F5344CB8AC3E}">
        <p14:creationId xmlns:p14="http://schemas.microsoft.com/office/powerpoint/2010/main" val="3349993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E5980F-FD78-4E95-B845-C313B3491DE3}" type="slidenum">
              <a:rPr lang="en-US" smtClean="0"/>
              <a:t>27</a:t>
            </a:fld>
            <a:endParaRPr lang="en-US" dirty="0"/>
          </a:p>
        </p:txBody>
      </p:sp>
    </p:spTree>
    <p:extLst>
      <p:ext uri="{BB962C8B-B14F-4D97-AF65-F5344CB8AC3E}">
        <p14:creationId xmlns:p14="http://schemas.microsoft.com/office/powerpoint/2010/main" val="2534408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typical maintenance activities. </a:t>
            </a:r>
          </a:p>
          <a:p>
            <a:endParaRPr lang="en-US" dirty="0"/>
          </a:p>
          <a:p>
            <a:pPr marL="231775" indent="-231775">
              <a:buFont typeface="Arial" panose="020B0604020202020204" pitchFamily="34" charset="0"/>
              <a:buChar char="•"/>
            </a:pPr>
            <a:r>
              <a:rPr lang="en-US" dirty="0"/>
              <a:t>Inspect and maintain bridges</a:t>
            </a:r>
          </a:p>
          <a:p>
            <a:pPr marL="231775" indent="-231775">
              <a:buFont typeface="Arial" panose="020B0604020202020204" pitchFamily="34" charset="0"/>
              <a:buChar char="•"/>
            </a:pPr>
            <a:r>
              <a:rPr lang="en-US" dirty="0"/>
              <a:t>Inspect and maintain tunnels</a:t>
            </a:r>
          </a:p>
          <a:p>
            <a:pPr marL="231775" indent="-231775">
              <a:buFont typeface="Arial" panose="020B0604020202020204" pitchFamily="34" charset="0"/>
              <a:buChar char="•"/>
            </a:pPr>
            <a:r>
              <a:rPr lang="en-US" dirty="0"/>
              <a:t>Maintain and preserve pavement</a:t>
            </a:r>
          </a:p>
          <a:p>
            <a:pPr marL="231775" indent="-231775">
              <a:buFont typeface="Arial" panose="020B0604020202020204" pitchFamily="34" charset="0"/>
              <a:buChar char="•"/>
            </a:pPr>
            <a:r>
              <a:rPr lang="en-US" dirty="0"/>
              <a:t>Maintain signals and ITS infrastructure</a:t>
            </a:r>
          </a:p>
          <a:p>
            <a:pPr marL="231775" indent="-231775">
              <a:buFont typeface="Arial" panose="020B0604020202020204" pitchFamily="34" charset="0"/>
              <a:buChar char="•"/>
            </a:pPr>
            <a:r>
              <a:rPr lang="en-US" dirty="0"/>
              <a:t>Provide winter maintenance</a:t>
            </a:r>
          </a:p>
          <a:p>
            <a:pPr marL="231775" indent="-231775">
              <a:buFont typeface="Arial" panose="020B0604020202020204" pitchFamily="34" charset="0"/>
              <a:buChar char="•"/>
            </a:pPr>
            <a:r>
              <a:rPr lang="en-US" dirty="0"/>
              <a:t>Repair damaged infrastructure</a:t>
            </a:r>
          </a:p>
          <a:p>
            <a:pPr marL="231775" indent="-231775">
              <a:buFont typeface="Arial" panose="020B0604020202020204" pitchFamily="34" charset="0"/>
              <a:buChar char="•"/>
            </a:pPr>
            <a:r>
              <a:rPr lang="en-US" dirty="0"/>
              <a:t>Maintain rights-of-way (ROW)</a:t>
            </a:r>
          </a:p>
          <a:p>
            <a:pPr marL="231775" indent="-231775">
              <a:buFont typeface="Arial" panose="020B0604020202020204" pitchFamily="34" charset="0"/>
              <a:buChar char="•"/>
            </a:pPr>
            <a:r>
              <a:rPr lang="en-US" dirty="0"/>
              <a:t>Clear debris</a:t>
            </a:r>
          </a:p>
          <a:p>
            <a:pPr marL="231775" indent="-231775">
              <a:buFont typeface="Arial" panose="020B0604020202020204" pitchFamily="34" charset="0"/>
              <a:buChar char="•"/>
            </a:pPr>
            <a:r>
              <a:rPr lang="en-US" dirty="0"/>
              <a:t>Respond to incidents</a:t>
            </a:r>
          </a:p>
          <a:p>
            <a:endParaRPr lang="en-US" dirty="0"/>
          </a:p>
          <a:p>
            <a:r>
              <a:rPr lang="en-US" dirty="0"/>
              <a:t>Are there other activities that should be included in this list?</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E5980F-FD78-4E95-B845-C313B3491DE3}" type="slidenum">
              <a:rPr lang="en-US" smtClean="0"/>
              <a:t>28</a:t>
            </a:fld>
            <a:endParaRPr lang="en-US" dirty="0"/>
          </a:p>
        </p:txBody>
      </p:sp>
    </p:spTree>
    <p:extLst>
      <p:ext uri="{BB962C8B-B14F-4D97-AF65-F5344CB8AC3E}">
        <p14:creationId xmlns:p14="http://schemas.microsoft.com/office/powerpoint/2010/main" val="2172050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latin typeface="+mn-lt"/>
              </a:rPr>
              <a:t>TSMO strategies that are helpful in increasing safety and mobility around maintenance activities include the following: </a:t>
            </a:r>
          </a:p>
          <a:p>
            <a:endParaRPr lang="en-US" sz="1200" b="0" i="0" u="none" strike="noStrike" baseline="0" dirty="0">
              <a:latin typeface="+mn-lt"/>
            </a:endParaRPr>
          </a:p>
          <a:p>
            <a:pPr marL="285750" indent="-285750">
              <a:buFont typeface="Arial" panose="020B0604020202020204" pitchFamily="34" charset="0"/>
              <a:buChar char="•"/>
            </a:pPr>
            <a:r>
              <a:rPr lang="en-US" sz="1200" b="0" i="0" u="none" strike="noStrike" baseline="0" dirty="0">
                <a:latin typeface="+mn-lt"/>
              </a:rPr>
              <a:t>Posting messages to variable message signs about maintenance work ahead enables drivers to be more alert as they drive by workers or to divert to another facility and avoid the work area. Operators at transportation management centers in the area are important partners in communicating alerts to travelers</a:t>
            </a:r>
          </a:p>
          <a:p>
            <a:pPr marL="285750" indent="-285750">
              <a:buFont typeface="Arial" panose="020B0604020202020204" pitchFamily="34" charset="0"/>
              <a:buChar char="•"/>
            </a:pPr>
            <a:r>
              <a:rPr lang="en-US" sz="1200" b="0" i="0" u="none" strike="noStrike" baseline="0" dirty="0">
                <a:latin typeface="+mn-lt"/>
              </a:rPr>
              <a:t>Disseminating traveler information prior to maintenance activities alerts travelers to the time and location of traffic disruptions. By getting this information out early to potential travelers, DOTs can avoid or lessen demand on the facilities where maintenance work is occurring</a:t>
            </a:r>
          </a:p>
          <a:p>
            <a:pPr marL="285750" indent="-285750">
              <a:buFont typeface="Arial" panose="020B0604020202020204" pitchFamily="34" charset="0"/>
              <a:buChar char="•"/>
            </a:pPr>
            <a:r>
              <a:rPr lang="en-US" sz="1200" b="0" i="0" u="none" strike="noStrike" baseline="0" dirty="0">
                <a:latin typeface="+mn-lt"/>
              </a:rPr>
              <a:t>Activating existing active traffic management strategies manages traffic on the facility dynamically. Examples include variable speed limits to smooth traffic flow and reduce collisions, dynamic shoulder use to add capacity when needed, queue warning systems to prevent incidents, and lane control to indicate which lanes are closed ahead</a:t>
            </a:r>
          </a:p>
          <a:p>
            <a:pPr marL="285750" indent="-285750">
              <a:buFont typeface="Arial" panose="020B0604020202020204" pitchFamily="34" charset="0"/>
              <a:buChar char="•"/>
            </a:pPr>
            <a:r>
              <a:rPr lang="en-US" sz="1200" b="0" i="0" u="none" strike="noStrike" baseline="0" dirty="0">
                <a:latin typeface="+mn-lt"/>
              </a:rPr>
              <a:t>Coordinating with operators of potentially impacted jurisdictions to plan for and activate detours, signal timing, and ramp meter changes, or to change signal timing smooths the flow of traffic when maintenance work impacts lanes and traffic flow near intersections</a:t>
            </a:r>
          </a:p>
          <a:p>
            <a:pPr marL="285750" indent="-285750">
              <a:buFont typeface="Arial" panose="020B0604020202020204" pitchFamily="34" charset="0"/>
              <a:buChar char="•"/>
            </a:pPr>
            <a:r>
              <a:rPr lang="en-US" sz="1200" b="0" i="0" u="none" strike="noStrike" baseline="0" dirty="0">
                <a:latin typeface="+mn-lt"/>
              </a:rPr>
              <a:t>Managing traffic within work zones</a:t>
            </a:r>
          </a:p>
          <a:p>
            <a:pPr marL="285750" indent="-285750">
              <a:buFont typeface="Arial" panose="020B0604020202020204" pitchFamily="34" charset="0"/>
              <a:buChar char="•"/>
            </a:pPr>
            <a:r>
              <a:rPr lang="en-US" sz="1200" b="0" i="0" u="none" strike="noStrike" baseline="0" dirty="0">
                <a:latin typeface="+mn-lt"/>
              </a:rPr>
              <a:t>Supporting road weather management with weather-related detection systems, traffic control strategies, and traveler information</a:t>
            </a:r>
          </a:p>
          <a:p>
            <a:pPr marL="0" indent="0">
              <a:buFont typeface="Arial" panose="020B0604020202020204" pitchFamily="34" charset="0"/>
              <a:buNone/>
            </a:pPr>
            <a:endParaRPr lang="en-US" sz="1200" b="0" i="0" u="none" strike="noStrike" baseline="0" dirty="0">
              <a:latin typeface="+mn-lt"/>
            </a:endParaRPr>
          </a:p>
          <a:p>
            <a:pPr marL="0" indent="0">
              <a:buFont typeface="Arial" panose="020B0604020202020204" pitchFamily="34" charset="0"/>
              <a:buNone/>
            </a:pPr>
            <a:r>
              <a:rPr lang="en-US" sz="1200" b="0" i="0" u="none" strike="noStrike" baseline="0" dirty="0">
                <a:latin typeface="+mn-lt"/>
              </a:rPr>
              <a:t>TSMO strategies may be used to reduce or delay construction projects. If capacity expansion can be minimized, this means less highway infrastructure to maintain in the future.</a:t>
            </a:r>
          </a:p>
          <a:p>
            <a:pPr marL="285750" indent="-285750">
              <a:buFont typeface="Arial" panose="020B0604020202020204" pitchFamily="34" charset="0"/>
              <a:buChar char="•"/>
            </a:pPr>
            <a:endParaRPr lang="en-US" sz="1200" b="0" i="0" u="none" strike="noStrike" baseline="0" dirty="0">
              <a:latin typeface="+mn-lt"/>
            </a:endParaRPr>
          </a:p>
          <a:p>
            <a:endParaRPr lang="en-US" sz="1000" dirty="0">
              <a:latin typeface="+mn-lt"/>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29</a:t>
            </a:fld>
            <a:endParaRPr lang="en-US" dirty="0"/>
          </a:p>
        </p:txBody>
      </p:sp>
    </p:spTree>
    <p:extLst>
      <p:ext uri="{BB962C8B-B14F-4D97-AF65-F5344CB8AC3E}">
        <p14:creationId xmlns:p14="http://schemas.microsoft.com/office/powerpoint/2010/main" val="3088524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transportation landscape is changing, and doing business the way it has been done in the past is no longer effective. For example, previously, congestion issues were primarily addressed by funding major capital projects (such as adding lanes or building new interchanges and roads) to address physical constraints, such as bottlenecks. Operational improvements were typically an afterthought; they were considered after the new infrastructure was already added to the system. Today, transportation agencies are facing trends that create a growing demand for travel with less funding and space to work with. As a result, we can no longer build our way out of congestion.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Trends we see today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Limited funds. </a:t>
            </a:r>
            <a:r>
              <a:rPr kumimoji="0" lang="en-US" sz="1200" b="0" i="0" u="none" strike="noStrike" kern="1200" cap="none" spc="0" normalizeH="0" baseline="0" noProof="0" dirty="0">
                <a:ln>
                  <a:noFill/>
                </a:ln>
                <a:solidFill>
                  <a:prstClr val="black"/>
                </a:solidFill>
                <a:effectLst/>
                <a:uLnTx/>
                <a:uFillTx/>
                <a:latin typeface="+mn-lt"/>
                <a:ea typeface="+mn-ea"/>
                <a:cs typeface="+mn-cs"/>
              </a:rPr>
              <a:t>Transportation agencies on the Federal, State, and local levels have for years been tasked with doing more with limited resources. State departments of transportation (DOT) are always looking for innovative, lower-cost ways to get people and goods to their destinations more safely and reliably. </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Advances in technology. </a:t>
            </a:r>
            <a:r>
              <a:rPr kumimoji="0" lang="en-US" sz="1200" b="0" i="0" u="none" strike="noStrike" kern="1200" cap="none" spc="0" normalizeH="0" baseline="0" noProof="0" dirty="0">
                <a:ln>
                  <a:noFill/>
                </a:ln>
                <a:solidFill>
                  <a:prstClr val="black"/>
                </a:solidFill>
                <a:effectLst/>
                <a:uLnTx/>
                <a:uFillTx/>
                <a:latin typeface="+mn-lt"/>
                <a:ea typeface="+mn-ea"/>
                <a:cs typeface="+mn-cs"/>
              </a:rPr>
              <a:t>Transportation agencies can leverage technology and data to develop solutions to address congestion issues. However, the traveling public expects fast, reliable, and “smart” transportation, given the advancement in consumer technologies (smartphones, applications, global positioning systems), privately owned mobility services, shared mobility, and the availability of more information.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Changing customer needs and expectations. </a:t>
            </a:r>
            <a:r>
              <a:rPr kumimoji="0" lang="en-US" sz="1200" b="0" i="0" u="none" strike="noStrike" kern="1200" cap="none" spc="0" normalizeH="0" baseline="0" noProof="0" dirty="0">
                <a:ln>
                  <a:noFill/>
                </a:ln>
                <a:solidFill>
                  <a:prstClr val="black"/>
                </a:solidFill>
                <a:effectLst/>
                <a:uLnTx/>
                <a:uFillTx/>
                <a:latin typeface="+mn-lt"/>
                <a:ea typeface="+mn-ea"/>
                <a:cs typeface="+mn-cs"/>
              </a:rPr>
              <a:t>There is a greater demand for accountability for public officials to ensure that public funds are spent to maximize the performance of the transportation system in the most equitable and cost-effective way. This creates a trend toward “performance-based” programs. The traveling public is seeking relief from unexpected delays in their trips. There is also a greater focus on addressing climate change and offering multimodal transportations options and solutions for the pedestrian, bicyclist, and transit rider.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Better understanding of the causes of congestion. </a:t>
            </a:r>
            <a:r>
              <a:rPr kumimoji="0" lang="en-US" sz="1200" b="0" i="0" u="none" strike="noStrike" kern="1200" cap="none" spc="0" normalizeH="0" baseline="0" noProof="0" dirty="0">
                <a:ln>
                  <a:noFill/>
                </a:ln>
                <a:solidFill>
                  <a:prstClr val="black"/>
                </a:solidFill>
                <a:effectLst/>
                <a:uLnTx/>
                <a:uFillTx/>
                <a:latin typeface="+mn-lt"/>
                <a:ea typeface="+mn-ea"/>
                <a:cs typeface="+mn-cs"/>
              </a:rPr>
              <a:t>Research has shown that while some congestion may be caused by typical morning and evening rush hours, a significant amount comes from non-recurring events, such as crashes, breakdowns, work zones, weather, and special events. Work zones are frequently active at night to avoid increasing congestion during the day when there is greater demand on the system. While this can mitigate congestion, it can create a worker safety problem with fatigued workers who may be working multiple shifts.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Source: FHWA, “Addressing the Nation’s Transportation Challenges with Transportation Systems Management and Operations.” Available at: https://ops.fhwa.dot.gov/publications/fhwahop19085/fhwahop19085.pdf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Source: https://flic.kr/p/QNwCuy</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3</a:t>
            </a:fld>
            <a:endParaRPr lang="en-US" dirty="0"/>
          </a:p>
        </p:txBody>
      </p:sp>
    </p:spTree>
    <p:extLst>
      <p:ext uri="{BB962C8B-B14F-4D97-AF65-F5344CB8AC3E}">
        <p14:creationId xmlns:p14="http://schemas.microsoft.com/office/powerpoint/2010/main" val="832133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b="0" i="0" u="none" strike="noStrike" baseline="0" dirty="0">
                <a:solidFill>
                  <a:srgbClr val="000000"/>
                </a:solidFill>
                <a:latin typeface="Myriad Pro"/>
              </a:rPr>
              <a:t>Maintenance serves an important role in preserving the existing system, enabling safe and reliable travel on the system.</a:t>
            </a:r>
          </a:p>
          <a:p>
            <a:pPr marL="285750" indent="-285750">
              <a:buFont typeface="Arial" panose="020B0604020202020204" pitchFamily="34" charset="0"/>
              <a:buChar char="•"/>
            </a:pPr>
            <a:r>
              <a:rPr lang="en-US" sz="1400" b="0" i="0" u="none" strike="noStrike" baseline="0" dirty="0">
                <a:solidFill>
                  <a:srgbClr val="000000"/>
                </a:solidFill>
                <a:latin typeface="Myriad Pro"/>
              </a:rPr>
              <a:t>Maintenance staff keep the physical assets or ITS necessary for many TSMO functions in good operating condition. Assets such as traffic signals, ramp meter/count stations, closed-circuit television cameras, variable message signs, roadway weather information systems (RWIS), and fiber-optic communications infrastructure must be repaired and replaced when necessary to enable the dissemination of traveler information and active traffic management. </a:t>
            </a:r>
          </a:p>
          <a:p>
            <a:pPr marL="285750" indent="-285750">
              <a:buFont typeface="Arial" panose="020B0604020202020204" pitchFamily="34" charset="0"/>
              <a:buChar char="•"/>
            </a:pPr>
            <a:r>
              <a:rPr lang="en-US" sz="1400" b="0" i="0" u="none" strike="noStrike" baseline="0" dirty="0">
                <a:solidFill>
                  <a:srgbClr val="000000"/>
                </a:solidFill>
                <a:latin typeface="Myriad Pro"/>
              </a:rPr>
              <a:t>Maintenance staff can support roadway design decisions based on potential impacts to maintenance. This includes accessing ITS devices and other TSMO-related equipment for maintenance. Maintenance staff should also provide input to the asset management of ITS devices to ensure that ITS devices are scheduled for maintenance and updated at the appropriate frequency. </a:t>
            </a:r>
          </a:p>
          <a:p>
            <a:pPr marL="285750" indent="-285750">
              <a:buFont typeface="Arial" panose="020B0604020202020204" pitchFamily="34" charset="0"/>
              <a:buChar char="•"/>
            </a:pPr>
            <a:r>
              <a:rPr lang="en-US" sz="1050" dirty="0"/>
              <a:t>Maintenance fleet information from automatic vehicle location (AVL) systems can provide data for dynamic message signs and active traffic management. Maintenance logs can also verify roadway incidents, traveler information and incident response. </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30</a:t>
            </a:fld>
            <a:endParaRPr lang="en-US" dirty="0"/>
          </a:p>
        </p:txBody>
      </p:sp>
    </p:spTree>
    <p:extLst>
      <p:ext uri="{BB962C8B-B14F-4D97-AF65-F5344CB8AC3E}">
        <p14:creationId xmlns:p14="http://schemas.microsoft.com/office/powerpoint/2010/main" val="3647600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DOT activities that may be points of connection between maintenance and TSMO program staff. These may provide greater opportunities for coordination and collaboration between the programs. This slide lists some examples of</a:t>
            </a:r>
            <a:r>
              <a:rPr lang="en-US" baseline="0" dirty="0"/>
              <a:t> the</a:t>
            </a:r>
            <a:r>
              <a:rPr lang="en-US" dirty="0"/>
              <a:t> intersections between TSMO and maintenance activities where staff can work together:</a:t>
            </a:r>
          </a:p>
          <a:p>
            <a:endParaRPr lang="en-US" dirty="0"/>
          </a:p>
          <a:p>
            <a:pPr marL="171450" indent="-171450">
              <a:buFont typeface="Arial" panose="020B0604020202020204" pitchFamily="34" charset="0"/>
              <a:buChar char="•"/>
            </a:pPr>
            <a:r>
              <a:rPr lang="en-US" sz="1200" dirty="0"/>
              <a:t>Disseminate traveler information prior to and during maintenance activities </a:t>
            </a:r>
          </a:p>
          <a:p>
            <a:pPr marL="171450" indent="-171450">
              <a:buFont typeface="Arial" panose="020B0604020202020204" pitchFamily="34" charset="0"/>
              <a:buChar char="•"/>
            </a:pPr>
            <a:r>
              <a:rPr lang="en-US" sz="1200" dirty="0"/>
              <a:t>Employ active traffic management strategies to smooth traffic flow and prevent incidents in advance of work zones</a:t>
            </a:r>
          </a:p>
          <a:p>
            <a:pPr marL="171450" indent="-171450">
              <a:buFont typeface="Arial" panose="020B0604020202020204" pitchFamily="34" charset="0"/>
              <a:buChar char="•"/>
            </a:pPr>
            <a:r>
              <a:rPr lang="en-US" sz="1200" dirty="0"/>
              <a:t>Coordinate with operators of impacted jurisdictions to plan for smooth traffic flow when maintenance work impacts traffic flow</a:t>
            </a:r>
          </a:p>
          <a:p>
            <a:pPr marL="171450" indent="-171450">
              <a:buFont typeface="Arial" panose="020B0604020202020204" pitchFamily="34" charset="0"/>
              <a:buChar char="•"/>
            </a:pPr>
            <a:r>
              <a:rPr lang="en-US" sz="1200" dirty="0"/>
              <a:t>Provide road weather information to maintenance crews to assist in allocating winter maintenance resources and activities</a:t>
            </a:r>
          </a:p>
          <a:p>
            <a:pPr marL="171450" indent="-171450">
              <a:buFont typeface="Arial" panose="020B0604020202020204" pitchFamily="34" charset="0"/>
              <a:buChar char="•"/>
            </a:pPr>
            <a:r>
              <a:rPr lang="en-US" dirty="0"/>
              <a:t>Provide information from operations and system performance data to support planning for maintenance activities</a:t>
            </a:r>
          </a:p>
          <a:p>
            <a:pPr marL="171450" indent="-171450">
              <a:buFont typeface="Arial" panose="020B0604020202020204" pitchFamily="34" charset="0"/>
              <a:buChar char="•"/>
            </a:pPr>
            <a:r>
              <a:rPr lang="en-US" sz="1200" dirty="0"/>
              <a:t>Preserve or maintain intelligent transportation systems (ITS) or other technology to support TSMO. This includes fiber maintenance, which is critical for ITS device functionality and communication</a:t>
            </a:r>
          </a:p>
          <a:p>
            <a:pPr marL="171450" indent="-171450">
              <a:buFont typeface="Arial" panose="020B0604020202020204" pitchFamily="34" charset="0"/>
              <a:buChar char="•"/>
            </a:pPr>
            <a:r>
              <a:rPr lang="en-US" sz="1200" dirty="0"/>
              <a:t>Manage traffic in and around work zones</a:t>
            </a:r>
          </a:p>
          <a:p>
            <a:pPr marL="171450" indent="-171450">
              <a:buFont typeface="Arial" panose="020B0604020202020204" pitchFamily="34" charset="0"/>
              <a:buChar char="•"/>
            </a:pPr>
            <a:endParaRPr lang="en-US" sz="1200" dirty="0"/>
          </a:p>
          <a:p>
            <a:endParaRPr lang="en-US" dirty="0"/>
          </a:p>
          <a:p>
            <a:r>
              <a:rPr lang="en-US" dirty="0"/>
              <a:t>(</a:t>
            </a:r>
            <a:r>
              <a:rPr lang="en-US" i="1" dirty="0"/>
              <a:t>Ask</a:t>
            </a:r>
            <a:r>
              <a:rPr lang="en-US" i="1" baseline="0" dirty="0"/>
              <a:t> participants if they agree with the examples provided and if they have any other examples of how TSMO and maintenance intersect.</a:t>
            </a:r>
            <a:r>
              <a:rPr lang="en-US" baseline="0" dirty="0"/>
              <a: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E5980F-FD78-4E95-B845-C313B3491DE3}" type="slidenum">
              <a:rPr lang="en-US" smtClean="0"/>
              <a:t>31</a:t>
            </a:fld>
            <a:endParaRPr lang="en-US" dirty="0"/>
          </a:p>
        </p:txBody>
      </p:sp>
    </p:spTree>
    <p:extLst>
      <p:ext uri="{BB962C8B-B14F-4D97-AF65-F5344CB8AC3E}">
        <p14:creationId xmlns:p14="http://schemas.microsoft.com/office/powerpoint/2010/main" val="24899299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F676B"/>
                </a:solidFill>
                <a:effectLst/>
                <a:latin typeface="Open Sans"/>
              </a:rPr>
              <a:t>In June 2019, NOCoE held a maintenance peer exchange in Montgomery, Alabama. Hosted by Alabama DOT, the purpose of the peer exchange was to facilitate knowledge transfer between State DOT operations and maintenance practitioners around the country. The peer exchange discussed intersections between TSMO and maintenance.</a:t>
            </a:r>
          </a:p>
          <a:p>
            <a:r>
              <a:rPr lang="en-US" b="0" i="0" dirty="0">
                <a:solidFill>
                  <a:srgbClr val="5F676B"/>
                </a:solidFill>
                <a:effectLst/>
                <a:latin typeface="Open Sans"/>
              </a:rPr>
              <a:t>https://transportationops.org/publications/2019-operations-and-maintenance-peer-exchange </a:t>
            </a:r>
          </a:p>
          <a:p>
            <a:endParaRPr lang="en-US" b="0" i="0" dirty="0">
              <a:solidFill>
                <a:srgbClr val="5F676B"/>
              </a:solidFill>
              <a:effectLst/>
              <a:latin typeface="Open Sans"/>
            </a:endParaRPr>
          </a:p>
          <a:p>
            <a:r>
              <a:rPr lang="en-US" b="0" i="0" dirty="0">
                <a:solidFill>
                  <a:srgbClr val="5F676B"/>
                </a:solidFill>
                <a:effectLst/>
                <a:latin typeface="Open Sans"/>
              </a:rPr>
              <a:t>The overall theme for this event was the important synergy that has begun taking place among operations and maintenance divisions in State DOTs and the positive impact this is having on their respective missions and goals.</a:t>
            </a:r>
          </a:p>
          <a:p>
            <a:endParaRPr lang="en-US" b="0" i="0" dirty="0">
              <a:solidFill>
                <a:srgbClr val="5F676B"/>
              </a:solidFill>
              <a:effectLst/>
              <a:latin typeface="Open Sans"/>
            </a:endParaRPr>
          </a:p>
          <a:p>
            <a:pPr>
              <a:lnSpc>
                <a:spcPct val="120000"/>
              </a:lnSpc>
            </a:pPr>
            <a:r>
              <a:rPr lang="en-US" dirty="0"/>
              <a:t>Topics of discussion</a:t>
            </a:r>
            <a:r>
              <a:rPr lang="en-US" baseline="0" dirty="0"/>
              <a:t> included:</a:t>
            </a:r>
            <a:endParaRPr lang="en-US" dirty="0"/>
          </a:p>
          <a:p>
            <a:pPr marL="628650" lvl="1" indent="-171450">
              <a:lnSpc>
                <a:spcPct val="120000"/>
              </a:lnSpc>
              <a:buFont typeface="Arial" panose="020B0604020202020204" pitchFamily="34" charset="0"/>
              <a:buChar char="•"/>
            </a:pPr>
            <a:r>
              <a:rPr lang="en-US" dirty="0"/>
              <a:t>Increasing lane capacity within existing ROW</a:t>
            </a:r>
          </a:p>
          <a:p>
            <a:pPr marL="628650" lvl="1" indent="-171450">
              <a:lnSpc>
                <a:spcPct val="120000"/>
              </a:lnSpc>
              <a:buFont typeface="Arial" panose="020B0604020202020204" pitchFamily="34" charset="0"/>
              <a:buChar char="•"/>
            </a:pPr>
            <a:r>
              <a:rPr lang="en-US" dirty="0"/>
              <a:t>Incident management/incident response</a:t>
            </a:r>
          </a:p>
          <a:p>
            <a:pPr marL="628650" lvl="1" indent="-171450">
              <a:lnSpc>
                <a:spcPct val="120000"/>
              </a:lnSpc>
              <a:buFont typeface="Arial" panose="020B0604020202020204" pitchFamily="34" charset="0"/>
              <a:buChar char="•"/>
            </a:pPr>
            <a:r>
              <a:rPr lang="en-US" dirty="0"/>
              <a:t>Work zone construction and maintenance needs</a:t>
            </a:r>
          </a:p>
          <a:p>
            <a:pPr marL="628650" lvl="1" indent="-171450">
              <a:lnSpc>
                <a:spcPct val="120000"/>
              </a:lnSpc>
              <a:buFont typeface="Arial" panose="020B0604020202020204" pitchFamily="34" charset="0"/>
              <a:buChar char="•"/>
            </a:pPr>
            <a:r>
              <a:rPr lang="en-US" dirty="0"/>
              <a:t>Limitations and restrictions for maintenance in today’s world</a:t>
            </a:r>
          </a:p>
          <a:p>
            <a:pPr marL="628650" lvl="1" indent="-171450">
              <a:lnSpc>
                <a:spcPct val="120000"/>
              </a:lnSpc>
              <a:buFont typeface="Arial" panose="020B0604020202020204" pitchFamily="34" charset="0"/>
              <a:buChar char="•"/>
            </a:pPr>
            <a:r>
              <a:rPr lang="en-US" dirty="0"/>
              <a:t>Workforce development: TSMO and maintenance</a:t>
            </a:r>
          </a:p>
          <a:p>
            <a:endParaRPr lang="en-US" b="0" i="0" dirty="0">
              <a:solidFill>
                <a:srgbClr val="5F676B"/>
              </a:solidFill>
              <a:effectLst/>
              <a:latin typeface="Open Sans"/>
            </a:endParaRPr>
          </a:p>
          <a:p>
            <a:endParaRPr lang="en-US" b="0" i="0" dirty="0">
              <a:solidFill>
                <a:srgbClr val="5F676B"/>
              </a:solidFill>
              <a:effectLst/>
              <a:latin typeface="Open San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32</a:t>
            </a:fld>
            <a:endParaRPr lang="en-US" dirty="0"/>
          </a:p>
        </p:txBody>
      </p:sp>
    </p:spTree>
    <p:extLst>
      <p:ext uri="{BB962C8B-B14F-4D97-AF65-F5344CB8AC3E}">
        <p14:creationId xmlns:p14="http://schemas.microsoft.com/office/powerpoint/2010/main" val="1662588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peer exchange included presentations from several</a:t>
            </a:r>
            <a:r>
              <a:rPr lang="en-US" baseline="0" dirty="0"/>
              <a:t> State DOTs including Washington, Michigan, Maryland, Tennessee, Minnesota, and Alabama. Some of the findings from the peer exchange include the importance of collaboration between operations and maintenance in implementing TSMO strategies such as hard shoulder running. Additionally, traffic incident management (TIM) is a critical area for maintenance and operations divisions within a DOT to work together. For example, maintenance can support TIM efforts by providing equipment, materials, and staff to help clear incidents. Following the incidents, maintenance can help to repair shoulders or other infrastructure that may have been damaged as a result of the incident. The peer exchange also concluded that maintenance, like TSMO, faces challenges in recruiting employees.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33</a:t>
            </a:fld>
            <a:endParaRPr lang="en-US" dirty="0"/>
          </a:p>
        </p:txBody>
      </p:sp>
    </p:spTree>
    <p:extLst>
      <p:ext uri="{BB962C8B-B14F-4D97-AF65-F5344CB8AC3E}">
        <p14:creationId xmlns:p14="http://schemas.microsoft.com/office/powerpoint/2010/main" val="30672847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34</a:t>
            </a:fld>
            <a:endParaRPr lang="en-US" dirty="0"/>
          </a:p>
        </p:txBody>
      </p:sp>
    </p:spTree>
    <p:extLst>
      <p:ext uri="{BB962C8B-B14F-4D97-AF65-F5344CB8AC3E}">
        <p14:creationId xmlns:p14="http://schemas.microsoft.com/office/powerpoint/2010/main" val="33659228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Memorandum of understanding between the Tennessee Departments of Safety and</a:t>
            </a:r>
            <a:r>
              <a:rPr lang="en-US" baseline="0" dirty="0"/>
              <a:t> Transportation (TDOT) </a:t>
            </a:r>
            <a:r>
              <a:rPr lang="en-US" dirty="0"/>
              <a:t>includes a commitment to minimize traffic impacts of highway maintenance and to include emergency response needs and priorities in maintenance training.</a:t>
            </a:r>
          </a:p>
          <a:p>
            <a:endParaRPr lang="en-US" dirty="0"/>
          </a:p>
          <a:p>
            <a:r>
              <a:rPr lang="en-US" dirty="0"/>
              <a:t>TDOT is committed to quickly clearing incidents. Maintenance personnel and equipment are often involved in incident response to remove debris or push wreckage from the travel lanes to reopen the highway. Repairs to damaged facilities are scheduled in off-peak hours to minimize further disruptions and improve the safety of maintenance personnel and the traveling public.</a:t>
            </a:r>
          </a:p>
          <a:p>
            <a:endParaRPr lang="en-US" dirty="0"/>
          </a:p>
          <a:p>
            <a:r>
              <a:rPr lang="en-US" dirty="0"/>
              <a:t>TDOT is committed to TIM training for DOT personnel. TDOT and the Department of Safety opened a TIM training facility in 2014. They also hold an annual Highway Safety and Operations Conference that provides an opportunity to review practices and present current national best practices in incident management. The Regional TIM Committees support interdisciplinary TIM training with involvement from District Maintenance staff. Hands-on TIM training is offered to District Maintenance staff, and advanced TIM training is provided to District Maintenance leadership.</a:t>
            </a:r>
          </a:p>
          <a:p>
            <a:endParaRPr lang="en-US" dirty="0"/>
          </a:p>
          <a:p>
            <a:r>
              <a:rPr lang="en-US" dirty="0"/>
              <a:t>TDOT is working to clarify the role of maintenance personnel in rural incidents.</a:t>
            </a:r>
          </a:p>
          <a:p>
            <a:endParaRPr lang="en-US" dirty="0"/>
          </a:p>
          <a:p>
            <a:r>
              <a:rPr lang="en-US" dirty="0"/>
              <a:t>The TIM training facility and the annual safety conference offer opportunities to develop relationships between TDOT personnel, including maintenance personnel and emergency responders. TDOT notes that relationships are essential to effective TIM, and they are a priority for them.</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35</a:t>
            </a:fld>
            <a:endParaRPr lang="en-US" dirty="0"/>
          </a:p>
        </p:txBody>
      </p:sp>
    </p:spTree>
    <p:extLst>
      <p:ext uri="{BB962C8B-B14F-4D97-AF65-F5344CB8AC3E}">
        <p14:creationId xmlns:p14="http://schemas.microsoft.com/office/powerpoint/2010/main" val="3501243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Myriad Pro"/>
              </a:rPr>
              <a:t>The Minnesota DOT (MnDOT) deployed a system that will automatically post messages on variable message signs to alert drivers to snow plows or maintenance vehicles when an equipped vehicle enters a pre-defined area. The system is used on a 34-mile stretch of Interstate 94 and is intended to improve safety for snow/ice and other maintenance operations. MnDOT is currently developing a system to share this information with connected vehicles and smart phones. MnDOT, Work Zone Accident Reduction Deployment Evaluation, webpage, available at: </a:t>
            </a:r>
            <a:r>
              <a:rPr lang="en-US" sz="1200" b="0" i="0" u="sng" strike="noStrike" baseline="0" dirty="0">
                <a:solidFill>
                  <a:srgbClr val="000000"/>
                </a:solidFill>
                <a:latin typeface="Myriad Pro"/>
              </a:rPr>
              <a:t>https://www.dot.state.mn.us/its/projects/2016-2020/wzarde.html</a:t>
            </a:r>
            <a:r>
              <a:rPr lang="en-US" sz="1200" b="0" i="0" u="none" strike="noStrike" baseline="0" dirty="0">
                <a:solidFill>
                  <a:srgbClr val="000000"/>
                </a:solidFill>
                <a:latin typeface="Myriad Pro"/>
              </a:rPr>
              <a:t>. </a:t>
            </a:r>
          </a:p>
          <a:p>
            <a:endParaRPr lang="en-US" sz="1200" b="0" i="0" u="none" strike="noStrike" baseline="0" dirty="0">
              <a:solidFill>
                <a:srgbClr val="000000"/>
              </a:solidFill>
              <a:latin typeface="Myriad Pro"/>
            </a:endParaRPr>
          </a:p>
          <a:p>
            <a:r>
              <a:rPr lang="en-US" dirty="0"/>
              <a:t>MnDOT’s TSMO plan identified several TIM strategies for work zones:</a:t>
            </a:r>
          </a:p>
          <a:p>
            <a:pPr marL="171450" indent="-171450">
              <a:buFont typeface="Arial" panose="020B0604020202020204" pitchFamily="34" charset="0"/>
              <a:buChar char="•"/>
            </a:pPr>
            <a:r>
              <a:rPr lang="en-US" dirty="0"/>
              <a:t>TIM response plans for specific work zones</a:t>
            </a:r>
          </a:p>
          <a:p>
            <a:pPr marL="171450" indent="-171450">
              <a:buFont typeface="Arial" panose="020B0604020202020204" pitchFamily="34" charset="0"/>
              <a:buChar char="•"/>
            </a:pPr>
            <a:r>
              <a:rPr lang="en-US" dirty="0"/>
              <a:t>Establish TIM team dedicated to work zone</a:t>
            </a:r>
          </a:p>
          <a:p>
            <a:pPr marL="171450" indent="-171450">
              <a:buFont typeface="Arial" panose="020B0604020202020204" pitchFamily="34" charset="0"/>
              <a:buChar char="•"/>
            </a:pPr>
            <a:r>
              <a:rPr lang="en-US" dirty="0"/>
              <a:t>Dedicated safety service patrols</a:t>
            </a:r>
          </a:p>
          <a:p>
            <a:pPr marL="171450" indent="-171450">
              <a:buFont typeface="Arial" panose="020B0604020202020204" pitchFamily="34" charset="0"/>
              <a:buChar char="•"/>
            </a:pPr>
            <a:r>
              <a:rPr lang="en-US" dirty="0"/>
              <a:t>Training program is under development with the Minnesota State Patrol</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They also updated their Open Roads policy to make reopening roads and lanes a priority and changed their Quick Clearance law to provide additional legal force to clear obstructions promptly. These may require support from maintenance resources to push crashes from the roadway and to provide initial traffic control for incidents. TIM operations may also require postponing regular maintenance duties and equipment utilization.</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36</a:t>
            </a:fld>
            <a:endParaRPr lang="en-US" dirty="0"/>
          </a:p>
        </p:txBody>
      </p:sp>
    </p:spTree>
    <p:extLst>
      <p:ext uri="{BB962C8B-B14F-4D97-AF65-F5344CB8AC3E}">
        <p14:creationId xmlns:p14="http://schemas.microsoft.com/office/powerpoint/2010/main" val="22492791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mn-lt"/>
              </a:rPr>
              <a:t>An RWIS is an automated information system that collects, processes, and distributes current and forecasted weather and road surface information. </a:t>
            </a:r>
          </a:p>
          <a:p>
            <a:endParaRPr lang="en-US" sz="1200" b="0" i="0" dirty="0">
              <a:solidFill>
                <a:srgbClr val="000000"/>
              </a:solidFill>
              <a:effectLst/>
              <a:latin typeface="+mn-lt"/>
            </a:endParaRPr>
          </a:p>
          <a:p>
            <a:r>
              <a:rPr lang="en-US" sz="1200" dirty="0">
                <a:latin typeface="+mn-lt"/>
              </a:rPr>
              <a:t>RWIS stations offer highway camera views of conditions; current temperatures; wind speed; and data about humidity, precipitation, and visibility. MnDOT has approximately 160 RWIS sites spread out along highways in all corners of the State. </a:t>
            </a:r>
          </a:p>
          <a:p>
            <a:endParaRPr lang="en-US" sz="1200" dirty="0">
              <a:latin typeface="+mn-lt"/>
            </a:endParaRPr>
          </a:p>
          <a:p>
            <a:pPr marL="0" marR="0"/>
            <a:r>
              <a:rPr lang="en-US" sz="1200" dirty="0">
                <a:latin typeface="+mn-lt"/>
              </a:rPr>
              <a:t>That RWIS information, truck sensors, and driver observations feed directly into the Maintenance Decision Support System (MDSS). The </a:t>
            </a:r>
            <a:r>
              <a:rPr lang="en-US" sz="1200" dirty="0">
                <a:effectLst/>
                <a:latin typeface="+mn-lt"/>
                <a:ea typeface="Times New Roman" panose="02020603050405020304" pitchFamily="18" charset="0"/>
                <a:cs typeface="Segoe UI" panose="020B0502040204020203" pitchFamily="34" charset="0"/>
              </a:rPr>
              <a:t>MDSS combines field information with weather forecasts to predict expected road conditions</a:t>
            </a:r>
            <a:r>
              <a:rPr lang="en-US" sz="1200" dirty="0">
                <a:effectLst/>
                <a:latin typeface="+mn-lt"/>
                <a:ea typeface="Times New Roman" panose="02020603050405020304" pitchFamily="18" charset="0"/>
                <a:cs typeface="+mn-cs"/>
              </a:rPr>
              <a:t> and the </a:t>
            </a:r>
            <a:r>
              <a:rPr lang="en-US" sz="1200" dirty="0">
                <a:effectLst/>
                <a:latin typeface="+mn-lt"/>
                <a:ea typeface="Times New Roman" panose="02020603050405020304" pitchFamily="18" charset="0"/>
                <a:cs typeface="Segoe UI" panose="020B0502040204020203" pitchFamily="34" charset="0"/>
              </a:rPr>
              <a:t>MDSS output generates maintenance recommendations. </a:t>
            </a:r>
            <a:endParaRPr lang="en-US" sz="1200" dirty="0">
              <a:effectLst/>
              <a:latin typeface="+mn-lt"/>
              <a:ea typeface="Times New Roman" panose="02020603050405020304" pitchFamily="18" charset="0"/>
            </a:endParaRPr>
          </a:p>
          <a:p>
            <a:endParaRPr lang="en-US" sz="1200" b="0" i="0" dirty="0">
              <a:solidFill>
                <a:srgbClr val="000000"/>
              </a:solidFill>
              <a:effectLst/>
              <a:latin typeface="+mn-lt"/>
            </a:endParaRPr>
          </a:p>
          <a:p>
            <a:r>
              <a:rPr lang="en-US" sz="1200" b="0" i="0" dirty="0">
                <a:solidFill>
                  <a:srgbClr val="000000"/>
                </a:solidFill>
                <a:effectLst/>
                <a:latin typeface="+mn-lt"/>
              </a:rPr>
              <a:t>Advanced traveler information systems can provide drivers and fleet operators with RWIS data, including up-to-the-minute warnings about changing conditions. This system allows highway operations managers to use RWIS for timely and cost-effective snow plowing and de-icing.</a:t>
            </a:r>
          </a:p>
          <a:p>
            <a:endParaRPr lang="en-US" sz="1200" b="0" i="0" dirty="0">
              <a:solidFill>
                <a:srgbClr val="000000"/>
              </a:solidFill>
              <a:effectLst/>
              <a:latin typeface="+mn-lt"/>
            </a:endParaRPr>
          </a:p>
          <a:p>
            <a:r>
              <a:rPr lang="en-US" sz="1200" dirty="0">
                <a:latin typeface="+mn-lt"/>
              </a:rPr>
              <a:t>The systems also share data with the public through the 511mn.org traveler information sites and mobile application, giving drivers in Minnesota the details they need to make good travel decisions. Road conditions are updated more often on 511 with the help of MDSS information. Live video from highway cameras in the 511 system gives users real-time views of winter road conditions and traffic impacts</a:t>
            </a:r>
          </a:p>
          <a:p>
            <a:endParaRPr lang="en-US" sz="1200" b="0" i="0" dirty="0">
              <a:solidFill>
                <a:srgbClr val="000000"/>
              </a:solidFill>
              <a:effectLst/>
              <a:latin typeface="+mn-lt"/>
            </a:endParaRPr>
          </a:p>
          <a:p>
            <a:r>
              <a:rPr lang="en-US" sz="1200" b="0" i="0" dirty="0">
                <a:solidFill>
                  <a:srgbClr val="000000"/>
                </a:solidFill>
                <a:effectLst/>
                <a:latin typeface="+mn-lt"/>
              </a:rPr>
              <a:t>In addition to making winter operations more efficient, RWIS data are also used in support of </a:t>
            </a:r>
            <a:r>
              <a:rPr lang="en-US" sz="1200" b="0" i="0" dirty="0">
                <a:solidFill>
                  <a:srgbClr val="00558E"/>
                </a:solidFill>
                <a:effectLst/>
                <a:latin typeface="+mn-lt"/>
              </a:rPr>
              <a:t>511 traveler</a:t>
            </a:r>
            <a:r>
              <a:rPr lang="en-US" sz="1200" b="0" i="0" baseline="0" dirty="0">
                <a:solidFill>
                  <a:srgbClr val="00558E"/>
                </a:solidFill>
                <a:effectLst/>
                <a:latin typeface="+mn-lt"/>
              </a:rPr>
              <a:t> information year-round</a:t>
            </a:r>
            <a:r>
              <a:rPr lang="en-US" sz="1200" b="0" i="0" dirty="0">
                <a:solidFill>
                  <a:srgbClr val="000000"/>
                </a:solidFill>
                <a:effectLst/>
                <a:latin typeface="+mn-lt"/>
              </a:rPr>
              <a:t>, herbicide applications, pavement marking, incident management, and timing of road maintenance and construction activities: </a:t>
            </a:r>
            <a:r>
              <a:rPr lang="en-US" sz="1200" dirty="0">
                <a:latin typeface="+mn-lt"/>
              </a:rPr>
              <a:t>http://www.dot.state.mn.us/maintenance/pdf/2020-winter-maintenance-report.pdf </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37</a:t>
            </a:fld>
            <a:endParaRPr lang="en-US" dirty="0"/>
          </a:p>
        </p:txBody>
      </p:sp>
    </p:spTree>
    <p:extLst>
      <p:ext uri="{BB962C8B-B14F-4D97-AF65-F5344CB8AC3E}">
        <p14:creationId xmlns:p14="http://schemas.microsoft.com/office/powerpoint/2010/main" val="26654408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Alaska DOT and Public Facilities (ADOT&amp;PF) also operates a network of road weather stations that are strategically located along the highway system. This supports TSMO by improving mobility for the traveling public by minimizing the public’s exposure to hazardous roadway conditions. This occurs either through traveler information warning motorists to avoid roads or by improving the roadway conditions through more efficient maintenance. </a:t>
            </a:r>
          </a:p>
          <a:p>
            <a:endParaRPr lang="en-US" dirty="0"/>
          </a:p>
          <a:p>
            <a:r>
              <a:rPr lang="en-US" dirty="0"/>
              <a:t>Agency personnel access the real-time pavement and weather data via computer workstations at the maintenance office.</a:t>
            </a:r>
          </a:p>
          <a:p>
            <a:endParaRPr lang="en-US" dirty="0"/>
          </a:p>
          <a:p>
            <a:r>
              <a:rPr lang="en-US" dirty="0"/>
              <a:t>Alaska's RWIS stations may include some or all of the following:</a:t>
            </a:r>
          </a:p>
          <a:p>
            <a:pPr marL="171450" indent="-171450">
              <a:buFont typeface="Arial" panose="020B0604020202020204" pitchFamily="34" charset="0"/>
              <a:buChar char="•"/>
            </a:pPr>
            <a:r>
              <a:rPr lang="en-US" dirty="0"/>
              <a:t>Pavement sensors in travel lanes to measure surface and subsurface (17 inches below the surface) temperatures</a:t>
            </a:r>
          </a:p>
          <a:p>
            <a:pPr marL="171450" indent="-171450">
              <a:buFont typeface="Arial" panose="020B0604020202020204" pitchFamily="34" charset="0"/>
              <a:buChar char="•"/>
            </a:pPr>
            <a:r>
              <a:rPr lang="en-US" dirty="0"/>
              <a:t>Atmospheric sensors adjacent to the roadway to measure air temperature, dew point temperature, relative humidity, wind speed and direction, precipitation occurrence, precipitation accumulation, atmospheric station pressure, snow depth, or stream water level</a:t>
            </a:r>
          </a:p>
          <a:p>
            <a:pPr marL="171450" indent="-171450">
              <a:buFont typeface="Arial" panose="020B0604020202020204" pitchFamily="34" charset="0"/>
              <a:buChar char="•"/>
            </a:pPr>
            <a:r>
              <a:rPr lang="en-US" dirty="0"/>
              <a:t>Closed circuit cameras that take images of the roadway for snow and ice control as well as for traveler information. ADOT&amp;PF also provides images of mountains and passes to supplement the Federal Aviation Administration web camera program</a:t>
            </a:r>
          </a:p>
          <a:p>
            <a:endParaRPr lang="en-US" dirty="0"/>
          </a:p>
          <a:p>
            <a:r>
              <a:rPr lang="en-US" dirty="0"/>
              <a:t>This information allows ADOT&amp;PF to better schedule maintenance personnel and equipment based on current and forecasted weather and pavement surface conditions. Real-time weather information can:</a:t>
            </a:r>
          </a:p>
          <a:p>
            <a:pPr marL="171450" indent="-171450">
              <a:buFont typeface="Arial" panose="020B0604020202020204" pitchFamily="34" charset="0"/>
              <a:buChar char="•"/>
            </a:pPr>
            <a:r>
              <a:rPr lang="en-US" dirty="0"/>
              <a:t>Improve timeliness of maintenance actions</a:t>
            </a:r>
          </a:p>
          <a:p>
            <a:pPr marL="171450" indent="-171450">
              <a:buFont typeface="Arial" panose="020B0604020202020204" pitchFamily="34" charset="0"/>
              <a:buChar char="•"/>
            </a:pPr>
            <a:r>
              <a:rPr lang="en-US" dirty="0"/>
              <a:t>Increase winter maintenance efficiency</a:t>
            </a:r>
          </a:p>
          <a:p>
            <a:pPr marL="171450" indent="-171450">
              <a:buFont typeface="Arial" panose="020B0604020202020204" pitchFamily="34" charset="0"/>
              <a:buChar char="•"/>
            </a:pPr>
            <a:r>
              <a:rPr lang="en-US" dirty="0"/>
              <a:t>Minimize the traveling public's exposure to hazardous weather-related roadway conditions.</a:t>
            </a:r>
          </a:p>
          <a:p>
            <a:endParaRPr lang="en-US" dirty="0"/>
          </a:p>
          <a:p>
            <a:r>
              <a:rPr lang="en-US" dirty="0"/>
              <a:t>http://roadweather.alaska.gov/iways/roadweather/forms/About.html</a:t>
            </a:r>
          </a:p>
          <a:p>
            <a:endParaRPr lang="en-US" dirty="0"/>
          </a:p>
          <a:p>
            <a:r>
              <a:rPr lang="en-US" dirty="0"/>
              <a:t>The photograph is of the</a:t>
            </a:r>
            <a:r>
              <a:rPr lang="en-US" baseline="0" dirty="0"/>
              <a:t> RWIS site at Bird Point on Seward Highway, http://roadweather.alaska.gov/iways/roadweather/forms/About.html</a:t>
            </a:r>
          </a:p>
          <a:p>
            <a:r>
              <a:rPr lang="en-US" dirty="0"/>
              <a:t> </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38</a:t>
            </a:fld>
            <a:endParaRPr lang="en-US" dirty="0"/>
          </a:p>
        </p:txBody>
      </p:sp>
    </p:spTree>
    <p:extLst>
      <p:ext uri="{BB962C8B-B14F-4D97-AF65-F5344CB8AC3E}">
        <p14:creationId xmlns:p14="http://schemas.microsoft.com/office/powerpoint/2010/main" val="29305206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Iowa DOT’s TSMO Program Plan includes eight service layers. One of the service layers is work zone management. The Work Zone Management Service Layer Plan was completed in 2018 and focuses on the planning and deployment of TSMO strategies to maintain traffic flow and safety through work zones. This applies to both construction and maintenance work zones.</a:t>
            </a:r>
          </a:p>
          <a:p>
            <a:endParaRPr lang="en-US" dirty="0"/>
          </a:p>
          <a:p>
            <a:r>
              <a:rPr lang="en-US" dirty="0"/>
              <a:t>The six TSMO goals are safety, reliability, efficiency, convenience, coordination, and integration.</a:t>
            </a:r>
          </a:p>
          <a:p>
            <a:endParaRPr lang="en-US" dirty="0"/>
          </a:p>
          <a:p>
            <a:r>
              <a:rPr lang="en-US" dirty="0"/>
              <a:t>The plan identified the relationship between work zone management and each of the other seven service layers.</a:t>
            </a:r>
          </a:p>
          <a:p>
            <a:endParaRPr lang="en-US" dirty="0"/>
          </a:p>
          <a:p>
            <a:pPr>
              <a:spcAft>
                <a:spcPts val="600"/>
              </a:spcAft>
            </a:pPr>
            <a:r>
              <a:rPr lang="en-US" dirty="0"/>
              <a:t>Multiple groups and committees focus on ensuring proper application of temporary traffic control:</a:t>
            </a:r>
          </a:p>
          <a:p>
            <a:pPr marL="228600" indent="-228600">
              <a:buFont typeface="+mj-lt"/>
              <a:buAutoNum type="arabicPeriod"/>
            </a:pPr>
            <a:r>
              <a:rPr lang="en-US" dirty="0"/>
              <a:t>Work Zone Traffic Safety Committee</a:t>
            </a:r>
          </a:p>
          <a:p>
            <a:pPr marL="228600" indent="-228600">
              <a:buFont typeface="+mj-lt"/>
              <a:buAutoNum type="arabicPeriod"/>
            </a:pPr>
            <a:r>
              <a:rPr lang="en-US" dirty="0"/>
              <a:t>Work Zone Process Review Team</a:t>
            </a:r>
          </a:p>
          <a:p>
            <a:pPr marL="228600" indent="-228600">
              <a:buFont typeface="+mj-lt"/>
              <a:buAutoNum type="arabicPeriod"/>
            </a:pPr>
            <a:r>
              <a:rPr lang="en-US" dirty="0"/>
              <a:t>Traffic Critical Projects (TCP) Working Group</a:t>
            </a:r>
          </a:p>
          <a:p>
            <a:pPr marL="228600" indent="-228600">
              <a:buFont typeface="+mj-lt"/>
              <a:buAutoNum type="arabicPeriod"/>
            </a:pPr>
            <a:r>
              <a:rPr lang="en-US" dirty="0"/>
              <a:t>Intelligent Work Zone Team</a:t>
            </a:r>
          </a:p>
          <a:p>
            <a:pPr marL="228600" indent="-228600">
              <a:buFont typeface="+mj-lt"/>
              <a:buAutoNum type="arabicPeriod"/>
            </a:pPr>
            <a:r>
              <a:rPr lang="en-US" dirty="0"/>
              <a:t>TCPs Mitigation Committee</a:t>
            </a:r>
          </a:p>
          <a:p>
            <a:pPr marL="228600" indent="-228600">
              <a:buFont typeface="+mj-lt"/>
              <a:buAutoNum type="arabicPeriod"/>
            </a:pPr>
            <a:r>
              <a:rPr lang="en-US" dirty="0"/>
              <a:t>Specification Committee</a:t>
            </a:r>
          </a:p>
          <a:p>
            <a:pPr marL="228600" indent="-228600">
              <a:buFont typeface="+mj-lt"/>
              <a:buAutoNum type="arabicPeriod"/>
            </a:pPr>
            <a:r>
              <a:rPr lang="en-US" dirty="0"/>
              <a:t>Major Projects Group</a:t>
            </a:r>
          </a:p>
          <a:p>
            <a:pPr marL="228600" indent="-228600">
              <a:buFont typeface="+mj-lt"/>
              <a:buAutoNum type="arabicPeriod"/>
            </a:pPr>
            <a:r>
              <a:rPr lang="en-US" dirty="0"/>
              <a:t>Roadway Industry Safety Committee</a:t>
            </a:r>
          </a:p>
          <a:p>
            <a:pPr marL="228600" indent="-228600">
              <a:buFont typeface="+mj-lt"/>
              <a:buAutoNum type="arabicPeriod"/>
            </a:pPr>
            <a:r>
              <a:rPr lang="en-US" dirty="0"/>
              <a:t>Work Zone Training Group</a:t>
            </a:r>
          </a:p>
          <a:p>
            <a:pPr marL="228600" indent="-228600">
              <a:buFont typeface="+mj-lt"/>
              <a:buAutoNum type="arabicPeriod"/>
            </a:pPr>
            <a:endParaRPr lang="en-US" dirty="0"/>
          </a:p>
          <a:p>
            <a:pPr marL="0" indent="0">
              <a:buFont typeface="+mj-lt"/>
              <a:buNone/>
            </a:pPr>
            <a:r>
              <a:rPr lang="en-US" dirty="0"/>
              <a:t>The plan analyzed current data and monitoring procedures for work zones and completed a gap analysis of work zone management practices across dimensions of TSMO capabilities. This was used to identify specific work zone management initiatives and recommended actions.</a:t>
            </a:r>
          </a:p>
          <a:p>
            <a:pPr marL="0" indent="0">
              <a:buFont typeface="+mj-lt"/>
              <a:buNone/>
            </a:pPr>
            <a:endParaRPr lang="en-US" dirty="0"/>
          </a:p>
          <a:p>
            <a:pPr marL="0" indent="0">
              <a:buFont typeface="+mj-lt"/>
              <a:buNone/>
            </a:pPr>
            <a:r>
              <a:rPr lang="en-US" dirty="0"/>
              <a:t>The recommended actions are</a:t>
            </a:r>
            <a:r>
              <a:rPr lang="en-US" baseline="0" dirty="0"/>
              <a:t> to</a:t>
            </a:r>
            <a:r>
              <a:rPr lang="en-US" dirty="0"/>
              <a:t>:</a:t>
            </a:r>
          </a:p>
          <a:p>
            <a:pPr marL="228600" indent="-228600">
              <a:buFont typeface="+mj-lt"/>
              <a:buAutoNum type="arabicPeriod"/>
            </a:pPr>
            <a:r>
              <a:rPr lang="en-US" dirty="0"/>
              <a:t>Create a work zone data hub</a:t>
            </a:r>
          </a:p>
          <a:p>
            <a:pPr marL="228600" indent="-228600">
              <a:buFont typeface="+mj-lt"/>
              <a:buAutoNum type="arabicPeriod"/>
            </a:pPr>
            <a:r>
              <a:rPr lang="en-US" dirty="0"/>
              <a:t>Determine standard delay in TCP work zones</a:t>
            </a:r>
          </a:p>
          <a:p>
            <a:pPr marL="228600" indent="-228600">
              <a:buFont typeface="+mj-lt"/>
              <a:buAutoNum type="arabicPeriod"/>
            </a:pPr>
            <a:r>
              <a:rPr lang="en-US" dirty="0"/>
              <a:t>Hold an annual two-day information-sharing workshop</a:t>
            </a:r>
          </a:p>
          <a:p>
            <a:pPr marL="228600" indent="-228600">
              <a:buFont typeface="+mj-lt"/>
              <a:buAutoNum type="arabicPeriod"/>
            </a:pPr>
            <a:r>
              <a:rPr lang="en-US" dirty="0"/>
              <a:t>Create a work zone library</a:t>
            </a:r>
          </a:p>
          <a:p>
            <a:pPr marL="228600" indent="-228600">
              <a:buFont typeface="+mj-lt"/>
              <a:buAutoNum type="arabicPeriod"/>
            </a:pPr>
            <a:r>
              <a:rPr lang="en-US" dirty="0"/>
              <a:t>Review the current plan development process and collaboration tools</a:t>
            </a:r>
          </a:p>
          <a:p>
            <a:pPr marL="228600" indent="-228600">
              <a:buFont typeface="+mj-lt"/>
              <a:buAutoNum type="arabicPeriod"/>
            </a:pPr>
            <a:r>
              <a:rPr lang="en-US" dirty="0"/>
              <a:t>Transition from managed TCP to in-house TCP</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39</a:t>
            </a:fld>
            <a:endParaRPr lang="en-US" dirty="0"/>
          </a:p>
        </p:txBody>
      </p:sp>
    </p:spTree>
    <p:extLst>
      <p:ext uri="{BB962C8B-B14F-4D97-AF65-F5344CB8AC3E}">
        <p14:creationId xmlns:p14="http://schemas.microsoft.com/office/powerpoint/2010/main" val="3902258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How are State DOT’s adjusting and responding to these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Transportation systems management and operations (TSMO) is a 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lang="en-US" dirty="0"/>
              <a:t>Transportation systems management and operations (TSMO) is becoming an increasingly popular approach in departments of</a:t>
            </a:r>
            <a:r>
              <a:rPr lang="en-US" baseline="0" dirty="0"/>
              <a:t> transportation (</a:t>
            </a:r>
            <a:r>
              <a:rPr lang="en-US" dirty="0"/>
              <a:t>DOTs) to make the most of the existing transportation infrastructure. It optimizes system capacity, improves safety, and enhances system performance through strategies that can be applied in the near term for less money than major construction. TSMO shares many goals with maintenance in terms of system preservation and optimizing the operations and safety of the transportation system.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Some elaboration on what is on the slide. </a:t>
            </a:r>
            <a:endParaRPr lang="en-US" dirty="0"/>
          </a:p>
          <a:p>
            <a:endParaRPr lang="en-US" dirty="0"/>
          </a:p>
          <a:p>
            <a:pPr>
              <a:lnSpc>
                <a:spcPct val="120000"/>
              </a:lnSpc>
            </a:pPr>
            <a:r>
              <a:rPr lang="en-US" dirty="0"/>
              <a:t>TSMO is an integrated set of strategies to optimize the operational performance of the existing transportation system: </a:t>
            </a:r>
          </a:p>
          <a:p>
            <a:pPr marL="171450" indent="-171450">
              <a:lnSpc>
                <a:spcPct val="120000"/>
              </a:lnSpc>
              <a:buFont typeface="Arial" panose="020B0604020202020204" pitchFamily="34" charset="0"/>
              <a:buChar char="•"/>
            </a:pPr>
            <a:r>
              <a:rPr lang="en-US" dirty="0"/>
              <a:t>Note: The</a:t>
            </a:r>
            <a:r>
              <a:rPr lang="en-US" baseline="0" dirty="0"/>
              <a:t> definition at the top of the slide is an abridged version of the Federal Highway Administration TSMO definition found here: </a:t>
            </a:r>
            <a:r>
              <a:rPr lang="en-US" dirty="0">
                <a:hlinkClick r:id="rId3"/>
              </a:rPr>
              <a:t>https://ops.fhwa.dot.gov/tsmo</a:t>
            </a:r>
            <a:r>
              <a:rPr lang="en-US" dirty="0"/>
              <a:t> </a:t>
            </a:r>
          </a:p>
          <a:p>
            <a:pPr marL="171450" indent="-171450">
              <a:lnSpc>
                <a:spcPct val="120000"/>
              </a:lnSpc>
              <a:buFont typeface="Arial" panose="020B0604020202020204" pitchFamily="34" charset="0"/>
              <a:buChar char="•"/>
            </a:pPr>
            <a:r>
              <a:rPr lang="en-US" dirty="0"/>
              <a:t>TSMO approaches performance from a systems perspective</a:t>
            </a:r>
          </a:p>
          <a:p>
            <a:pPr marL="171450" indent="-171450">
              <a:lnSpc>
                <a:spcPct val="120000"/>
              </a:lnSpc>
              <a:buFont typeface="Arial" panose="020B0604020202020204" pitchFamily="34" charset="0"/>
              <a:buChar char="•"/>
            </a:pPr>
            <a:r>
              <a:rPr lang="en-US" dirty="0"/>
              <a:t>It spans corridors, jurisdictions, modes, and agencies</a:t>
            </a:r>
          </a:p>
          <a:p>
            <a:pPr marL="171450" indent="-171450">
              <a:lnSpc>
                <a:spcPct val="120000"/>
              </a:lnSpc>
              <a:buFont typeface="Arial" panose="020B0604020202020204" pitchFamily="34" charset="0"/>
              <a:buChar char="•"/>
            </a:pPr>
            <a:r>
              <a:rPr lang="en-US" dirty="0"/>
              <a:t>TSMO</a:t>
            </a:r>
            <a:r>
              <a:rPr lang="en-US" baseline="0" dirty="0"/>
              <a:t> takes a holistic approach to managing performance that looks beyond a single corridor (i.e., are changes to a specific corridor causing a mobility issue nearby?), jurisdiction (i.e., are management systems coordinated across jurisdictional boundaries?), mode (i.e., are we using all modes optimally to meet our performance goals?), and agency (i.e., how can we improve collaboration with law enforcement or transit agencies to improve performance?)</a:t>
            </a:r>
          </a:p>
          <a:p>
            <a:pPr marL="171450" indent="-171450">
              <a:lnSpc>
                <a:spcPct val="120000"/>
              </a:lnSpc>
              <a:buFont typeface="Arial" panose="020B0604020202020204" pitchFamily="34" charset="0"/>
              <a:buChar char="•"/>
            </a:pPr>
            <a:r>
              <a:rPr lang="en-US" dirty="0"/>
              <a:t>TSMO helps agencies balance supply and demand on the system and provide flexible solutions to manage dynamic conditions:</a:t>
            </a:r>
          </a:p>
          <a:p>
            <a:pPr marL="628650" lvl="1" indent="-171450">
              <a:lnSpc>
                <a:spcPct val="120000"/>
              </a:lnSpc>
              <a:buFont typeface="Arial" panose="020B0604020202020204" pitchFamily="34" charset="0"/>
              <a:buChar char="•"/>
            </a:pPr>
            <a:r>
              <a:rPr lang="en-US" dirty="0"/>
              <a:t>Example</a:t>
            </a:r>
            <a:r>
              <a:rPr lang="en-US" baseline="0" dirty="0"/>
              <a:t>s include ramp metering, managed lanes, and congestion pricing </a:t>
            </a:r>
          </a:p>
          <a:p>
            <a:pPr marL="171450" indent="-171450">
              <a:lnSpc>
                <a:spcPct val="120000"/>
              </a:lnSpc>
              <a:buFont typeface="Arial" panose="020B0604020202020204" pitchFamily="34" charset="0"/>
              <a:buChar char="•"/>
            </a:pPr>
            <a:r>
              <a:rPr lang="en-US" dirty="0"/>
              <a:t>TSMO can complement capacity projects or, in some cases, can provide lower-cost, faster alternatives</a:t>
            </a:r>
          </a:p>
          <a:p>
            <a:pPr marL="171450" indent="-171450">
              <a:lnSpc>
                <a:spcPct val="120000"/>
              </a:lnSpc>
              <a:buFont typeface="Arial" panose="020B0604020202020204" pitchFamily="34" charset="0"/>
              <a:buChar char="•"/>
            </a:pPr>
            <a:r>
              <a:rPr lang="en-US" dirty="0"/>
              <a:t>TSMO seeks</a:t>
            </a:r>
            <a:r>
              <a:rPr lang="en-US" baseline="0" dirty="0"/>
              <a:t> to provide lower-cost alternatives to capacity projects when operational strategies may produce equal or better results – or when operational strategies may be able to produce results faster. It does not seek to eliminate capacity projects in cases where a capacity project is the best solution. Rather, TSMO provides agencies with more options</a:t>
            </a:r>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4</a:t>
            </a:fld>
            <a:endParaRPr lang="en-US" dirty="0"/>
          </a:p>
        </p:txBody>
      </p:sp>
    </p:spTree>
    <p:extLst>
      <p:ext uri="{BB962C8B-B14F-4D97-AF65-F5344CB8AC3E}">
        <p14:creationId xmlns:p14="http://schemas.microsoft.com/office/powerpoint/2010/main" val="13595012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cs typeface="Times New Roman" panose="02020603050405020304" pitchFamily="18" charset="0"/>
              </a:rPr>
              <a:t>Iowa, Missouri, and Nebraska DOTs understand the importance of data, tools, and collaboration when managing major flood events. </a:t>
            </a:r>
            <a:r>
              <a:rPr lang="en-US" sz="1200" baseline="0" dirty="0">
                <a:effectLst/>
                <a:latin typeface="+mn-lt"/>
                <a:ea typeface="Calibri" panose="020F0502020204030204" pitchFamily="34" charset="0"/>
                <a:cs typeface="Times New Roman" panose="02020603050405020304" pitchFamily="18" charset="0"/>
              </a:rPr>
              <a:t>Responding to major weather events often requires both TSMO and maintenance staff within a DOT. One of the important aspects of coordination is traveler information in which maintenance crews can provide road condition information during their work on the roads to operators to disseminate to travelers. Operators can also provide information to maintenance crews obtained from cameras, crowd-sourced data, and other sources of information. </a:t>
            </a:r>
            <a:r>
              <a:rPr lang="en-US" sz="1200" dirty="0">
                <a:latin typeface="+mn-lt"/>
              </a:rPr>
              <a:t>This coordination supports TSMO by improving mobility for the traveling public by minimizing the public’s exposure to hazardous roadway conditions. </a:t>
            </a:r>
            <a:endParaRPr lang="en-US" sz="1200" dirty="0">
              <a:effectLst/>
              <a:latin typeface="+mn-lt"/>
              <a:ea typeface="Calibri" panose="020F0502020204030204" pitchFamily="34" charset="0"/>
              <a:cs typeface="Times New Roman" panose="02020603050405020304" pitchFamily="18" charset="0"/>
            </a:endParaRP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The Missouri River Basin</a:t>
            </a:r>
            <a:r>
              <a:rPr lang="en-US" sz="1200" baseline="0" dirty="0">
                <a:effectLst/>
                <a:latin typeface="+mn-lt"/>
                <a:ea typeface="Calibri" panose="020F0502020204030204" pitchFamily="34" charset="0"/>
                <a:cs typeface="Times New Roman" panose="02020603050405020304" pitchFamily="18" charset="0"/>
              </a:rPr>
              <a:t> </a:t>
            </a:r>
            <a:r>
              <a:rPr lang="en-US" sz="1200" dirty="0">
                <a:effectLst/>
                <a:latin typeface="+mn-lt"/>
                <a:ea typeface="Calibri" panose="020F0502020204030204" pitchFamily="34" charset="0"/>
                <a:cs typeface="Times New Roman" panose="02020603050405020304" pitchFamily="18" charset="0"/>
              </a:rPr>
              <a:t>typically experiences some annual flooding in the spring as a result of snowmelt from upstream areas and increased rainfall. Levees, dams, and other infrastructure are in place to help control the floods and minimize the impacts of this annual cycle. Significant flood events on the Missouri River in 2011 and 2019 caused major, prolonged impacts and road closures, resulting in recovery and reconstruction efforts lasting for many months.</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Weather-</a:t>
            </a:r>
            <a:r>
              <a:rPr lang="en-US" sz="1200" baseline="0" dirty="0">
                <a:effectLst/>
                <a:latin typeface="+mn-lt"/>
                <a:ea typeface="Calibri" panose="020F0502020204030204" pitchFamily="34" charset="0"/>
                <a:cs typeface="Times New Roman" panose="02020603050405020304" pitchFamily="18" charset="0"/>
              </a:rPr>
              <a:t>responsive management strategies</a:t>
            </a:r>
            <a:r>
              <a:rPr lang="en-US" sz="1200" dirty="0">
                <a:effectLst/>
                <a:latin typeface="+mn-lt"/>
                <a:ea typeface="Calibri" panose="020F0502020204030204" pitchFamily="34" charset="0"/>
                <a:cs typeface="Times New Roman" panose="02020603050405020304" pitchFamily="18" charset="0"/>
              </a:rPr>
              <a:t> can mitigate the impact of flooding events through preparation and prediction efforts that leverage and build data, tools, and relationships. As a result, agencies are better equipped for response and recovery efforts that support the safe mobility of travelers. This includes promptly disseminating traveler information regarding unsafe conditions and road closures across state lines so that travelers, especially truck drivers, delay or otherwise change their trips to avoid major delays.  </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DOTs rely on a variety of weather-related data and tools to predict and prepare for flooding. Below are examples of data and tools used by DOTs:</a:t>
            </a:r>
          </a:p>
          <a:p>
            <a:endParaRPr lang="en-US" sz="1200" dirty="0">
              <a:effectLst/>
              <a:latin typeface="+mn-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River Gauge Data - Missouri DOT actively used the National Oceanic and Atmospheric Administration (NOAA)/National Weather Service river gauge and hydrograph predictions to plan for closures. Notes included with the NOAA hydrograph information contain several details, such as water levels that will impact downstream bridges. This information was available to Missouri DOT supervisors on their mobile devices. It helped staff understand when water was being released from upstream dams and where to position equipment and staff, as needed, to keep roads open for as long as possible before floodwaters crossed a road.</a:t>
            </a:r>
          </a:p>
          <a:p>
            <a:pPr marL="285750" indent="-285750">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Hydrologic Modeling - To understand water flow, potential impacts, and road-overtopping risks, analysts use a variety of hydrologic models available at DOTs and from university partners. For example, Iowa DOT utilized a two-dimensional hydraulic model called TUFLOW® that determined the stages and velocities along the entire 50 river miles of the Missouri River for 32 miles of Interstate 29 and three major highway crossings (see the photograph in the slide). This provided forecasting, assessment, and response information as the U.S. Army Corps of Engineers (USACE) temporarily repaired the levee system to a 25-year flood level over the 6 months following the March 2019 flood event. Hydraulic modeling also provided detailed information for emergency relief betterment analysis to improve resiliency options for DOT infrastructure.</a:t>
            </a:r>
          </a:p>
          <a:p>
            <a:pPr marL="285750" indent="-285750">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Light Detection and Ranging (LiDAR) Mapping - Iowa DOT used a LiDAR map, accurate to within an 8-inch elevation, to model where water would pool over large areas, whether the road may act as a dam or allow water to go over the top, and where to sandbag. These data were essential to Iowa DOT for relating the Missouri River stream gauge information to potential infrastructure impacts, particularly after levee breaches caused by the March 2019 flood made infrastructure more vulnerable to subsequent flooding. The LiDAR map facilitated a proactive response that would otherwise require maintenance staff on the ground for updates.</a:t>
            </a:r>
          </a:p>
          <a:p>
            <a:pPr marL="285750" indent="-285750">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Data Repositories - Iowa DOT used centralized databases with flood-related resilience and monitoring information, alongside infrastructure information, to facilitate quick assessment. Data repositories can be used at a microscopic level to inform related hydrologic modeling efforts, because a couple inches of water can make the difference between normal operations and a closure. Similarly, Missouri DOT maintains a bridge database that contains detailed information, including plans and photos for bridges. This was especially helpful in their preparation for understanding when water would rise to critical scour points.</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Personnel must coordinate and work with staff from a variety of agencies, departments, and other stakeholders,</a:t>
            </a:r>
            <a:r>
              <a:rPr lang="en-US" sz="1200" baseline="0" dirty="0">
                <a:effectLst/>
                <a:latin typeface="+mn-lt"/>
                <a:ea typeface="Calibri" panose="020F0502020204030204" pitchFamily="34" charset="0"/>
                <a:cs typeface="Times New Roman" panose="02020603050405020304" pitchFamily="18" charset="0"/>
              </a:rPr>
              <a:t> for example:</a:t>
            </a:r>
          </a:p>
          <a:p>
            <a:pPr marL="285750" indent="-285750">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USACE develops plans for an upstream water release, which can increase flooding</a:t>
            </a:r>
          </a:p>
          <a:p>
            <a:pPr marL="285750" indent="-285750">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Railroad companies may use public roadways to transport heavy loads for rebuilding infrastructure damaged by floods, causing major rutting and additional damage to roads with an unclear timeline of project completion and cost for the State DOT</a:t>
            </a:r>
          </a:p>
          <a:p>
            <a:pPr marL="285750" indent="-285750">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Commercial motor carriers support flood recovery efforts and require input from the State DOT about routes to transport recovery materials, as well as everyday goods and services</a:t>
            </a:r>
          </a:p>
          <a:p>
            <a:pPr marL="285750" indent="-285750">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Hydrology and hydraulic staff at the State DOT, university partners, or private weather service providers</a:t>
            </a:r>
          </a:p>
          <a:p>
            <a:pPr marL="285750" indent="-285750">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Hazardous materials teams are important during recovery, as a lot of potentially hazardous materials and refuse get washed onto roadways and State DOT right-of-ways during floods</a:t>
            </a:r>
          </a:p>
          <a:p>
            <a:pPr marL="0" indent="0">
              <a:buFont typeface="Arial" panose="020B0604020202020204" pitchFamily="34" charset="0"/>
              <a:buNone/>
            </a:pPr>
            <a:endParaRPr lang="en-US" sz="1200" dirty="0">
              <a:effectLst/>
              <a:latin typeface="+mn-lt"/>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US" sz="1200" dirty="0">
                <a:effectLst/>
                <a:latin typeface="+mn-lt"/>
                <a:ea typeface="Calibri" panose="020F0502020204030204" pitchFamily="34" charset="0"/>
                <a:cs typeface="Times New Roman" panose="02020603050405020304" pitchFamily="18" charset="0"/>
              </a:rPr>
              <a:t>Other specific examples: </a:t>
            </a:r>
          </a:p>
          <a:p>
            <a:pPr marL="285750" indent="-285750">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Iowa DOT noted that the Department of Corrections was engaged in advance of a flood event to provide labor to fill sandbags</a:t>
            </a:r>
          </a:p>
          <a:p>
            <a:pPr marL="285750" indent="-285750">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The National Guard helped supply aid to a Nebraska community that could not be accessed by road due to flood waters. The 2019 flood also prompted Nebraska DOT to engage the Game and Parks Department to use airboats and officer operators to inspect flood damage. The State DOT may also engage county agencies, the Department of Agriculture, and the U.S. Geological Survey to support flood-related efforts</a:t>
            </a:r>
          </a:p>
          <a:p>
            <a:pPr marL="285750" indent="-285750">
              <a:buFont typeface="Arial" panose="020B0604020202020204" pitchFamily="34" charset="0"/>
              <a:buChar char="•"/>
            </a:pPr>
            <a:r>
              <a:rPr lang="en-US" sz="1200" dirty="0">
                <a:effectLst/>
                <a:latin typeface="+mn-lt"/>
              </a:rPr>
              <a:t>The Missouri DOT uses its Traveler Information Map to share information with other agencies and travelers on closures for flooding and winter weather. Cameras on the Traveler Information Map can be opened by the public to see weather conditions or crashes on the roads.</a:t>
            </a:r>
            <a:endParaRPr lang="en-US" sz="1200" dirty="0">
              <a:effectLst/>
              <a:latin typeface="+mn-lt"/>
              <a:ea typeface="Calibri" panose="020F0502020204030204" pitchFamily="34" charset="0"/>
              <a:cs typeface="Times New Roman" panose="02020603050405020304" pitchFamily="18" charset="0"/>
            </a:endParaRPr>
          </a:p>
          <a:p>
            <a:endParaRPr lang="en-US" sz="1200" dirty="0">
              <a:effectLst/>
              <a:latin typeface="+mn-lt"/>
              <a:ea typeface="Calibri" panose="020F0502020204030204" pitchFamily="34" charset="0"/>
              <a:cs typeface="Times New Roman" panose="02020603050405020304" pitchFamily="18" charset="0"/>
            </a:endParaRP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https://ops.fhwa.dot.gov/publications/fhwahop20050/index.htm</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The photograph can</a:t>
            </a:r>
            <a:r>
              <a:rPr lang="en-US" sz="1200" baseline="0" dirty="0">
                <a:effectLst/>
                <a:latin typeface="+mn-lt"/>
                <a:ea typeface="Calibri" panose="020F0502020204030204" pitchFamily="34" charset="0"/>
                <a:cs typeface="Times New Roman" panose="02020603050405020304" pitchFamily="18" charset="0"/>
              </a:rPr>
              <a:t> be located at</a:t>
            </a:r>
            <a:r>
              <a:rPr lang="en-US" sz="1200" dirty="0">
                <a:effectLst/>
                <a:latin typeface="+mn-lt"/>
                <a:ea typeface="Calibri" panose="020F0502020204030204" pitchFamily="34" charset="0"/>
                <a:cs typeface="Times New Roman" panose="02020603050405020304" pitchFamily="18" charset="0"/>
              </a:rPr>
              <a:t> https://flic.kr/p/a1pwfX</a:t>
            </a:r>
          </a:p>
          <a:p>
            <a:endParaRPr lang="en-US" sz="1200" dirty="0">
              <a:effectLst/>
              <a:latin typeface="+mn-lt"/>
              <a:ea typeface="Calibri" panose="020F0502020204030204" pitchFamily="34" charset="0"/>
              <a:cs typeface="Times New Roman" panose="02020603050405020304" pitchFamily="18" charset="0"/>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40</a:t>
            </a:fld>
            <a:endParaRPr lang="en-US" dirty="0"/>
          </a:p>
        </p:txBody>
      </p:sp>
    </p:spTree>
    <p:extLst>
      <p:ext uri="{BB962C8B-B14F-4D97-AF65-F5344CB8AC3E}">
        <p14:creationId xmlns:p14="http://schemas.microsoft.com/office/powerpoint/2010/main" val="29160683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rPr>
              <a:t>The Virginia DOT, or VDOT, uses the lane closure advisory management system (LCAMS) to proactively manage and communicate lane closures across the State. The LCMAS information is used for public awareness through the Virginia traffic tool and the 511 system. One of the most important features of LCAMS is its ability to help avoid conflicts when scheduling road work, including maintenance. If two requests for construction or maintenance conflict, the system notifies the two users that there is a conflict and asks them to change dates/time. The system gives preference to high-priority work (i.e., design-build, major structure repair, etc.).</a:t>
            </a:r>
            <a:endParaRPr lang="en-US" sz="1200" dirty="0">
              <a:latin typeface="+mn-lt"/>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41</a:t>
            </a:fld>
            <a:endParaRPr lang="en-US" dirty="0"/>
          </a:p>
        </p:txBody>
      </p:sp>
    </p:spTree>
    <p:extLst>
      <p:ext uri="{BB962C8B-B14F-4D97-AF65-F5344CB8AC3E}">
        <p14:creationId xmlns:p14="http://schemas.microsoft.com/office/powerpoint/2010/main" val="7695992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cs typeface="Times New Roman" panose="02020603050405020304" pitchFamily="18" charset="0"/>
              </a:rPr>
              <a:t>Road weather management is both</a:t>
            </a:r>
            <a:r>
              <a:rPr lang="en-US" sz="1200" baseline="0" dirty="0">
                <a:effectLst/>
                <a:latin typeface="+mn-lt"/>
                <a:ea typeface="Calibri" panose="020F0502020204030204" pitchFamily="34" charset="0"/>
                <a:cs typeface="Times New Roman" panose="02020603050405020304" pitchFamily="18" charset="0"/>
              </a:rPr>
              <a:t> a TSMO and maintenance activity in many States. It is an area where TSMO professionals work to get road weather information out to the public and much of that information comes from maintenance vehicles/snow plows and RWIS stations. </a:t>
            </a:r>
            <a:endParaRPr lang="en-US" sz="1200" dirty="0">
              <a:effectLst/>
              <a:latin typeface="+mn-lt"/>
              <a:ea typeface="Calibri" panose="020F0502020204030204" pitchFamily="34" charset="0"/>
              <a:cs typeface="Times New Roman" panose="02020603050405020304" pitchFamily="18" charset="0"/>
            </a:endParaRP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Many agencies are using data to support public-facing or internal dashboards on performance, material usage, costs, or savings; return on investment analyses; internal determination of resource allocation; or other reports. </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Several State DOTs assimilate road weather information for display on performance management dashboards or to develop performance management reports. Below are examples of some that are provided for public use, and others that are intended only for internal consumption.</a:t>
            </a:r>
          </a:p>
          <a:p>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Idaho Transportation Department Dashboard provides an annual average measure of the percentage of time highways are clear of snow and ice during winter storms. This average is compared against the agency’s goal of maintaining at least 73-percent unimpeded mobility. The dashboard is at: </a:t>
            </a:r>
            <a:r>
              <a:rPr lang="en-US" sz="1200" dirty="0">
                <a:effectLst/>
                <a:latin typeface="+mn-lt"/>
              </a:rPr>
              <a:t>https://apps.itd.idaho.gov/Apps/Dashboard/</a:t>
            </a:r>
            <a:r>
              <a:rPr lang="en-US" sz="1200" b="0" i="0" kern="1200" dirty="0">
                <a:solidFill>
                  <a:schemeClr val="tx1"/>
                </a:solidFill>
                <a:effectLst/>
                <a:latin typeface="+mn-lt"/>
                <a:ea typeface="+mn-ea"/>
                <a:cs typeface="+mn-cs"/>
              </a:rPr>
              <a:t>. </a:t>
            </a:r>
          </a:p>
          <a:p>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Iowa DOT Performance Dashboard contains winter operations measures that include the average time it takes</a:t>
            </a:r>
            <a:r>
              <a:rPr lang="en-US" sz="1200" b="0" i="0" kern="1200" baseline="0" dirty="0">
                <a:solidFill>
                  <a:schemeClr val="tx1"/>
                </a:solidFill>
                <a:effectLst/>
                <a:latin typeface="+mn-lt"/>
                <a:ea typeface="+mn-ea"/>
                <a:cs typeface="+mn-cs"/>
              </a:rPr>
              <a:t> for </a:t>
            </a:r>
            <a:r>
              <a:rPr lang="en-US" sz="1200" b="0" i="0" kern="1200" dirty="0">
                <a:solidFill>
                  <a:schemeClr val="tx1"/>
                </a:solidFill>
                <a:effectLst/>
                <a:latin typeface="+mn-lt"/>
                <a:ea typeface="+mn-ea"/>
                <a:cs typeface="+mn-cs"/>
              </a:rPr>
              <a:t>roadways to be returned to normal surface conditions for each of three maintenance service levels that are designated based on the roadway type. The webpage provides current and historic averages of weather measures, like the</a:t>
            </a:r>
            <a:r>
              <a:rPr lang="en-US" sz="1200" b="0" i="0" kern="1200" baseline="0" dirty="0">
                <a:solidFill>
                  <a:schemeClr val="tx1"/>
                </a:solidFill>
                <a:effectLst/>
                <a:latin typeface="+mn-lt"/>
                <a:ea typeface="+mn-ea"/>
                <a:cs typeface="+mn-cs"/>
              </a:rPr>
              <a:t> weather severity index</a:t>
            </a:r>
            <a:r>
              <a:rPr lang="en-US" sz="1200" b="0" i="0" kern="1200" dirty="0">
                <a:solidFill>
                  <a:schemeClr val="tx1"/>
                </a:solidFill>
                <a:effectLst/>
                <a:latin typeface="+mn-lt"/>
                <a:ea typeface="+mn-ea"/>
                <a:cs typeface="+mn-cs"/>
              </a:rPr>
              <a:t> (WSI) and salt use, reported bi-weekly through the winter season, as well as annual historic measures of weather (e.g., WSI, snowfall quantity, and snow events) and costs (e.g., labor, equipment, and material).</a:t>
            </a:r>
          </a:p>
          <a:p>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MnDOT Performance Reports and Performance Dashboard is a performance dashboard MnDOT uses to provide information on the percentage frequency at which they meet the bare lane target of 70 percent, which is a number of hours based on traffic volumes for the roadways during the winter season. The dashboard also reports actual salt use, actual versus optimal salt use, and WSI for each season. Previously, MnDOT published this information as part of an annual transportation scorecard and performance report.</a:t>
            </a:r>
          </a:p>
          <a:p>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Missouri DOT Tracker is a quarterly report that is available online and includes a section for Winter Storm Operations that tracks</a:t>
            </a:r>
            <a:r>
              <a:rPr lang="en-US" sz="1200" b="0" i="0" kern="1200" baseline="0" dirty="0">
                <a:solidFill>
                  <a:schemeClr val="tx1"/>
                </a:solidFill>
                <a:effectLst/>
                <a:latin typeface="+mn-lt"/>
                <a:ea typeface="+mn-ea"/>
                <a:cs typeface="+mn-cs"/>
              </a:rPr>
              <a:t> a</a:t>
            </a:r>
            <a:r>
              <a:rPr lang="en-US" sz="1200" b="0" i="0" kern="1200" dirty="0">
                <a:solidFill>
                  <a:schemeClr val="tx1"/>
                </a:solidFill>
                <a:effectLst/>
                <a:latin typeface="+mn-lt"/>
                <a:ea typeface="+mn-ea"/>
                <a:cs typeface="+mn-cs"/>
              </a:rPr>
              <a:t>verage time to meet winter storm event performance objectives for both continuous operation routes and non-continuous operation routes and annual cost of winter operations. The Missouri DOT</a:t>
            </a:r>
            <a:r>
              <a:rPr lang="en-US" sz="1200" dirty="0">
                <a:effectLst/>
                <a:latin typeface="+mn-lt"/>
              </a:rPr>
              <a:t> uses its Traveler Information Map to share info on closures for flooding and winter weather. Cameras on the Traveler Information Map system can be opened by the public to see weather conditions on roads.</a:t>
            </a:r>
            <a:endParaRPr lang="en-US" sz="1200" b="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Wisconsin DOT Annual Winter Maintenance Report and the Mobility, Accountability, Preservation, Safety, Service Program is an annual winter maintenance report that includes a variety of measures for each winter season to compare year-to-year performance, including information about weather conditions, cost and quantity of materials, labor hours, average crew reaction time, and assets.</a:t>
            </a:r>
          </a:p>
          <a:p>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Source: FHWA, </a:t>
            </a:r>
            <a:r>
              <a:rPr lang="en-US" sz="1200" b="0" i="1" dirty="0">
                <a:latin typeface="+mn-lt"/>
              </a:rPr>
              <a:t>Leveraging Road Weather Data for Performance Management Dashboards and Reports.</a:t>
            </a:r>
            <a:r>
              <a:rPr lang="en-US" sz="1200" b="0" i="0" baseline="0" dirty="0">
                <a:latin typeface="+mn-lt"/>
              </a:rPr>
              <a:t> Available at:</a:t>
            </a:r>
            <a:r>
              <a:rPr lang="en-US" sz="1200" b="0" i="1" baseline="0" dirty="0">
                <a:latin typeface="+mn-lt"/>
              </a:rPr>
              <a:t> </a:t>
            </a:r>
            <a:r>
              <a:rPr lang="en-US" sz="1200" dirty="0">
                <a:effectLst/>
                <a:latin typeface="+mn-lt"/>
                <a:ea typeface="Calibri" panose="020F0502020204030204" pitchFamily="34" charset="0"/>
                <a:cs typeface="Times New Roman" panose="02020603050405020304" pitchFamily="18" charset="0"/>
              </a:rPr>
              <a:t>https://ops.fhwa.dot.gov/publications/fhwahop20051/index.htm </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42</a:t>
            </a:fld>
            <a:endParaRPr lang="en-US" dirty="0"/>
          </a:p>
        </p:txBody>
      </p:sp>
    </p:spTree>
    <p:extLst>
      <p:ext uri="{BB962C8B-B14F-4D97-AF65-F5344CB8AC3E}">
        <p14:creationId xmlns:p14="http://schemas.microsoft.com/office/powerpoint/2010/main" val="39287479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Challenge: The New Jersey DOT (NJDOT) used a traditional maintenance contracting approach to obtain ITS maintenance services, which created several challenges. The contracting approach required NJDOT’s ITS maintenance staff to anticipate what ITS equipment would need to be fixed or replaced during the contract period resulting in some systems to be inoperable for an extended period and unplanned work causing multiple change orders. NJDOT had minimal control over workflow and difficulty incorporating unplanned work.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Solution: NJDOT’s Division of Mobility Engineering began developing the nation’s first ever ITS Maintenance Job Order Contracts (ITS JOCs) in the summer of 2014. It developed a Construction Task Catalog (CTC) with individual tasks. Each task includes the materials and labor required for each task. The contractors submit bids for the CTC and allows NJDOT to order specific tasks under a contract. That provides NJDOT greater control over workflow, less need to forecast what maintenance work will be needed, a more efficient use of funding, and a more competitive bidding process.</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more information, see the National Operations Center of Excellence’s case study:</a:t>
            </a:r>
          </a:p>
          <a:p>
            <a:pPr marL="0" marR="0">
              <a:lnSpc>
                <a:spcPct val="107000"/>
              </a:lnSpc>
              <a:spcBef>
                <a:spcPts val="0"/>
              </a:spcBef>
              <a:spcAft>
                <a:spcPts val="800"/>
              </a:spcAft>
            </a:pP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https://transportationops.org/case-studies/job-order-contracts-its-maintenance</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43</a:t>
            </a:fld>
            <a:endParaRPr lang="en-US" dirty="0"/>
          </a:p>
        </p:txBody>
      </p:sp>
    </p:spTree>
    <p:extLst>
      <p:ext uri="{BB962C8B-B14F-4D97-AF65-F5344CB8AC3E}">
        <p14:creationId xmlns:p14="http://schemas.microsoft.com/office/powerpoint/2010/main" val="34414667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Arizona DOT (ADOT) created a TSMO Division in 2015, combined several units include maintenance functions. These maintenance units included traffic signal maintenance, lighting maintenance, traffic electronics bench, intelligent transportation systems (ITS) maintenance, tunnel operations, and roadway pump systems maintenance. ADOT was not compensating for the increased qualifications resulting in many staff leaving for other agencies shortly after receiving on-the-job training.</a:t>
            </a: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Challenges: High turnover and lack of cross training were the two major issues challenging maintenance units. TSMO maintenance positions were more technical in nature than general roadway maintenance and required more specialized training/background particularly due to the increased use of technology in the field equipment.</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Source: National Operations Center of Excellence (</a:t>
            </a:r>
            <a:r>
              <a:rPr lang="en-US" sz="1200" dirty="0" err="1">
                <a:latin typeface="+mn-lt"/>
              </a:rPr>
              <a:t>NOCoE</a:t>
            </a:r>
            <a:r>
              <a:rPr lang="en-US" sz="1200" dirty="0">
                <a:latin typeface="+mn-lt"/>
              </a:rPr>
              <a:t>), </a:t>
            </a:r>
            <a:r>
              <a:rPr lang="en-US" sz="1200" b="0" i="0" dirty="0">
                <a:solidFill>
                  <a:srgbClr val="015B7D"/>
                </a:solidFill>
                <a:effectLst/>
                <a:latin typeface="+mn-lt"/>
              </a:rPr>
              <a:t>Maintenance Staff Training: Increasing Internal TSMO Knowledge, Case Study, 2019. https://transportationops.org/case-studies/maintenance-staff-training-increasing-internal-tsmo-knowledge </a:t>
            </a:r>
          </a:p>
          <a:p>
            <a:endParaRPr lang="en-US" sz="1200" dirty="0">
              <a:latin typeface="+mn-lt"/>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44</a:t>
            </a:fld>
            <a:endParaRPr lang="en-US" dirty="0"/>
          </a:p>
        </p:txBody>
      </p:sp>
    </p:spTree>
    <p:extLst>
      <p:ext uri="{BB962C8B-B14F-4D97-AF65-F5344CB8AC3E}">
        <p14:creationId xmlns:p14="http://schemas.microsoft.com/office/powerpoint/2010/main" val="4620503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Solutions: Developed Signal, Lighting, and Technical Electrical (SLATE) training program is a formal criteria-based promotional ladder specific to TSMO in order to train, maintain, and retain TSMO technical staff. The new structure was developed based on revised position descriptions and knowledge, skills, and abilities (KSA). All TSM&amp;O maintenance staff within the technical electrical fields were transferred to the new common position – SLATE Technician. Common to all categories is a core set of classes providing base knowledge in signal operations, ITS maintenance, high voltage, and aerial lifts. This base knowledge allows for some sharing of resources across units. The new SLATE classification and training matrices were implemented within a year of the TSMO Division being created. Feedback from staff has been positive and turnover within the signal, lighting, and technical electrical maintenance units has reduced significantly.</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Source: National Operations Center of Excellence (</a:t>
            </a:r>
            <a:r>
              <a:rPr lang="en-US" sz="1200" dirty="0" err="1">
                <a:latin typeface="+mn-lt"/>
              </a:rPr>
              <a:t>NOCoE</a:t>
            </a:r>
            <a:r>
              <a:rPr lang="en-US" sz="1200" dirty="0">
                <a:latin typeface="+mn-lt"/>
              </a:rPr>
              <a:t>), </a:t>
            </a:r>
            <a:r>
              <a:rPr lang="en-US" sz="1200" b="0" i="0" dirty="0">
                <a:solidFill>
                  <a:srgbClr val="015B7D"/>
                </a:solidFill>
                <a:effectLst/>
                <a:latin typeface="+mn-lt"/>
              </a:rPr>
              <a:t>Maintenance Staff Training: Increasing Internal TSMO Knowledge, Case Study, 2019. https://transportationops.org/case-studies/maintenance-staff-training-increasing-internal-tsmo-knowledge </a:t>
            </a:r>
          </a:p>
          <a:p>
            <a:endParaRPr lang="en-US" sz="1200" dirty="0">
              <a:latin typeface="+mn-lt"/>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45</a:t>
            </a:fld>
            <a:endParaRPr lang="en-US" dirty="0"/>
          </a:p>
        </p:txBody>
      </p:sp>
    </p:spTree>
    <p:extLst>
      <p:ext uri="{BB962C8B-B14F-4D97-AF65-F5344CB8AC3E}">
        <p14:creationId xmlns:p14="http://schemas.microsoft.com/office/powerpoint/2010/main" val="5488480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CHAMP, the Coordinated Highway Assistance and Maintenance Program, is Georgia DOT’s roadside assistance and maintenance program covering Georgia interstates outside of metro Atlanta with the exception of short stretches of I-59 and I-24. CHAMP operators began their assistance in early February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CHAMP addresses both TSMO and maintenance concerns. These include the following concerns in priority order:</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Lane blocking incidents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Shoulder blocking incidents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Routine maintenance issues and</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Motorists requiring routine assistance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CHAMP was made possible by the passage of the Transportation Funding Act of 2015 in Georgia. CHAMP supports the Georgia DOT maintenance crews by taking on requests for work that the maintenance department used to receive, but were unrelated to their regular jobs. This created a backlog of work for the maintenance department.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46</a:t>
            </a:fld>
            <a:endParaRPr lang="en-US" dirty="0"/>
          </a:p>
        </p:txBody>
      </p:sp>
    </p:spTree>
    <p:extLst>
      <p:ext uri="{BB962C8B-B14F-4D97-AF65-F5344CB8AC3E}">
        <p14:creationId xmlns:p14="http://schemas.microsoft.com/office/powerpoint/2010/main" val="36199232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major areas of assistance provided by CHAMP is quick response to maintenance issues. This slide lists a variety of major and minor maintenance issues that CHAMP covers. These include:</a:t>
            </a:r>
          </a:p>
          <a:p>
            <a:endParaRPr lang="en-US" dirty="0"/>
          </a:p>
          <a:p>
            <a:pPr marL="342900" indent="-342900">
              <a:buFont typeface="Arial" panose="020B0604020202020204" pitchFamily="34" charset="0"/>
              <a:buChar char="•"/>
            </a:pPr>
            <a:r>
              <a:rPr lang="en-US" sz="1200" dirty="0"/>
              <a:t>Bridge/roadway damage</a:t>
            </a:r>
          </a:p>
          <a:p>
            <a:pPr marL="342900" indent="-342900">
              <a:buFont typeface="Arial" panose="020B0604020202020204" pitchFamily="34" charset="0"/>
              <a:buChar char="•"/>
            </a:pPr>
            <a:r>
              <a:rPr lang="en-US" sz="1200" dirty="0"/>
              <a:t>Down signs</a:t>
            </a:r>
          </a:p>
          <a:p>
            <a:pPr marL="342900" indent="-342900">
              <a:buFont typeface="Arial" panose="020B0604020202020204" pitchFamily="34" charset="0"/>
              <a:buChar char="•"/>
            </a:pPr>
            <a:r>
              <a:rPr lang="en-US" sz="1200" dirty="0"/>
              <a:t>Missing roadway markings</a:t>
            </a:r>
          </a:p>
          <a:p>
            <a:pPr marL="342900" indent="-342900">
              <a:buFont typeface="Arial" panose="020B0604020202020204" pitchFamily="34" charset="0"/>
              <a:buChar char="•"/>
            </a:pPr>
            <a:r>
              <a:rPr lang="en-US" sz="1200" dirty="0"/>
              <a:t>Traffic signal malfunction</a:t>
            </a:r>
          </a:p>
          <a:p>
            <a:pPr marL="342900" indent="-342900">
              <a:buFont typeface="Arial" panose="020B0604020202020204" pitchFamily="34" charset="0"/>
              <a:buChar char="•"/>
            </a:pPr>
            <a:r>
              <a:rPr lang="en-US" sz="1200" dirty="0"/>
              <a:t>Commercial vehicle crashes and spills</a:t>
            </a:r>
          </a:p>
          <a:p>
            <a:pPr marL="342900" indent="-342900">
              <a:buFont typeface="Arial" panose="020B0604020202020204" pitchFamily="34" charset="0"/>
              <a:buChar char="•"/>
            </a:pPr>
            <a:r>
              <a:rPr lang="en-US" sz="1200" dirty="0"/>
              <a:t>Vegetation</a:t>
            </a:r>
          </a:p>
          <a:p>
            <a:pPr marL="342900" indent="-342900">
              <a:buFont typeface="Arial" panose="020B0604020202020204" pitchFamily="34" charset="0"/>
              <a:buChar char="•"/>
            </a:pPr>
            <a:r>
              <a:rPr lang="en-US" sz="1200" dirty="0"/>
              <a:t>Blocked drainage</a:t>
            </a:r>
          </a:p>
          <a:p>
            <a:pPr marL="342900" indent="-342900">
              <a:buFont typeface="Arial" panose="020B0604020202020204" pitchFamily="34" charset="0"/>
              <a:buChar char="•"/>
            </a:pPr>
            <a:r>
              <a:rPr lang="en-US" sz="1200" dirty="0"/>
              <a:t>Debris removal (including abandoned or disable vehicles)</a:t>
            </a:r>
          </a:p>
          <a:p>
            <a:r>
              <a:rPr lang="en-US" dirty="0"/>
              <a:t>To learn more about CHAMP, see that National Operations Center of Excellence 2019 case study at: https://transportationops.org/case-studies/coordinated-highway-assistance-and-maintenance-program-champ.  </a:t>
            </a:r>
          </a:p>
          <a:p>
            <a:endParaRPr lang="en-US" dirty="0"/>
          </a:p>
          <a:p>
            <a:r>
              <a:rPr lang="en-US" dirty="0"/>
              <a:t>Source of photo: Georgia DOT, http://www.dot.ga.gov/DS/Travel/CHAMP#tab-2 </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47</a:t>
            </a:fld>
            <a:endParaRPr lang="en-US" dirty="0"/>
          </a:p>
        </p:txBody>
      </p:sp>
    </p:spTree>
    <p:extLst>
      <p:ext uri="{BB962C8B-B14F-4D97-AF65-F5344CB8AC3E}">
        <p14:creationId xmlns:p14="http://schemas.microsoft.com/office/powerpoint/2010/main" val="23134123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The Utah DOT worked with a third-party software company to customize Click ‘n Fix, a solution for citizen reporting of roadway maintenance and signal operations issues on State and Federal highways in Utah. In 2015, the Utah DOT launched Click ‘n Fix, a smartphone application and website that allows citizens to take pictures of maintenance issues and send them to the Utah DOT (along with geo-located photos, attributes, etc.). In addition to collecting citizen requests, the solution acts as a service-request management system that can help to improve agency efficiencies and transparency. </a:t>
            </a:r>
          </a:p>
          <a:p>
            <a:endParaRPr lang="en-US" sz="1200" dirty="0">
              <a:effectLst/>
              <a:latin typeface="+mn-lt"/>
            </a:endParaRPr>
          </a:p>
          <a:p>
            <a:r>
              <a:rPr lang="en-US" sz="1200" dirty="0">
                <a:effectLst/>
                <a:latin typeface="+mn-lt"/>
              </a:rPr>
              <a:t>Citizens report roadway issues that relate to infrastructure maintenance, signal and ramp meter operations, and safety. Potholes, signal outages, signage issues, and road debris are commonly reported. Additionally, reports of ramp meters causing backups, transit signal priority issues, and bicycle safety concerns also feed into Utah DOT through this application. </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More information can be found at: https://blog.udot.utah.gov/2015/01/udot-click-n-fix. </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Image Source: Utah DOT, </a:t>
            </a:r>
            <a:r>
              <a:rPr lang="en-US" sz="1200" dirty="0" err="1">
                <a:effectLst/>
                <a:latin typeface="+mn-lt"/>
                <a:ea typeface="Calibri" panose="020F0502020204030204" pitchFamily="34" charset="0"/>
                <a:cs typeface="Times New Roman" panose="02020603050405020304" pitchFamily="18" charset="0"/>
              </a:rPr>
              <a:t>SeeClickFix</a:t>
            </a:r>
            <a:r>
              <a:rPr lang="en-US" sz="1200" dirty="0">
                <a:effectLst/>
                <a:latin typeface="+mn-lt"/>
                <a:ea typeface="Calibri" panose="020F0502020204030204" pitchFamily="34" charset="0"/>
                <a:cs typeface="Times New Roman" panose="02020603050405020304" pitchFamily="18" charset="0"/>
              </a:rPr>
              <a:t> Website. Available at: https://seeclickfix.com/pages/case-studies/utah-dot.html.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More information can be found at: https://blog.udot.utah.gov/2015/01/udot-click-n-fix. </a:t>
            </a:r>
            <a:endParaRPr lang="en-US" sz="1200" dirty="0">
              <a:latin typeface="+mn-lt"/>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48</a:t>
            </a:fld>
            <a:endParaRPr lang="en-US" dirty="0"/>
          </a:p>
        </p:txBody>
      </p:sp>
    </p:spTree>
    <p:extLst>
      <p:ext uri="{BB962C8B-B14F-4D97-AF65-F5344CB8AC3E}">
        <p14:creationId xmlns:p14="http://schemas.microsoft.com/office/powerpoint/2010/main" val="42305810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49</a:t>
            </a:fld>
            <a:endParaRPr lang="en-US" dirty="0"/>
          </a:p>
        </p:txBody>
      </p:sp>
    </p:spTree>
    <p:extLst>
      <p:ext uri="{BB962C8B-B14F-4D97-AF65-F5344CB8AC3E}">
        <p14:creationId xmlns:p14="http://schemas.microsoft.com/office/powerpoint/2010/main" val="1556068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slide illustrates</a:t>
            </a:r>
            <a:r>
              <a:rPr lang="en-US" baseline="0" dirty="0"/>
              <a:t> the array of operational strategies that fall under the TSMO umbrella that can be used individually or in combination with each other. This list is not exhaustive, but it highlights the key buckets of strategies that are priorities for many agencies. </a:t>
            </a:r>
          </a:p>
          <a:p>
            <a:endParaRPr lang="en-US" baseline="0" dirty="0"/>
          </a:p>
          <a:p>
            <a:r>
              <a:rPr lang="en-US" baseline="0" dirty="0"/>
              <a:t>Examples of other TSMO strategies include:</a:t>
            </a:r>
          </a:p>
          <a:p>
            <a:endParaRPr lang="en-US" baseline="0" dirty="0"/>
          </a:p>
          <a:p>
            <a:pPr marL="171450" indent="-171450">
              <a:spcBef>
                <a:spcPts val="600"/>
              </a:spcBef>
              <a:buFont typeface="Arial" panose="020B0604020202020204" pitchFamily="34" charset="0"/>
              <a:buChar char="•"/>
            </a:pPr>
            <a:r>
              <a:rPr lang="en-US" sz="1200" dirty="0"/>
              <a:t>Traffic signal coordination</a:t>
            </a:r>
          </a:p>
          <a:p>
            <a:pPr marL="171450" indent="-171450">
              <a:spcBef>
                <a:spcPts val="600"/>
              </a:spcBef>
              <a:buFont typeface="Arial" panose="020B0604020202020204" pitchFamily="34" charset="0"/>
              <a:buChar char="•"/>
            </a:pPr>
            <a:r>
              <a:rPr lang="en-US" sz="1200" dirty="0"/>
              <a:t>Transit signal priority</a:t>
            </a:r>
          </a:p>
          <a:p>
            <a:pPr marL="171450" indent="-171450">
              <a:spcBef>
                <a:spcPts val="600"/>
              </a:spcBef>
              <a:buFont typeface="Arial" panose="020B0604020202020204" pitchFamily="34" charset="0"/>
              <a:buChar char="•"/>
            </a:pPr>
            <a:r>
              <a:rPr lang="en-US" sz="1200" dirty="0"/>
              <a:t>Special event management</a:t>
            </a:r>
          </a:p>
          <a:p>
            <a:pPr marL="171450" indent="-171450">
              <a:spcBef>
                <a:spcPts val="600"/>
              </a:spcBef>
              <a:buFont typeface="Arial" panose="020B0604020202020204" pitchFamily="34" charset="0"/>
              <a:buChar char="•"/>
            </a:pPr>
            <a:r>
              <a:rPr lang="en-US" sz="1200" dirty="0"/>
              <a:t>Congestion pricing</a:t>
            </a:r>
          </a:p>
          <a:p>
            <a:pPr marL="171450" indent="-171450">
              <a:spcBef>
                <a:spcPts val="600"/>
              </a:spcBef>
              <a:buFont typeface="Arial" panose="020B0604020202020204" pitchFamily="34" charset="0"/>
              <a:buChar char="•"/>
            </a:pPr>
            <a:r>
              <a:rPr lang="en-US" sz="1200" dirty="0"/>
              <a:t>Active transportation and demand management</a:t>
            </a:r>
          </a:p>
          <a:p>
            <a:pPr marL="171450" indent="-171450">
              <a:spcBef>
                <a:spcPts val="600"/>
              </a:spcBef>
              <a:buFont typeface="Arial" panose="020B0604020202020204" pitchFamily="34" charset="0"/>
              <a:buChar char="•"/>
            </a:pPr>
            <a:r>
              <a:rPr lang="en-US" sz="1200" dirty="0"/>
              <a:t>Connected/automated vehicles</a:t>
            </a:r>
          </a:p>
          <a:p>
            <a:pPr marL="171450" indent="-171450">
              <a:spcBef>
                <a:spcPts val="600"/>
              </a:spcBef>
              <a:buFont typeface="Arial" panose="020B0604020202020204" pitchFamily="34" charset="0"/>
              <a:buChar char="•"/>
            </a:pPr>
            <a:r>
              <a:rPr lang="en-US" sz="1200" dirty="0"/>
              <a:t>Completing multimodal networks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0057A9C-CD79-4263-BA8E-680E013CF33F}" type="slidenum">
              <a:rPr lang="en-US" smtClean="0"/>
              <a:pPr/>
              <a:t>5</a:t>
            </a:fld>
            <a:endParaRPr lang="en-US" dirty="0"/>
          </a:p>
        </p:txBody>
      </p:sp>
    </p:spTree>
    <p:extLst>
      <p:ext uri="{BB962C8B-B14F-4D97-AF65-F5344CB8AC3E}">
        <p14:creationId xmlns:p14="http://schemas.microsoft.com/office/powerpoint/2010/main" val="25440948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To effectively coordinate between TSMO and maintenance, it is important to consider these points: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TSMO versus operations and maintenance and system management versus operations and maintenance. Terminology can add to confusion about what TSMO is and its benefits, so understanding the differences in meaning is important. Over the years, the terms O&amp;M (operations and maintenance), M&amp;O (management and operations), and TSMO have been used to described various DOT functions. O&amp;M is a traditional term for system upkeep and preservation. M&amp;O focuses on optimizing the performance of existing facilities. TSMO (transportation systems management and operations) looks more broadly across modes and disciplines and may encompass activities traditionally included under O&amp;M and M&amp;O. This similar but different terminology can lead to confusion in discussing opportunities for mutual benefit of coordinating TMSO and maintenance.</a:t>
            </a:r>
          </a:p>
          <a:p>
            <a:pPr marL="171450" indent="-171450">
              <a:buFont typeface="Arial" panose="020B0604020202020204" pitchFamily="34" charset="0"/>
              <a:buChar char="•"/>
            </a:pPr>
            <a:r>
              <a:rPr lang="en-US" dirty="0"/>
              <a:t>Silos or minimal interaction between TSMO and maintenance personnel. There may be differing levels of coordination at the statewide, region, and district levels. Some DOTs have restructured to include maintenance in their TSMO or operations units. Where maintenance is a separate unit from operations, additional communication is needed to explore how TSMO strategies can be used to support maintenance objectives.</a:t>
            </a:r>
          </a:p>
          <a:p>
            <a:pPr marL="171450" indent="-171450">
              <a:buFont typeface="Arial" panose="020B0604020202020204" pitchFamily="34" charset="0"/>
              <a:buChar char="•"/>
            </a:pPr>
            <a:r>
              <a:rPr lang="en-US" dirty="0"/>
              <a:t>Additional funding is needed to support data and information sharing between TSMO and maintenance to support both functions. Maintenance and TSMO collect data pertinent to their responsibilities. Much of that data may be helpful to the other function and funding is often needed to expand data sharing. For example, road weather data used in maintenance can be used to develop operations and public information strategies to improve system operations and safety. Incident data can be shared between maintenance logs and crash reports to target improvements in both maintenance and operations.</a:t>
            </a:r>
          </a:p>
          <a:p>
            <a:pPr marL="171450" indent="-171450">
              <a:buFont typeface="Arial" panose="020B0604020202020204" pitchFamily="34" charset="0"/>
              <a:buChar char="•"/>
            </a:pPr>
            <a:r>
              <a:rPr lang="en-US" dirty="0"/>
              <a:t>Additional funding and an understanding of device lifecycles and project needs are needed to ensure maintenance of TSMO assets and device up-time. As TSMO assets are deployed, the responsibility for maintenance requires additional funding, training, and defined responsibilities between functional areas. </a:t>
            </a:r>
          </a:p>
          <a:p>
            <a:pPr marL="171450" indent="-171450">
              <a:buFont typeface="Arial" panose="020B0604020202020204" pitchFamily="34" charset="0"/>
              <a:buChar char="•"/>
            </a:pPr>
            <a:r>
              <a:rPr lang="en-US" dirty="0"/>
              <a:t>Recruiting and retaining employees with knowledge of TSMO applications who will be valuable</a:t>
            </a:r>
            <a:r>
              <a:rPr lang="en-US" baseline="0" dirty="0"/>
              <a:t> in supporting </a:t>
            </a:r>
            <a:r>
              <a:rPr lang="en-US" dirty="0"/>
              <a:t>maintenance and asset management may be a challenge. Training current staff to maintain TSMO applications requires time, money, and expertise. Without the needed staffing, it becomes difficult to adequately maintain additional TSMO assets.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Scheduling maintenance activities can be challenging. Limitations to worker hours and labor rules may reduce the ability of maintenance staff to coordinate with TSMO staff to reduce peak period work zones. </a:t>
            </a:r>
            <a:endParaRPr lang="en-US" dirty="0"/>
          </a:p>
          <a:p>
            <a:pPr marL="171450" indent="-171450">
              <a:buFont typeface="Arial" panose="020B0604020202020204" pitchFamily="34" charset="0"/>
              <a:buChar char="•"/>
            </a:pP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50</a:t>
            </a:fld>
            <a:endParaRPr lang="en-US" dirty="0"/>
          </a:p>
        </p:txBody>
      </p:sp>
    </p:spTree>
    <p:extLst>
      <p:ext uri="{BB962C8B-B14F-4D97-AF65-F5344CB8AC3E}">
        <p14:creationId xmlns:p14="http://schemas.microsoft.com/office/powerpoint/2010/main" val="31212325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There are numerous opportunities to enhance coordination between TSMO and maintenance, as illustrated in these bullets:</a:t>
            </a:r>
          </a:p>
          <a:p>
            <a:pPr marL="171450" indent="-171450">
              <a:buFont typeface="Arial" panose="020B0604020202020204" pitchFamily="34" charset="0"/>
              <a:buChar char="•"/>
            </a:pPr>
            <a:r>
              <a:rPr lang="en-US" dirty="0"/>
              <a:t>TSMO training for maintenance personnel to address lack of understanding of TSMO </a:t>
            </a:r>
          </a:p>
          <a:p>
            <a:pPr marL="171450" indent="-171450">
              <a:buFont typeface="Arial" panose="020B0604020202020204" pitchFamily="34" charset="0"/>
              <a:buChar char="•"/>
            </a:pPr>
            <a:r>
              <a:rPr lang="en-US" dirty="0"/>
              <a:t>Data sharing between maintenance and TSMO for decision support</a:t>
            </a:r>
          </a:p>
          <a:p>
            <a:pPr marL="171450" indent="-171450">
              <a:buFont typeface="Arial" panose="020B0604020202020204" pitchFamily="34" charset="0"/>
              <a:buChar char="•"/>
            </a:pPr>
            <a:r>
              <a:rPr lang="en-US" dirty="0"/>
              <a:t>TSMO infrastructure included in asset management and maintenance management systems</a:t>
            </a:r>
          </a:p>
          <a:p>
            <a:pPr marL="171450" indent="-171450">
              <a:buFont typeface="Arial" panose="020B0604020202020204" pitchFamily="34" charset="0"/>
              <a:buChar char="•"/>
            </a:pPr>
            <a:r>
              <a:rPr lang="en-US" dirty="0"/>
              <a:t>Road weather management and emergency operations</a:t>
            </a:r>
          </a:p>
          <a:p>
            <a:pPr marL="171450" indent="-171450">
              <a:buFont typeface="Arial" panose="020B0604020202020204" pitchFamily="34" charset="0"/>
              <a:buChar char="•"/>
            </a:pPr>
            <a:r>
              <a:rPr lang="en-US" dirty="0"/>
              <a:t>Engage TSMO personnel in work zone management policy development</a:t>
            </a:r>
          </a:p>
          <a:p>
            <a:pPr marL="171450" indent="-171450">
              <a:buFont typeface="Arial" panose="020B0604020202020204" pitchFamily="34" charset="0"/>
              <a:buChar char="•"/>
            </a:pPr>
            <a:r>
              <a:rPr lang="en-US" dirty="0"/>
              <a:t>Engage maintenance personnel in TSMO program planning</a:t>
            </a:r>
          </a:p>
          <a:p>
            <a:pPr marL="171450" indent="-171450">
              <a:buFont typeface="Arial" panose="020B0604020202020204" pitchFamily="34" charset="0"/>
              <a:buChar char="•"/>
            </a:pPr>
            <a:r>
              <a:rPr lang="en-US" dirty="0"/>
              <a:t>Include maintenance in TSMO committees</a:t>
            </a:r>
          </a:p>
          <a:p>
            <a:pPr marL="171450" indent="-171450">
              <a:buFont typeface="Arial" panose="020B0604020202020204" pitchFamily="34" charset="0"/>
              <a:buChar char="•"/>
            </a:pPr>
            <a:r>
              <a:rPr lang="en-US" dirty="0"/>
              <a:t>Involve maintenance in design and deployment of TSMO assets (technology and supporting infrastructure that enable TSMO strategies including signals, variable message signs, gantries, cameras, communications systems)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 addition to those opportunities on the slide, other ways that maintenance and TSMO staff or programs can collaborate include:</a:t>
            </a:r>
          </a:p>
          <a:p>
            <a:pPr marL="285750" indent="-285750">
              <a:buFont typeface="Arial" panose="020B0604020202020204" pitchFamily="34" charset="0"/>
              <a:buChar char="•"/>
            </a:pPr>
            <a:r>
              <a:rPr lang="en-US" sz="1200" dirty="0">
                <a:effectLst/>
                <a:latin typeface="+mn-lt"/>
              </a:rPr>
              <a:t>TMCs can share information with maintenance staff on the traffic impacts on work zones and recommend work zone schedules to reduce or avoid traffic impacts and allow maintenance workers more lane and shoulder closures for safety.</a:t>
            </a:r>
          </a:p>
          <a:p>
            <a:pPr marL="285750" indent="-285750">
              <a:buFont typeface="Arial" panose="020B0604020202020204" pitchFamily="34" charset="0"/>
              <a:buChar char="•"/>
            </a:pPr>
            <a:r>
              <a:rPr lang="en-US" sz="1200" dirty="0">
                <a:effectLst/>
                <a:latin typeface="+mn-lt"/>
              </a:rPr>
              <a:t>TSMO and maintenance can coordinate on traveler information and lane closures when planning sign installation and replacement over live traffic lanes.</a:t>
            </a:r>
          </a:p>
          <a:p>
            <a:pPr marL="285750" indent="-285750">
              <a:buFont typeface="Arial" panose="020B0604020202020204" pitchFamily="34" charset="0"/>
              <a:buChar char="•"/>
            </a:pPr>
            <a:r>
              <a:rPr lang="en-US" sz="1200" dirty="0">
                <a:effectLst/>
                <a:latin typeface="+mn-lt"/>
              </a:rPr>
              <a:t>TMCs that gather incident and congestion data from crowdsourced smartphone applications can also collect and share pothole locations and other maintenance needs reported by travelers with maintenance staff.</a:t>
            </a:r>
          </a:p>
          <a:p>
            <a:pPr marL="285750" indent="-285750">
              <a:buFont typeface="Arial" panose="020B0604020202020204" pitchFamily="34" charset="0"/>
              <a:buChar char="•"/>
            </a:pPr>
            <a:r>
              <a:rPr lang="en-US" sz="1200" dirty="0">
                <a:effectLst/>
                <a:latin typeface="+mn-lt"/>
              </a:rPr>
              <a:t>Maintenance and TSMO programs can jointly develop uptime targets and requirements for devices (whether maintenance is done in-house or by vendors).</a:t>
            </a:r>
          </a:p>
          <a:p>
            <a:pPr marL="285750" indent="-285750">
              <a:buFont typeface="Arial" panose="020B0604020202020204" pitchFamily="34" charset="0"/>
              <a:buChar char="•"/>
            </a:pPr>
            <a:r>
              <a:rPr lang="en-US" sz="1200" dirty="0">
                <a:effectLst/>
                <a:latin typeface="+mn-lt"/>
              </a:rPr>
              <a:t>Maintenance staff can work with TMCs for situational awareness before, during, and after road work.</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mn-lt"/>
              </a:rPr>
              <a:t>(</a:t>
            </a:r>
            <a:r>
              <a:rPr lang="en-US" sz="1200" i="1" dirty="0">
                <a:latin typeface="+mn-lt"/>
              </a:rPr>
              <a:t>Training focus should be on understanding TSMO, what it offers, and how it can be used to support maintenance.</a:t>
            </a:r>
            <a:r>
              <a:rPr lang="en-US" sz="1200" dirty="0">
                <a:latin typeface="+mn-lt"/>
              </a:rPr>
              <a:t>)</a:t>
            </a:r>
          </a:p>
          <a:p>
            <a:endParaRPr lang="en-US" sz="1200" dirty="0">
              <a:latin typeface="+mn-lt"/>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51</a:t>
            </a:fld>
            <a:endParaRPr lang="en-US" dirty="0"/>
          </a:p>
        </p:txBody>
      </p:sp>
    </p:spTree>
    <p:extLst>
      <p:ext uri="{BB962C8B-B14F-4D97-AF65-F5344CB8AC3E}">
        <p14:creationId xmlns:p14="http://schemas.microsoft.com/office/powerpoint/2010/main" val="9427085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52</a:t>
            </a:fld>
            <a:endParaRPr lang="en-US" dirty="0"/>
          </a:p>
        </p:txBody>
      </p:sp>
    </p:spTree>
    <p:extLst>
      <p:ext uri="{BB962C8B-B14F-4D97-AF65-F5344CB8AC3E}">
        <p14:creationId xmlns:p14="http://schemas.microsoft.com/office/powerpoint/2010/main" val="36928151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opportunities for near-term</a:t>
            </a:r>
            <a:r>
              <a:rPr lang="en-US" baseline="0" dirty="0"/>
              <a:t> collaboration between TSMO and maintenance staff. These include just starting a conversation or meeting on how to better coordinate, providing this overview of TSMO to maintenance personnel, inviting them to TSMO trainings or committees (and vice versa), and including maintenance staff in TIM training or groups. Additionally, the American Association of State Highway and Transportation Officials (AASHTO) Committee on Maintenance is an active group with meetings and other activities that can be useful opportunities for TSMO and maintenance staff within a DOT to participate together.</a:t>
            </a:r>
            <a:endParaRPr lang="en-US" dirty="0"/>
          </a:p>
          <a:p>
            <a:endParaRPr lang="en-US" dirty="0"/>
          </a:p>
          <a:p>
            <a:r>
              <a:rPr lang="en-US" dirty="0"/>
              <a:t>(</a:t>
            </a:r>
            <a:r>
              <a:rPr lang="en-US" i="1" dirty="0"/>
              <a:t>Other ideas?</a:t>
            </a:r>
            <a:r>
              <a:rPr lang="en-US" dirty="0"/>
              <a:t>)</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53</a:t>
            </a:fld>
            <a:endParaRPr lang="en-US" dirty="0"/>
          </a:p>
        </p:txBody>
      </p:sp>
    </p:spTree>
    <p:extLst>
      <p:ext uri="{BB962C8B-B14F-4D97-AF65-F5344CB8AC3E}">
        <p14:creationId xmlns:p14="http://schemas.microsoft.com/office/powerpoint/2010/main" val="3775089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also several opportunities for TSMO and maintenance staff to collaborate in the long term. These include creating a standing committee on TSMO and maintenance, including TSMO in maintenance training and manuals, integrating data, sharing TSMO strategies for managing traffic during work zones, revising protocols for connecting TSMO and maintenance activities and asset management, and monitoring the effectiveness of TSMO in work zones.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What other ideas can you think of?</a:t>
            </a:r>
            <a:endParaRPr lang="en-US" dirty="0"/>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54</a:t>
            </a:fld>
            <a:endParaRPr lang="en-US" dirty="0"/>
          </a:p>
        </p:txBody>
      </p:sp>
    </p:spTree>
    <p:extLst>
      <p:ext uri="{BB962C8B-B14F-4D97-AF65-F5344CB8AC3E}">
        <p14:creationId xmlns:p14="http://schemas.microsoft.com/office/powerpoint/2010/main" val="28972412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a:t>
            </a:r>
            <a:r>
              <a:rPr lang="en-US" baseline="0" dirty="0"/>
              <a:t> are multiple sources of information that can help with your understanding of TSMO from FHWA, AASHTO, and the National Operations Center of Excellence. </a:t>
            </a:r>
            <a:endParaRPr lang="en-US" dirty="0"/>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55</a:t>
            </a:fld>
            <a:endParaRPr lang="en-US" dirty="0"/>
          </a:p>
        </p:txBody>
      </p:sp>
    </p:spTree>
    <p:extLst>
      <p:ext uri="{BB962C8B-B14F-4D97-AF65-F5344CB8AC3E}">
        <p14:creationId xmlns:p14="http://schemas.microsoft.com/office/powerpoint/2010/main" val="34388427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56</a:t>
            </a:fld>
            <a:endParaRPr lang="en-US" dirty="0"/>
          </a:p>
        </p:txBody>
      </p:sp>
    </p:spTree>
    <p:extLst>
      <p:ext uri="{BB962C8B-B14F-4D97-AF65-F5344CB8AC3E}">
        <p14:creationId xmlns:p14="http://schemas.microsoft.com/office/powerpoint/2010/main" val="3380812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highlights some common DOT goals that TSMO strategies</a:t>
            </a:r>
            <a:r>
              <a:rPr lang="en-US" baseline="0" dirty="0"/>
              <a:t> support. </a:t>
            </a: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6</a:t>
            </a:fld>
            <a:endParaRPr lang="en-US" dirty="0"/>
          </a:p>
        </p:txBody>
      </p:sp>
    </p:spTree>
    <p:extLst>
      <p:ext uri="{BB962C8B-B14F-4D97-AF65-F5344CB8AC3E}">
        <p14:creationId xmlns:p14="http://schemas.microsoft.com/office/powerpoint/2010/main" val="642889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latin typeface="+mn-lt"/>
              </a:rPr>
              <a:t>TSMO strategies that are helpful in increasing safety and mobility around maintenance activities include the following: </a:t>
            </a:r>
          </a:p>
          <a:p>
            <a:endParaRPr lang="en-US" sz="1200" b="0" i="0" u="none" strike="noStrike" baseline="0" dirty="0">
              <a:latin typeface="+mn-lt"/>
            </a:endParaRPr>
          </a:p>
          <a:p>
            <a:pPr marL="285750" indent="-285750">
              <a:buFont typeface="Arial" panose="020B0604020202020204" pitchFamily="34" charset="0"/>
              <a:buChar char="•"/>
            </a:pPr>
            <a:r>
              <a:rPr lang="en-US" sz="1200" b="0" i="0" u="none" strike="noStrike" baseline="0" dirty="0">
                <a:latin typeface="+mn-lt"/>
              </a:rPr>
              <a:t>Posting messages to variable message signs about maintenance work ahead enables drivers to be more alert as they drive by workers or to divert to another facility and avoid the work area. Operators at transportation management centers in the area are important partners in communicating alerts to travelers</a:t>
            </a:r>
          </a:p>
          <a:p>
            <a:pPr marL="285750" indent="-285750">
              <a:buFont typeface="Arial" panose="020B0604020202020204" pitchFamily="34" charset="0"/>
              <a:buChar char="•"/>
            </a:pPr>
            <a:r>
              <a:rPr lang="en-US" sz="1200" b="0" i="0" u="none" strike="noStrike" baseline="0" dirty="0">
                <a:latin typeface="+mn-lt"/>
              </a:rPr>
              <a:t>Disseminating traveler information prior to maintenance activities alerts travelers to the time and location of traffic disruptions. By getting this information out early to potential travelers, DOTs can avoid or lessen demand on the facilities where maintenance work is occurring</a:t>
            </a:r>
          </a:p>
          <a:p>
            <a:pPr marL="285750" indent="-285750">
              <a:buFont typeface="Arial" panose="020B0604020202020204" pitchFamily="34" charset="0"/>
              <a:buChar char="•"/>
            </a:pPr>
            <a:r>
              <a:rPr lang="en-US" sz="1200" b="0" i="0" u="none" strike="noStrike" baseline="0" dirty="0">
                <a:latin typeface="+mn-lt"/>
              </a:rPr>
              <a:t>Activating existing active traffic management strategies manages traffic on the facility dynamically. Examples include variable speed limits to smooth traffic flow and reduce collisions, dynamic shoulder use to add capacity when needed, queue warning systems to prevent incidents, and lane control to indicate which lanes are closed ahead</a:t>
            </a:r>
          </a:p>
          <a:p>
            <a:pPr marL="285750" indent="-285750">
              <a:buFont typeface="Arial" panose="020B0604020202020204" pitchFamily="34" charset="0"/>
              <a:buChar char="•"/>
            </a:pPr>
            <a:r>
              <a:rPr lang="en-US" sz="1200" b="0" i="0" u="none" strike="noStrike" baseline="0" dirty="0">
                <a:latin typeface="+mn-lt"/>
              </a:rPr>
              <a:t>Coordinating with operators of potentially impacted jurisdictions to plan for and activate detours, signal timing, and ramp meter changes, or to change signal timing smooths the flow of traffic when maintenance work impacts lanes and traffic flow near intersections</a:t>
            </a:r>
          </a:p>
          <a:p>
            <a:pPr marL="285750" indent="-285750">
              <a:buFont typeface="Arial" panose="020B0604020202020204" pitchFamily="34" charset="0"/>
              <a:buChar char="•"/>
            </a:pPr>
            <a:r>
              <a:rPr lang="en-US" sz="1200" b="0" i="0" u="none" strike="noStrike" baseline="0" dirty="0">
                <a:latin typeface="+mn-lt"/>
              </a:rPr>
              <a:t>Managing traffic within work zones</a:t>
            </a:r>
          </a:p>
          <a:p>
            <a:pPr marL="285750" indent="-285750">
              <a:buFont typeface="Arial" panose="020B0604020202020204" pitchFamily="34" charset="0"/>
              <a:buChar char="•"/>
            </a:pPr>
            <a:r>
              <a:rPr lang="en-US" sz="1200" b="0" i="0" u="none" strike="noStrike" baseline="0" dirty="0">
                <a:latin typeface="+mn-lt"/>
              </a:rPr>
              <a:t>Supporting road weather management with weather-related detection systems, traffic control strategies, and traveler information</a:t>
            </a:r>
          </a:p>
          <a:p>
            <a:pPr marL="0" indent="0">
              <a:buFont typeface="Arial" panose="020B0604020202020204" pitchFamily="34" charset="0"/>
              <a:buNone/>
            </a:pPr>
            <a:endParaRPr lang="en-US" sz="1200" b="0" i="0" u="none" strike="noStrike" baseline="0" dirty="0">
              <a:latin typeface="+mn-lt"/>
            </a:endParaRPr>
          </a:p>
          <a:p>
            <a:pPr marL="0" indent="0">
              <a:buFont typeface="Arial" panose="020B0604020202020204" pitchFamily="34" charset="0"/>
              <a:buNone/>
            </a:pPr>
            <a:r>
              <a:rPr lang="en-US" sz="1200" b="0" i="0" u="none" strike="noStrike" baseline="0" dirty="0">
                <a:latin typeface="+mn-lt"/>
              </a:rPr>
              <a:t>TSMO strategies may be used to reduce or delay construction projects. If capacity expansion can be minimized, this means less highway infrastructure to maintain in the future.</a:t>
            </a:r>
          </a:p>
          <a:p>
            <a:pPr marL="285750" indent="-285750">
              <a:buFont typeface="Arial" panose="020B0604020202020204" pitchFamily="34" charset="0"/>
              <a:buChar char="•"/>
            </a:pPr>
            <a:endParaRPr lang="en-US" sz="1200" b="0" i="0" u="none" strike="noStrike" baseline="0" dirty="0">
              <a:latin typeface="+mn-lt"/>
            </a:endParaRPr>
          </a:p>
          <a:p>
            <a:endParaRPr lang="en-US" sz="1200" dirty="0">
              <a:latin typeface="+mn-lt"/>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7</a:t>
            </a:fld>
            <a:endParaRPr lang="en-US" dirty="0"/>
          </a:p>
        </p:txBody>
      </p:sp>
    </p:spTree>
    <p:extLst>
      <p:ext uri="{BB962C8B-B14F-4D97-AF65-F5344CB8AC3E}">
        <p14:creationId xmlns:p14="http://schemas.microsoft.com/office/powerpoint/2010/main" val="784082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b="0" i="0" u="none" strike="noStrike" baseline="0" dirty="0">
                <a:solidFill>
                  <a:srgbClr val="000000"/>
                </a:solidFill>
                <a:latin typeface="Myriad Pro"/>
              </a:rPr>
              <a:t>Maintenance serves an important role in preserving the existing system, enabling safe and reliable travel on the system.</a:t>
            </a:r>
          </a:p>
          <a:p>
            <a:pPr marL="285750" indent="-285750">
              <a:buFont typeface="Arial" panose="020B0604020202020204" pitchFamily="34" charset="0"/>
              <a:buChar char="•"/>
            </a:pPr>
            <a:r>
              <a:rPr lang="en-US" sz="1400" b="0" i="0" u="none" strike="noStrike" baseline="0" dirty="0">
                <a:solidFill>
                  <a:srgbClr val="000000"/>
                </a:solidFill>
                <a:latin typeface="Myriad Pro"/>
              </a:rPr>
              <a:t>Maintenance staff keep the physical assets or ITS necessary for many TSMO functions in good operating condition. Assets such as traffic signals, ramp meter/count stations, closed-circuit television cameras, variable message signs, roadway weather information systems (RWIS), and fiber-optic communications infrastructure must be repaired and replaced when necessary to enable the dissemination of traveler information and active traffic management. </a:t>
            </a:r>
          </a:p>
          <a:p>
            <a:pPr marL="285750" indent="-285750">
              <a:buFont typeface="Arial" panose="020B0604020202020204" pitchFamily="34" charset="0"/>
              <a:buChar char="•"/>
            </a:pPr>
            <a:r>
              <a:rPr lang="en-US" sz="1400" b="0" i="0" u="none" strike="noStrike" baseline="0" dirty="0">
                <a:solidFill>
                  <a:srgbClr val="000000"/>
                </a:solidFill>
                <a:latin typeface="Myriad Pro"/>
              </a:rPr>
              <a:t>Maintenance staff can support roadway design decisions based on potential impacts to maintenance. This includes accessing ITS devices and other TSMO-related equipment for maintenance. Maintenance staff should also provide input to the asset management of ITS devices to ensure that ITS devices are scheduled for maintenance and updated at the appropriate frequency. </a:t>
            </a:r>
          </a:p>
          <a:p>
            <a:pPr marL="285750" indent="-285750">
              <a:buFont typeface="Arial" panose="020B0604020202020204" pitchFamily="34" charset="0"/>
              <a:buChar char="•"/>
            </a:pPr>
            <a:r>
              <a:rPr lang="en-US" sz="1050" dirty="0"/>
              <a:t>Maintenance fleet information from automatic vehicle location (AVL) systems can provide data for dynamic message signs and active traffic management. Maintenance logs can also verify roadway incidents, traveler information and incident response. </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8</a:t>
            </a:fld>
            <a:endParaRPr lang="en-US" dirty="0"/>
          </a:p>
        </p:txBody>
      </p:sp>
    </p:spTree>
    <p:extLst>
      <p:ext uri="{BB962C8B-B14F-4D97-AF65-F5344CB8AC3E}">
        <p14:creationId xmlns:p14="http://schemas.microsoft.com/office/powerpoint/2010/main" val="3718067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There are numerous opportunities to enhance coordination between TSMO and maintenance, as illustrated in these bullets.</a:t>
            </a:r>
          </a:p>
          <a:p>
            <a:pPr marL="171450" indent="-171450">
              <a:buFont typeface="Arial" panose="020B0604020202020204" pitchFamily="34" charset="0"/>
              <a:buChar char="•"/>
            </a:pPr>
            <a:r>
              <a:rPr lang="en-US" dirty="0"/>
              <a:t>TSMO training for maintenance personnel for both a general understanding of TSMO and maintenance needs for TSMO assets</a:t>
            </a:r>
          </a:p>
          <a:p>
            <a:pPr marL="171450" indent="-171450">
              <a:buFont typeface="Arial" panose="020B0604020202020204" pitchFamily="34" charset="0"/>
              <a:buChar char="•"/>
            </a:pPr>
            <a:r>
              <a:rPr lang="en-US" dirty="0"/>
              <a:t>Data sharing between maintenance and TSMO to support decisions regarding where maintenance is needed to better support operations, such as traffic incident management staff sharing data on maintenance needs following an incident. </a:t>
            </a:r>
          </a:p>
          <a:p>
            <a:pPr marL="171450" indent="-171450">
              <a:buFont typeface="Arial" panose="020B0604020202020204" pitchFamily="34" charset="0"/>
              <a:buChar char="•"/>
            </a:pPr>
            <a:r>
              <a:rPr lang="en-US" dirty="0"/>
              <a:t>TSMO infrastructure included in asset management and maintenance management systems</a:t>
            </a:r>
          </a:p>
          <a:p>
            <a:pPr marL="171450" indent="-171450">
              <a:buFont typeface="Arial" panose="020B0604020202020204" pitchFamily="34" charset="0"/>
              <a:buChar char="•"/>
            </a:pPr>
            <a:r>
              <a:rPr lang="en-US" dirty="0"/>
              <a:t>Road weather management and emergency operations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Maintenance contracts including performance standards, vendor qualifications, maintenance management systems, and spare parts</a:t>
            </a:r>
          </a:p>
          <a:p>
            <a:pPr marL="171450" indent="-171450">
              <a:buFont typeface="Arial" panose="020B0604020202020204" pitchFamily="34" charset="0"/>
              <a:buChar char="•"/>
            </a:pPr>
            <a:r>
              <a:rPr lang="en-US" dirty="0"/>
              <a:t>Engage TSMO personnel in work zone management policy development</a:t>
            </a:r>
          </a:p>
          <a:p>
            <a:pPr marL="171450" indent="-171450">
              <a:buFont typeface="Arial" panose="020B0604020202020204" pitchFamily="34" charset="0"/>
              <a:buChar char="•"/>
            </a:pPr>
            <a:r>
              <a:rPr lang="en-US" dirty="0"/>
              <a:t>Engage maintenance personnel in TSMO program planning</a:t>
            </a:r>
          </a:p>
          <a:p>
            <a:pPr marL="171450" indent="-171450">
              <a:buFont typeface="Arial" panose="020B0604020202020204" pitchFamily="34" charset="0"/>
              <a:buChar char="•"/>
            </a:pPr>
            <a:r>
              <a:rPr lang="en-US" dirty="0"/>
              <a:t>Include maintenance in TSMO committees</a:t>
            </a:r>
          </a:p>
          <a:p>
            <a:pPr marL="171450" indent="-171450">
              <a:buFont typeface="Arial" panose="020B0604020202020204" pitchFamily="34" charset="0"/>
              <a:buChar char="•"/>
            </a:pPr>
            <a:r>
              <a:rPr lang="en-US" dirty="0"/>
              <a:t>Involve maintenance in design and deployment of TSMO assets such a variable message signs, gantries for managed lanes, and ramp meters.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r>
              <a:rPr lang="en-US" i="1" dirty="0"/>
              <a:t>Training focus should be on understanding TSMO, what it offers, and how it can be used to support maintenance.</a:t>
            </a:r>
            <a:r>
              <a:rPr lang="en-US" dirty="0"/>
              <a:t>)</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9</a:t>
            </a:fld>
            <a:endParaRPr lang="en-US" dirty="0"/>
          </a:p>
        </p:txBody>
      </p:sp>
    </p:spTree>
    <p:extLst>
      <p:ext uri="{BB962C8B-B14F-4D97-AF65-F5344CB8AC3E}">
        <p14:creationId xmlns:p14="http://schemas.microsoft.com/office/powerpoint/2010/main" val="1589675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64D3E-A214-9149-870C-9E435E3AFB43}"/>
              </a:ext>
            </a:extLst>
          </p:cNvPr>
          <p:cNvSpPr>
            <a:spLocks noGrp="1"/>
          </p:cNvSpPr>
          <p:nvPr>
            <p:ph type="title"/>
          </p:nvPr>
        </p:nvSpPr>
        <p:spPr>
          <a:xfrm>
            <a:off x="984244" y="702561"/>
            <a:ext cx="8997956" cy="504096"/>
          </a:xfrm>
          <a:prstGeom prst="rect">
            <a:avLst/>
          </a:prstGeom>
        </p:spPr>
        <p:txBody>
          <a:bodyPr/>
          <a:lstStyle>
            <a:lvl1pPr>
              <a:defRPr sz="32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520DB9A-9E53-F049-BFB3-FA0FB9688243}"/>
              </a:ext>
            </a:extLst>
          </p:cNvPr>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1059EA-0B1A-AE44-AAD4-B2D224C1F881}"/>
              </a:ext>
            </a:extLst>
          </p:cNvPr>
          <p:cNvSpPr>
            <a:spLocks noGrp="1"/>
          </p:cNvSpPr>
          <p:nvPr>
            <p:ph type="dt" sz="half" idx="10"/>
          </p:nvPr>
        </p:nvSpPr>
        <p:spPr/>
        <p:txBody>
          <a:bodyPr/>
          <a:lstStyle/>
          <a:p>
            <a:fld id="{6F873B03-3E0B-4B7B-99E1-A94514538AF8}" type="datetime1">
              <a:rPr lang="en-US" smtClean="0"/>
              <a:t>9/21/2022</a:t>
            </a:fld>
            <a:endParaRPr lang="en-US" dirty="0"/>
          </a:p>
        </p:txBody>
      </p:sp>
      <p:sp>
        <p:nvSpPr>
          <p:cNvPr id="6" name="Slide Number Placeholder 5">
            <a:extLst>
              <a:ext uri="{FF2B5EF4-FFF2-40B4-BE49-F238E27FC236}">
                <a16:creationId xmlns:a16="http://schemas.microsoft.com/office/drawing/2014/main" id="{DA50E46B-07A2-3E46-898A-0F61E41439F6}"/>
              </a:ext>
            </a:extLst>
          </p:cNvPr>
          <p:cNvSpPr>
            <a:spLocks noGrp="1"/>
          </p:cNvSpPr>
          <p:nvPr>
            <p:ph type="sldNum" sz="quarter" idx="12"/>
          </p:nvPr>
        </p:nvSpPr>
        <p:spPr/>
        <p:txBody>
          <a:bodyPr/>
          <a:lstStyle/>
          <a:p>
            <a:fld id="{37D4CC3B-F538-9046-9995-49EE0C980241}" type="slidenum">
              <a:rPr lang="en-US" smtClean="0"/>
              <a:t>‹#›</a:t>
            </a:fld>
            <a:endParaRPr lang="en-US" dirty="0"/>
          </a:p>
        </p:txBody>
      </p:sp>
    </p:spTree>
    <p:extLst>
      <p:ext uri="{BB962C8B-B14F-4D97-AF65-F5344CB8AC3E}">
        <p14:creationId xmlns:p14="http://schemas.microsoft.com/office/powerpoint/2010/main" val="134361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4255B-C643-4941-80E6-B84632AA4E47}"/>
              </a:ext>
            </a:extLst>
          </p:cNvPr>
          <p:cNvSpPr>
            <a:spLocks noGrp="1"/>
          </p:cNvSpPr>
          <p:nvPr>
            <p:ph type="title"/>
          </p:nvPr>
        </p:nvSpPr>
        <p:spPr>
          <a:xfrm>
            <a:off x="831850" y="1709738"/>
            <a:ext cx="10515600" cy="2852737"/>
          </a:xfrm>
          <a:prstGeom prst="rect">
            <a:avLst/>
          </a:prstGeom>
        </p:spPr>
        <p:txBody>
          <a:bodyPr anchor="b"/>
          <a:lstStyle>
            <a:lvl1pPr>
              <a:defRPr sz="4400">
                <a:latin typeface="Arial Black" panose="020B0A040201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AEF2D48-AF4F-8E4C-ABA0-0AF9D4CAC79D}"/>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F4D72E-6872-014B-9689-AFD56685E31B}"/>
              </a:ext>
            </a:extLst>
          </p:cNvPr>
          <p:cNvSpPr>
            <a:spLocks noGrp="1"/>
          </p:cNvSpPr>
          <p:nvPr>
            <p:ph type="dt" sz="half" idx="10"/>
          </p:nvPr>
        </p:nvSpPr>
        <p:spPr/>
        <p:txBody>
          <a:bodyPr/>
          <a:lstStyle/>
          <a:p>
            <a:fld id="{45242515-A639-47C6-85FF-3CD226CC0F39}" type="datetime1">
              <a:rPr lang="en-US" smtClean="0"/>
              <a:t>9/21/2022</a:t>
            </a:fld>
            <a:endParaRPr lang="en-US" dirty="0"/>
          </a:p>
        </p:txBody>
      </p:sp>
      <p:sp>
        <p:nvSpPr>
          <p:cNvPr id="6" name="Slide Number Placeholder 5">
            <a:extLst>
              <a:ext uri="{FF2B5EF4-FFF2-40B4-BE49-F238E27FC236}">
                <a16:creationId xmlns:a16="http://schemas.microsoft.com/office/drawing/2014/main" id="{88C0FEF7-64DA-074C-83C9-6AB886E71448}"/>
              </a:ext>
            </a:extLst>
          </p:cNvPr>
          <p:cNvSpPr>
            <a:spLocks noGrp="1"/>
          </p:cNvSpPr>
          <p:nvPr>
            <p:ph type="sldNum" sz="quarter" idx="12"/>
          </p:nvPr>
        </p:nvSpPr>
        <p:spPr/>
        <p:txBody>
          <a:bodyPr/>
          <a:lstStyle/>
          <a:p>
            <a:fld id="{37D4CC3B-F538-9046-9995-49EE0C980241}" type="slidenum">
              <a:rPr lang="en-US" smtClean="0"/>
              <a:t>‹#›</a:t>
            </a:fld>
            <a:endParaRPr lang="en-US" dirty="0"/>
          </a:p>
        </p:txBody>
      </p:sp>
    </p:spTree>
    <p:extLst>
      <p:ext uri="{BB962C8B-B14F-4D97-AF65-F5344CB8AC3E}">
        <p14:creationId xmlns:p14="http://schemas.microsoft.com/office/powerpoint/2010/main" val="3955903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3C577E-4C64-BC46-B56A-54291598C90F}"/>
              </a:ext>
            </a:extLst>
          </p:cNvPr>
          <p:cNvSpPr>
            <a:spLocks noGrp="1"/>
          </p:cNvSpPr>
          <p:nvPr>
            <p:ph type="dt" sz="half" idx="10"/>
          </p:nvPr>
        </p:nvSpPr>
        <p:spPr/>
        <p:txBody>
          <a:bodyPr/>
          <a:lstStyle/>
          <a:p>
            <a:fld id="{65D783E3-5443-4FDB-919D-22A6530D72A7}" type="datetime1">
              <a:rPr lang="en-US" smtClean="0"/>
              <a:t>9/21/2022</a:t>
            </a:fld>
            <a:endParaRPr lang="en-US" dirty="0"/>
          </a:p>
        </p:txBody>
      </p:sp>
      <p:sp>
        <p:nvSpPr>
          <p:cNvPr id="4" name="Slide Number Placeholder 3">
            <a:extLst>
              <a:ext uri="{FF2B5EF4-FFF2-40B4-BE49-F238E27FC236}">
                <a16:creationId xmlns:a16="http://schemas.microsoft.com/office/drawing/2014/main" id="{975516CD-6701-C24D-B101-2DFCD7A75D1B}"/>
              </a:ext>
            </a:extLst>
          </p:cNvPr>
          <p:cNvSpPr>
            <a:spLocks noGrp="1"/>
          </p:cNvSpPr>
          <p:nvPr>
            <p:ph type="sldNum" sz="quarter" idx="12"/>
          </p:nvPr>
        </p:nvSpPr>
        <p:spPr/>
        <p:txBody>
          <a:bodyPr/>
          <a:lstStyle/>
          <a:p>
            <a:fld id="{37D4CC3B-F538-9046-9995-49EE0C980241}" type="slidenum">
              <a:rPr lang="en-US" smtClean="0"/>
              <a:t>‹#›</a:t>
            </a:fld>
            <a:endParaRPr lang="en-US" dirty="0"/>
          </a:p>
        </p:txBody>
      </p:sp>
      <p:sp>
        <p:nvSpPr>
          <p:cNvPr id="5" name="Content Placeholder 2">
            <a:extLst>
              <a:ext uri="{FF2B5EF4-FFF2-40B4-BE49-F238E27FC236}">
                <a16:creationId xmlns:a16="http://schemas.microsoft.com/office/drawing/2014/main" id="{B520DB9A-9E53-F049-BFB3-FA0FB9688243}"/>
              </a:ext>
            </a:extLst>
          </p:cNvPr>
          <p:cNvSpPr>
            <a:spLocks noGrp="1"/>
          </p:cNvSpPr>
          <p:nvPr>
            <p:ph idx="1"/>
          </p:nvPr>
        </p:nvSpPr>
        <p:spPr>
          <a:xfrm>
            <a:off x="984244" y="1596941"/>
            <a:ext cx="10369555" cy="4351338"/>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553938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27200" y="1905000"/>
            <a:ext cx="4876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05600" y="1905000"/>
            <a:ext cx="52832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4C510D-D580-43A2-9ABD-5D3EEA2F3D97}" type="slidenum">
              <a:rPr lang="en-US" smtClean="0"/>
              <a:t>‹#›</a:t>
            </a:fld>
            <a:endParaRPr lang="en-US" dirty="0"/>
          </a:p>
        </p:txBody>
      </p:sp>
      <p:sp>
        <p:nvSpPr>
          <p:cNvPr id="8" name="Rectangle 7"/>
          <p:cNvSpPr/>
          <p:nvPr userDrawn="1"/>
        </p:nvSpPr>
        <p:spPr>
          <a:xfrm>
            <a:off x="0" y="1524000"/>
            <a:ext cx="12192000" cy="441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Tree>
    <p:extLst>
      <p:ext uri="{BB962C8B-B14F-4D97-AF65-F5344CB8AC3E}">
        <p14:creationId xmlns:p14="http://schemas.microsoft.com/office/powerpoint/2010/main" val="178112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D34B-67FC-6843-9EC9-8CFA0A12458B}"/>
              </a:ext>
            </a:extLst>
          </p:cNvPr>
          <p:cNvSpPr>
            <a:spLocks noGrp="1"/>
          </p:cNvSpPr>
          <p:nvPr>
            <p:ph type="ctrTitle"/>
          </p:nvPr>
        </p:nvSpPr>
        <p:spPr>
          <a:xfrm>
            <a:off x="975360" y="1459818"/>
            <a:ext cx="9144000" cy="706440"/>
          </a:xfrm>
          <a:prstGeom prst="rect">
            <a:avLst/>
          </a:prstGeom>
        </p:spPr>
        <p:txBody>
          <a:bodyPr anchor="ctr"/>
          <a:lstStyle>
            <a:lvl1pPr algn="l">
              <a:defRPr sz="4400" b="1">
                <a:solidFill>
                  <a:schemeClr val="accent4">
                    <a:lumMod val="50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45C3F88-41E4-434A-837B-D8747417C81B}"/>
              </a:ext>
            </a:extLst>
          </p:cNvPr>
          <p:cNvSpPr>
            <a:spLocks noGrp="1"/>
          </p:cNvSpPr>
          <p:nvPr>
            <p:ph type="subTitle" idx="1"/>
          </p:nvPr>
        </p:nvSpPr>
        <p:spPr>
          <a:xfrm>
            <a:off x="975360" y="3856038"/>
            <a:ext cx="458216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8882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45C3F88-41E4-434A-837B-D8747417C81B}"/>
              </a:ext>
            </a:extLst>
          </p:cNvPr>
          <p:cNvSpPr>
            <a:spLocks noGrp="1"/>
          </p:cNvSpPr>
          <p:nvPr>
            <p:ph type="subTitle" idx="1"/>
          </p:nvPr>
        </p:nvSpPr>
        <p:spPr>
          <a:xfrm>
            <a:off x="975360" y="3856038"/>
            <a:ext cx="458216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360" y="799715"/>
            <a:ext cx="3523449" cy="403255"/>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5360" y="1435662"/>
            <a:ext cx="5968501" cy="1478988"/>
          </a:xfrm>
          <a:prstGeom prst="rect">
            <a:avLst/>
          </a:prstGeom>
        </p:spPr>
      </p:pic>
    </p:spTree>
    <p:extLst>
      <p:ext uri="{BB962C8B-B14F-4D97-AF65-F5344CB8AC3E}">
        <p14:creationId xmlns:p14="http://schemas.microsoft.com/office/powerpoint/2010/main" val="2961664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C99432-1CB8-874D-B98A-5380D9120234}"/>
              </a:ext>
            </a:extLst>
          </p:cNvPr>
          <p:cNvSpPr>
            <a:spLocks noGrp="1"/>
          </p:cNvSpPr>
          <p:nvPr>
            <p:ph type="dt" sz="half" idx="10"/>
          </p:nvPr>
        </p:nvSpPr>
        <p:spPr>
          <a:xfrm>
            <a:off x="838200" y="6356350"/>
            <a:ext cx="2743200" cy="365125"/>
          </a:xfrm>
          <a:prstGeom prst="rect">
            <a:avLst/>
          </a:prstGeom>
        </p:spPr>
        <p:txBody>
          <a:bodyPr/>
          <a:lstStyle/>
          <a:p>
            <a:fld id="{64B1E729-E6A1-47B5-B86C-F81EB337C924}" type="datetime1">
              <a:rPr lang="en-US" smtClean="0"/>
              <a:t>9/21/2022</a:t>
            </a:fld>
            <a:endParaRPr lang="en-US" dirty="0"/>
          </a:p>
        </p:txBody>
      </p:sp>
      <p:sp>
        <p:nvSpPr>
          <p:cNvPr id="3" name="Footer Placeholder 2">
            <a:extLst>
              <a:ext uri="{FF2B5EF4-FFF2-40B4-BE49-F238E27FC236}">
                <a16:creationId xmlns:a16="http://schemas.microsoft.com/office/drawing/2014/main" id="{B7FBA460-EC0A-424F-A7AD-1D2C51BAB43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32A7C1D-E6E8-B644-92F1-42A454AE4A3A}"/>
              </a:ext>
            </a:extLst>
          </p:cNvPr>
          <p:cNvSpPr>
            <a:spLocks noGrp="1"/>
          </p:cNvSpPr>
          <p:nvPr>
            <p:ph type="sldNum" sz="quarter" idx="12"/>
          </p:nvPr>
        </p:nvSpPr>
        <p:spPr>
          <a:xfrm>
            <a:off x="8610600" y="6356350"/>
            <a:ext cx="2743200" cy="365125"/>
          </a:xfrm>
          <a:prstGeom prst="rect">
            <a:avLst/>
          </a:prstGeom>
        </p:spPr>
        <p:txBody>
          <a:bodyPr/>
          <a:lstStyle/>
          <a:p>
            <a:fld id="{4BB18753-22B0-A84F-BCF9-E1401F8F93E4}" type="slidenum">
              <a:rPr lang="en-US" smtClean="0"/>
              <a:t>‹#›</a:t>
            </a:fld>
            <a:endParaRPr lang="en-US" dirty="0"/>
          </a:p>
        </p:txBody>
      </p:sp>
    </p:spTree>
    <p:extLst>
      <p:ext uri="{BB962C8B-B14F-4D97-AF65-F5344CB8AC3E}">
        <p14:creationId xmlns:p14="http://schemas.microsoft.com/office/powerpoint/2010/main" val="71146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Work zone with traffic barrels and vehicles">
            <a:extLst>
              <a:ext uri="{FF2B5EF4-FFF2-40B4-BE49-F238E27FC236}">
                <a16:creationId xmlns:a16="http://schemas.microsoft.com/office/drawing/2014/main" id="{74B3FB9E-AE37-9A4D-AB63-FD7BE715AD3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954" t="12710" r="-1954" b="9073"/>
          <a:stretch/>
        </p:blipFill>
        <p:spPr>
          <a:xfrm>
            <a:off x="10507124" y="428978"/>
            <a:ext cx="1733643" cy="903111"/>
          </a:xfrm>
          <a:prstGeom prst="rect">
            <a:avLst/>
          </a:prstGeom>
        </p:spPr>
      </p:pic>
      <p:sp>
        <p:nvSpPr>
          <p:cNvPr id="8" name="Parallelogram 7">
            <a:extLst>
              <a:ext uri="{FF2B5EF4-FFF2-40B4-BE49-F238E27FC236}">
                <a16:creationId xmlns:a16="http://schemas.microsoft.com/office/drawing/2014/main" id="{FD22B886-9045-C54A-A319-B60CCF20126A}"/>
              </a:ext>
            </a:extLst>
          </p:cNvPr>
          <p:cNvSpPr/>
          <p:nvPr userDrawn="1"/>
        </p:nvSpPr>
        <p:spPr>
          <a:xfrm>
            <a:off x="222617" y="406946"/>
            <a:ext cx="10496183" cy="926486"/>
          </a:xfrm>
          <a:prstGeom prst="parallelogram">
            <a:avLst/>
          </a:prstGeom>
          <a:solidFill>
            <a:srgbClr val="C5F0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C266B5E1-7B3A-D145-B5C0-7A442658009E}"/>
              </a:ext>
            </a:extLst>
          </p:cNvPr>
          <p:cNvSpPr>
            <a:spLocks noGrp="1"/>
          </p:cNvSpPr>
          <p:nvPr>
            <p:ph type="body" idx="1"/>
          </p:nvPr>
        </p:nvSpPr>
        <p:spPr>
          <a:xfrm>
            <a:off x="984244" y="1596941"/>
            <a:ext cx="1036955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CCB42C6-4012-9B47-BE06-9A694A969359}"/>
              </a:ext>
            </a:extLst>
          </p:cNvPr>
          <p:cNvSpPr>
            <a:spLocks noGrp="1"/>
          </p:cNvSpPr>
          <p:nvPr>
            <p:ph type="dt" sz="half" idx="2"/>
          </p:nvPr>
        </p:nvSpPr>
        <p:spPr>
          <a:xfrm>
            <a:off x="4870443" y="6356350"/>
            <a:ext cx="259715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C790006-EC7C-4A4E-A07D-6823A802F34A}" type="datetime1">
              <a:rPr lang="en-US" smtClean="0"/>
              <a:t>9/21/2022</a:t>
            </a:fld>
            <a:endParaRPr lang="en-US" dirty="0"/>
          </a:p>
        </p:txBody>
      </p:sp>
      <p:sp>
        <p:nvSpPr>
          <p:cNvPr id="6" name="Slide Number Placeholder 5">
            <a:extLst>
              <a:ext uri="{FF2B5EF4-FFF2-40B4-BE49-F238E27FC236}">
                <a16:creationId xmlns:a16="http://schemas.microsoft.com/office/drawing/2014/main" id="{406870AD-C09E-BC40-9830-3F7EF73A1C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4CC3B-F538-9046-9995-49EE0C980241}" type="slidenum">
              <a:rPr lang="en-US" smtClean="0"/>
              <a:t>‹#›</a:t>
            </a:fld>
            <a:endParaRPr lang="en-US" dirty="0"/>
          </a:p>
        </p:txBody>
      </p:sp>
      <p:sp>
        <p:nvSpPr>
          <p:cNvPr id="7" name="Rectangle 6">
            <a:extLst>
              <a:ext uri="{FF2B5EF4-FFF2-40B4-BE49-F238E27FC236}">
                <a16:creationId xmlns:a16="http://schemas.microsoft.com/office/drawing/2014/main" id="{FFA2DDA6-80EF-9F47-B242-A09ED7C50E7B}"/>
              </a:ext>
            </a:extLst>
          </p:cNvPr>
          <p:cNvSpPr/>
          <p:nvPr userDrawn="1"/>
        </p:nvSpPr>
        <p:spPr>
          <a:xfrm>
            <a:off x="0" y="0"/>
            <a:ext cx="696686" cy="6858000"/>
          </a:xfrm>
          <a:prstGeom prst="rect">
            <a:avLst/>
          </a:prstGeom>
          <a:solidFill>
            <a:srgbClr val="0F7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9A9813AD-66F3-454A-A40D-DFFCF49AE0FE}"/>
              </a:ext>
            </a:extLst>
          </p:cNvPr>
          <p:cNvPicPr>
            <a:picLocks noChangeAspect="1"/>
          </p:cNvPicPr>
          <p:nvPr userDrawn="1"/>
        </p:nvPicPr>
        <p:blipFill>
          <a:blip r:embed="rId7"/>
          <a:stretch>
            <a:fillRect/>
          </a:stretch>
        </p:blipFill>
        <p:spPr>
          <a:xfrm>
            <a:off x="984245" y="5961614"/>
            <a:ext cx="1687704" cy="670118"/>
          </a:xfrm>
          <a:prstGeom prst="rect">
            <a:avLst/>
          </a:prstGeom>
        </p:spPr>
      </p:pic>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6200000">
            <a:off x="-2574896" y="3236540"/>
            <a:ext cx="6087723" cy="384920"/>
          </a:xfrm>
          <a:prstGeom prst="rect">
            <a:avLst/>
          </a:prstGeom>
        </p:spPr>
      </p:pic>
    </p:spTree>
    <p:extLst>
      <p:ext uri="{BB962C8B-B14F-4D97-AF65-F5344CB8AC3E}">
        <p14:creationId xmlns:p14="http://schemas.microsoft.com/office/powerpoint/2010/main" val="94825689"/>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5" r:id="rId3"/>
    <p:sldLayoutId id="2147483681" r:id="rId4"/>
  </p:sldLayoutIdLst>
  <p:hf hdr="0" ftr="0" dt="0"/>
  <p:txStyles>
    <p:titleStyle>
      <a:lvl1pPr algn="l" defTabSz="914400" rtl="0" eaLnBrk="1" latinLnBrk="0" hangingPunct="1">
        <a:lnSpc>
          <a:spcPct val="90000"/>
        </a:lnSpc>
        <a:spcBef>
          <a:spcPct val="0"/>
        </a:spcBef>
        <a:buNone/>
        <a:defRPr lang="en-US" sz="2000" kern="1200" smtClean="0">
          <a:solidFill>
            <a:schemeClr val="tx1"/>
          </a:solidFill>
          <a:effectLst/>
          <a:latin typeface="Roboto Slab" pitchFamily="2" charset="0"/>
          <a:ea typeface="Roboto Slab" pitchFamily="2" charset="0"/>
          <a:cs typeface="+mj-cs"/>
        </a:defRPr>
      </a:lvl1pPr>
    </p:titleStyle>
    <p:bodyStyle>
      <a:lvl1pPr marL="228600" indent="-228600" algn="l" defTabSz="914400" rtl="0" eaLnBrk="1" latinLnBrk="0" hangingPunct="1">
        <a:lnSpc>
          <a:spcPct val="90000"/>
        </a:lnSpc>
        <a:spcBef>
          <a:spcPts val="1000"/>
        </a:spcBef>
        <a:buClr>
          <a:srgbClr val="516A89"/>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516A8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16A8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16A89"/>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16A89"/>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Work zone traffic barrels and cars on a roadway&#10;">
            <a:extLst>
              <a:ext uri="{FF2B5EF4-FFF2-40B4-BE49-F238E27FC236}">
                <a16:creationId xmlns:a16="http://schemas.microsoft.com/office/drawing/2014/main" id="{E04E9EB2-1DE1-7040-AA2C-3A625D87873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18485" y="0"/>
            <a:ext cx="10297115" cy="6857999"/>
          </a:xfrm>
          <a:prstGeom prst="rect">
            <a:avLst/>
          </a:prstGeom>
        </p:spPr>
      </p:pic>
      <p:sp>
        <p:nvSpPr>
          <p:cNvPr id="33" name="Parallelogram 32">
            <a:extLst>
              <a:ext uri="{FF2B5EF4-FFF2-40B4-BE49-F238E27FC236}">
                <a16:creationId xmlns:a16="http://schemas.microsoft.com/office/drawing/2014/main" id="{2D3604D3-43D0-9447-92E6-9D16EC190BA5}"/>
              </a:ext>
            </a:extLst>
          </p:cNvPr>
          <p:cNvSpPr/>
          <p:nvPr userDrawn="1"/>
        </p:nvSpPr>
        <p:spPr>
          <a:xfrm>
            <a:off x="0" y="0"/>
            <a:ext cx="7313899" cy="6858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9A9813AD-66F3-454A-A40D-DFFCF49AE0FE}"/>
              </a:ext>
            </a:extLst>
          </p:cNvPr>
          <p:cNvPicPr>
            <a:picLocks noChangeAspect="1"/>
          </p:cNvPicPr>
          <p:nvPr userDrawn="1"/>
        </p:nvPicPr>
        <p:blipFill>
          <a:blip r:embed="rId6"/>
          <a:stretch>
            <a:fillRect/>
          </a:stretch>
        </p:blipFill>
        <p:spPr>
          <a:xfrm>
            <a:off x="984245" y="5961614"/>
            <a:ext cx="1687704" cy="670118"/>
          </a:xfrm>
          <a:prstGeom prst="rect">
            <a:avLst/>
          </a:prstGeom>
        </p:spPr>
      </p:pic>
      <p:sp>
        <p:nvSpPr>
          <p:cNvPr id="9" name="Rectangle 8">
            <a:extLst>
              <a:ext uri="{FF2B5EF4-FFF2-40B4-BE49-F238E27FC236}">
                <a16:creationId xmlns:a16="http://schemas.microsoft.com/office/drawing/2014/main" id="{FFA2DDA6-80EF-9F47-B242-A09ED7C50E7B}"/>
              </a:ext>
            </a:extLst>
          </p:cNvPr>
          <p:cNvSpPr/>
          <p:nvPr userDrawn="1"/>
        </p:nvSpPr>
        <p:spPr>
          <a:xfrm>
            <a:off x="0" y="0"/>
            <a:ext cx="696686" cy="6858000"/>
          </a:xfrm>
          <a:prstGeom prst="rect">
            <a:avLst/>
          </a:prstGeom>
          <a:solidFill>
            <a:srgbClr val="0F7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6200000">
            <a:off x="-2574896" y="3236540"/>
            <a:ext cx="6087723" cy="384920"/>
          </a:xfrm>
          <a:prstGeom prst="rect">
            <a:avLst/>
          </a:prstGeom>
        </p:spPr>
      </p:pic>
      <p:sp>
        <p:nvSpPr>
          <p:cNvPr id="13" name="Rectangle 12">
            <a:extLst>
              <a:ext uri="{FF2B5EF4-FFF2-40B4-BE49-F238E27FC236}">
                <a16:creationId xmlns:a16="http://schemas.microsoft.com/office/drawing/2014/main" id="{6AAC7601-4662-CE4C-A4F5-27676A65B01C}"/>
              </a:ext>
            </a:extLst>
          </p:cNvPr>
          <p:cNvSpPr/>
          <p:nvPr userDrawn="1"/>
        </p:nvSpPr>
        <p:spPr>
          <a:xfrm>
            <a:off x="696686" y="1295148"/>
            <a:ext cx="11513939" cy="1393624"/>
          </a:xfrm>
          <a:prstGeom prst="rect">
            <a:avLst/>
          </a:prstGeom>
          <a:gradFill>
            <a:gsLst>
              <a:gs pos="0">
                <a:srgbClr val="C5F0FF"/>
              </a:gs>
              <a:gs pos="100000">
                <a:schemeClr val="bg1">
                  <a:alpha val="28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12344400" y="6516300"/>
            <a:ext cx="1112484" cy="276999"/>
          </a:xfrm>
          <a:prstGeom prst="rect">
            <a:avLst/>
          </a:prstGeom>
          <a:noFill/>
        </p:spPr>
        <p:txBody>
          <a:bodyPr wrap="none" rtlCol="0">
            <a:spAutoFit/>
          </a:bodyPr>
          <a:lstStyle/>
          <a:p>
            <a:r>
              <a:rPr lang="en-US" sz="1200" dirty="0"/>
              <a:t>Source: FHWA.</a:t>
            </a:r>
          </a:p>
        </p:txBody>
      </p:sp>
    </p:spTree>
    <p:extLst>
      <p:ext uri="{BB962C8B-B14F-4D97-AF65-F5344CB8AC3E}">
        <p14:creationId xmlns:p14="http://schemas.microsoft.com/office/powerpoint/2010/main" val="4034813712"/>
      </p:ext>
    </p:extLst>
  </p:cSld>
  <p:clrMap bg1="lt1" tx1="dk1" bg2="lt2" tx2="dk2" accent1="accent1" accent2="accent2" accent3="accent3" accent4="accent4" accent5="accent5" accent6="accent6" hlink="hlink" folHlink="folHlink"/>
  <p:sldLayoutIdLst>
    <p:sldLayoutId id="2147483673" r:id="rId1"/>
    <p:sldLayoutId id="2147483680" r:id="rId2"/>
    <p:sldLayoutId id="2147483679" r:id="rId3"/>
  </p:sldLayoutIdLst>
  <p:hf hdr="0" ftr="0" dt="0"/>
  <p:txStyles>
    <p:titleStyle>
      <a:lvl1pPr algn="l" defTabSz="914400" rtl="0" eaLnBrk="1" latinLnBrk="0" hangingPunct="1">
        <a:lnSpc>
          <a:spcPct val="90000"/>
        </a:lnSpc>
        <a:spcBef>
          <a:spcPct val="0"/>
        </a:spcBef>
        <a:buNone/>
        <a:defRPr sz="4400" kern="1200">
          <a:ln>
            <a:noFill/>
          </a:ln>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ops.fhwa.dot.gov/publications/fhwahop18088/fhwahop18088.pd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ops.fhwa.dot.gov/tsmo/"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wsdot.wa.gov/about/secretary/strategic-plan/"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s://www.codot.gov/about/mission-and-vision.html"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ops.fhwa.dot.gov/tsmo" TargetMode="External"/><Relationship Id="rId7" Type="http://schemas.openxmlformats.org/officeDocument/2006/relationships/hyperlink" Target="https://ops.fhwa.dot.gov/publications/fhwahop18090/index.htm"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www.transportationops.org/" TargetMode="External"/><Relationship Id="rId5" Type="http://schemas.openxmlformats.org/officeDocument/2006/relationships/hyperlink" Target="https://ops.fhwa.dot.gov/plan4ops/focus_areas/communicating_tsmo.htm" TargetMode="External"/><Relationship Id="rId4" Type="http://schemas.openxmlformats.org/officeDocument/2006/relationships/hyperlink" Target="https://ops.fhwa.dot.gov/plan4op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fhwa.dot.gov/preservation/memos/160225.pdf"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transportationops.org/case-studies/job-order-contracts-its-maintenance"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hyperlink" Target="https://transportationops.org/case-studies/maintenance-staff-training-increasing-internal-tsmo-knowledge"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transportationops.org/case-studies/coordinated-highway-assistance-and-maintenance-program-champ"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48.xml.rels><?xml version="1.0" encoding="UTF-8" standalone="yes"?>
<Relationships xmlns="http://schemas.openxmlformats.org/package/2006/relationships"><Relationship Id="rId3" Type="http://schemas.openxmlformats.org/officeDocument/2006/relationships/hyperlink" Target="https://blog.udot.utah.gov/2015/01/udot-click-n-fix/"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8" Type="http://schemas.openxmlformats.org/officeDocument/2006/relationships/hyperlink" Target="https://maintenance.transportation.org/" TargetMode="External"/><Relationship Id="rId3" Type="http://schemas.openxmlformats.org/officeDocument/2006/relationships/hyperlink" Target="https://ops.fhwa.dot.gov/tsmo" TargetMode="External"/><Relationship Id="rId7" Type="http://schemas.openxmlformats.org/officeDocument/2006/relationships/hyperlink" Target="https://transportationops.org/publications/2019-operations-and-maintenance-peer-exchange"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hyperlink" Target="https://www.transportationops.org/" TargetMode="External"/><Relationship Id="rId5" Type="http://schemas.openxmlformats.org/officeDocument/2006/relationships/hyperlink" Target="https://ops.fhwa.dot.gov/plan4ops/focus_areas/communicating_tsmo.htm" TargetMode="External"/><Relationship Id="rId4" Type="http://schemas.openxmlformats.org/officeDocument/2006/relationships/hyperlink" Target="https://ops.fhwa.dot.gov/publications/fhwahop18090/"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5288" y="1338944"/>
            <a:ext cx="5739282" cy="1479208"/>
          </a:xfrm>
        </p:spPr>
        <p:txBody>
          <a:bodyPr/>
          <a:lstStyle/>
          <a:p>
            <a:r>
              <a:rPr lang="en-US" sz="4000" dirty="0"/>
              <a:t>Connecting TSMO and Maintenance </a:t>
            </a:r>
            <a:r>
              <a:rPr kumimoji="0" lang="en-US" sz="800" b="0" i="0" u="none" strike="noStrike" kern="1200" cap="none" spc="0" normalizeH="0" baseline="0" noProof="0" dirty="0">
                <a:ln>
                  <a:noFill/>
                </a:ln>
                <a:solidFill>
                  <a:srgbClr val="EBFAFF"/>
                </a:solidFill>
                <a:effectLst/>
                <a:uLnTx/>
                <a:uFillTx/>
                <a:latin typeface="Arial" panose="020B0604020202020204" pitchFamily="34" charset="0"/>
                <a:ea typeface="+mj-ea"/>
                <a:cs typeface="Arial" panose="020B0604020202020204" pitchFamily="34" charset="0"/>
              </a:rPr>
              <a:t>Executive summary (ES)</a:t>
            </a:r>
            <a:endParaRPr lang="en-US" sz="4000" dirty="0">
              <a:solidFill>
                <a:srgbClr val="EBFAFF"/>
              </a:solidFill>
            </a:endParaRPr>
          </a:p>
        </p:txBody>
      </p:sp>
      <p:sp>
        <p:nvSpPr>
          <p:cNvPr id="4" name="Subtitle 2">
            <a:extLst>
              <a:ext uri="{FF2B5EF4-FFF2-40B4-BE49-F238E27FC236}">
                <a16:creationId xmlns:a16="http://schemas.microsoft.com/office/drawing/2014/main" id="{989B38AD-452C-F24E-9B01-D9C8DBF9FE0D}"/>
              </a:ext>
            </a:extLst>
          </p:cNvPr>
          <p:cNvSpPr txBox="1"/>
          <p:nvPr/>
        </p:nvSpPr>
        <p:spPr>
          <a:xfrm>
            <a:off x="925287" y="796943"/>
            <a:ext cx="6825354" cy="461665"/>
          </a:xfrm>
          <a:prstGeom prst="rect">
            <a:avLst/>
          </a:prstGeom>
          <a:noFill/>
        </p:spPr>
        <p:txBody>
          <a:bodyPr wrap="square" rtlCol="0">
            <a:spAutoFit/>
          </a:bodyPr>
          <a:lstStyle/>
          <a:p>
            <a:r>
              <a:rPr lang="en-US" sz="2400" b="1"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rPr>
              <a:t>MAINTENANCE</a:t>
            </a:r>
          </a:p>
        </p:txBody>
      </p:sp>
      <p:sp>
        <p:nvSpPr>
          <p:cNvPr id="3" name="TextBox 1"/>
          <p:cNvSpPr>
            <a:spLocks noGrp="1"/>
          </p:cNvSpPr>
          <p:nvPr>
            <p:ph type="subTitle" idx="1"/>
          </p:nvPr>
        </p:nvSpPr>
        <p:spPr>
          <a:xfrm>
            <a:off x="925287" y="4256313"/>
            <a:ext cx="4582160" cy="1124857"/>
          </a:xfrm>
        </p:spPr>
        <p:txBody>
          <a:bodyPr/>
          <a:lstStyle/>
          <a:p>
            <a:r>
              <a:rPr lang="en-US" sz="1800" dirty="0">
                <a:latin typeface="Arial" panose="020B0604020202020204" pitchFamily="34" charset="0"/>
                <a:cs typeface="Arial" panose="020B0604020202020204" pitchFamily="34" charset="0"/>
              </a:rPr>
              <a:t>Presenter Name</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Date</a:t>
            </a:r>
          </a:p>
        </p:txBody>
      </p:sp>
    </p:spTree>
    <p:extLst>
      <p:ext uri="{BB962C8B-B14F-4D97-AF65-F5344CB8AC3E}">
        <p14:creationId xmlns:p14="http://schemas.microsoft.com/office/powerpoint/2010/main" val="385098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634483"/>
            <a:ext cx="9671315" cy="429208"/>
          </a:xfrm>
        </p:spPr>
        <p:txBody>
          <a:bodyPr/>
          <a:lstStyle/>
          <a:p>
            <a:r>
              <a:rPr lang="en-US" dirty="0"/>
              <a:t>Next Steps </a:t>
            </a:r>
            <a:r>
              <a:rPr kumimoji="0" lang="en-US" sz="800" b="1" i="0" u="none" strike="noStrike" kern="1200" cap="none" spc="0" normalizeH="0" baseline="0" noProof="0" dirty="0">
                <a:ln>
                  <a:noFill/>
                </a:ln>
                <a:solidFill>
                  <a:srgbClr val="C5F0FF"/>
                </a:solidFill>
                <a:effectLst/>
                <a:uLnTx/>
                <a:uFillTx/>
                <a:latin typeface="Arial" panose="020B0604020202020204" pitchFamily="34" charset="0"/>
                <a:cs typeface="Arial" panose="020B0604020202020204" pitchFamily="34" charset="0"/>
              </a:rPr>
              <a:t>(ES)</a:t>
            </a:r>
            <a:endParaRPr lang="en-US" dirty="0"/>
          </a:p>
        </p:txBody>
      </p:sp>
      <p:sp>
        <p:nvSpPr>
          <p:cNvPr id="5" name="Content Placeholder 4"/>
          <p:cNvSpPr>
            <a:spLocks noGrp="1"/>
          </p:cNvSpPr>
          <p:nvPr>
            <p:ph idx="1"/>
          </p:nvPr>
        </p:nvSpPr>
        <p:spPr>
          <a:xfrm>
            <a:off x="984243" y="1596941"/>
            <a:ext cx="7538433" cy="4351338"/>
          </a:xfrm>
        </p:spPr>
        <p:txBody>
          <a:bodyPr>
            <a:noAutofit/>
          </a:bodyPr>
          <a:lstStyle/>
          <a:p>
            <a:pPr>
              <a:lnSpc>
                <a:spcPct val="110000"/>
              </a:lnSpc>
              <a:spcBef>
                <a:spcPts val="600"/>
              </a:spcBef>
              <a:spcAft>
                <a:spcPts val="400"/>
              </a:spcAft>
            </a:pPr>
            <a:r>
              <a:rPr lang="en-US" sz="2000" dirty="0"/>
              <a:t>Bring TSMO and maintenance leaders together to identify areas of common interest and mutual objectives</a:t>
            </a:r>
          </a:p>
          <a:p>
            <a:pPr>
              <a:lnSpc>
                <a:spcPct val="110000"/>
              </a:lnSpc>
              <a:spcBef>
                <a:spcPts val="600"/>
              </a:spcBef>
              <a:spcAft>
                <a:spcPts val="400"/>
              </a:spcAft>
            </a:pPr>
            <a:r>
              <a:rPr lang="en-US" sz="2000" dirty="0"/>
              <a:t>Find out how TSMO strategies are already supporting maintenance goals</a:t>
            </a:r>
          </a:p>
          <a:p>
            <a:pPr>
              <a:lnSpc>
                <a:spcPct val="110000"/>
              </a:lnSpc>
              <a:spcBef>
                <a:spcPts val="600"/>
              </a:spcBef>
              <a:spcAft>
                <a:spcPts val="400"/>
              </a:spcAft>
            </a:pPr>
            <a:r>
              <a:rPr lang="en-US" sz="2000" dirty="0"/>
              <a:t>Discuss where TSMO can make an even greater impact on maintenance goals</a:t>
            </a:r>
          </a:p>
          <a:p>
            <a:pPr>
              <a:lnSpc>
                <a:spcPct val="110000"/>
              </a:lnSpc>
              <a:spcBef>
                <a:spcPts val="600"/>
              </a:spcBef>
              <a:spcAft>
                <a:spcPts val="400"/>
              </a:spcAft>
            </a:pPr>
            <a:r>
              <a:rPr lang="en-US" sz="2000" dirty="0"/>
              <a:t>Begin joint efforts to improve the TSMO and maintenance connection</a:t>
            </a:r>
          </a:p>
          <a:p>
            <a:pPr marL="0" indent="0">
              <a:lnSpc>
                <a:spcPct val="110000"/>
              </a:lnSpc>
              <a:spcBef>
                <a:spcPts val="600"/>
              </a:spcBef>
              <a:spcAft>
                <a:spcPts val="400"/>
              </a:spcAft>
              <a:buNone/>
            </a:pPr>
            <a:r>
              <a:rPr lang="en-US" sz="2000" dirty="0"/>
              <a:t>To learn more: </a:t>
            </a:r>
            <a:r>
              <a:rPr lang="en-US" sz="2000" dirty="0">
                <a:hlinkClick r:id="rId3"/>
              </a:rPr>
              <a:t>https://ops.fhwa.dot.gov/publications/fhwahop18090/fhwahop18090.pdf</a:t>
            </a:r>
            <a:r>
              <a:rPr lang="en-US" sz="2000" dirty="0"/>
              <a:t> </a:t>
            </a:r>
          </a:p>
        </p:txBody>
      </p:sp>
      <p:pic>
        <p:nvPicPr>
          <p:cNvPr id="3" name="Picture 2" descr="Fact sheet from FHWA on enhancing transportation by connecting TSMO and maintenance"/>
          <p:cNvPicPr>
            <a:picLocks noChangeAspect="1"/>
          </p:cNvPicPr>
          <p:nvPr/>
        </p:nvPicPr>
        <p:blipFill>
          <a:blip r:embed="rId4"/>
          <a:stretch>
            <a:fillRect/>
          </a:stretch>
        </p:blipFill>
        <p:spPr>
          <a:xfrm>
            <a:off x="8771937" y="1865571"/>
            <a:ext cx="3049205" cy="3688899"/>
          </a:xfrm>
          <a:prstGeom prst="rect">
            <a:avLst/>
          </a:prstGeom>
          <a:ln>
            <a:solidFill>
              <a:schemeClr val="tx1">
                <a:lumMod val="50000"/>
                <a:lumOff val="50000"/>
              </a:schemeClr>
            </a:solidFill>
          </a:ln>
        </p:spPr>
      </p:pic>
      <p:sp>
        <p:nvSpPr>
          <p:cNvPr id="6" name="TextBox 5"/>
          <p:cNvSpPr txBox="1"/>
          <p:nvPr/>
        </p:nvSpPr>
        <p:spPr>
          <a:xfrm>
            <a:off x="9643864" y="5565036"/>
            <a:ext cx="2177278" cy="307777"/>
          </a:xfrm>
          <a:prstGeom prst="rect">
            <a:avLst/>
          </a:prstGeom>
          <a:noFill/>
        </p:spPr>
        <p:txBody>
          <a:bodyPr wrap="square" rtlCol="0">
            <a:spAutoFit/>
          </a:bodyPr>
          <a:lstStyle/>
          <a:p>
            <a:pPr algn="r"/>
            <a:r>
              <a:rPr lang="en-US" sz="1400" dirty="0">
                <a:latin typeface="Arial" panose="020B0604020202020204" pitchFamily="34" charset="0"/>
                <a:cs typeface="Arial" panose="020B0604020202020204" pitchFamily="34" charset="0"/>
              </a:rPr>
              <a:t>Source: FHWA</a:t>
            </a:r>
          </a:p>
        </p:txBody>
      </p:sp>
      <p:sp>
        <p:nvSpPr>
          <p:cNvPr id="7" name="Slide Number Placeholder 3">
            <a:extLst>
              <a:ext uri="{FF2B5EF4-FFF2-40B4-BE49-F238E27FC236}">
                <a16:creationId xmlns:a16="http://schemas.microsoft.com/office/drawing/2014/main" id="{43D858AB-7432-4B8E-909C-9233914CD69D}"/>
              </a:ext>
            </a:extLst>
          </p:cNvPr>
          <p:cNvSpPr>
            <a:spLocks noGrp="1"/>
          </p:cNvSpPr>
          <p:nvPr>
            <p:ph type="sldNum" sz="quarter" idx="12"/>
          </p:nvPr>
        </p:nvSpPr>
        <p:spPr>
          <a:xfrm>
            <a:off x="8610600" y="6356350"/>
            <a:ext cx="2743200" cy="365125"/>
          </a:xfrm>
        </p:spPr>
        <p:txBody>
          <a:bodyPr/>
          <a:lstStyle/>
          <a:p>
            <a:fld id="{37D4CC3B-F538-9046-9995-49EE0C980241}" type="slidenum">
              <a:rPr lang="en-US" smtClean="0"/>
              <a:t>10</a:t>
            </a:fld>
            <a:endParaRPr lang="en-US" dirty="0"/>
          </a:p>
        </p:txBody>
      </p:sp>
    </p:spTree>
    <p:extLst>
      <p:ext uri="{BB962C8B-B14F-4D97-AF65-F5344CB8AC3E}">
        <p14:creationId xmlns:p14="http://schemas.microsoft.com/office/powerpoint/2010/main" val="1223107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B8F8F-FB2B-437C-9192-601CAF68CA38}"/>
              </a:ext>
            </a:extLst>
          </p:cNvPr>
          <p:cNvSpPr>
            <a:spLocks noGrp="1"/>
          </p:cNvSpPr>
          <p:nvPr>
            <p:ph type="title"/>
          </p:nvPr>
        </p:nvSpPr>
        <p:spPr/>
        <p:txBody>
          <a:bodyPr/>
          <a:lstStyle/>
          <a:p>
            <a:r>
              <a:rPr lang="en-US" dirty="0"/>
              <a:t>End of Executive Summary</a:t>
            </a:r>
          </a:p>
        </p:txBody>
      </p:sp>
      <p:sp>
        <p:nvSpPr>
          <p:cNvPr id="4" name="Slide Number Placeholder 3">
            <a:extLst>
              <a:ext uri="{FF2B5EF4-FFF2-40B4-BE49-F238E27FC236}">
                <a16:creationId xmlns:a16="http://schemas.microsoft.com/office/drawing/2014/main" id="{24015FF7-98A5-4621-8DA4-ED660214CB33}"/>
              </a:ext>
            </a:extLst>
          </p:cNvPr>
          <p:cNvSpPr>
            <a:spLocks noGrp="1"/>
          </p:cNvSpPr>
          <p:nvPr>
            <p:ph type="sldNum" sz="quarter" idx="12"/>
          </p:nvPr>
        </p:nvSpPr>
        <p:spPr/>
        <p:txBody>
          <a:bodyPr/>
          <a:lstStyle/>
          <a:p>
            <a:fld id="{37D4CC3B-F538-9046-9995-49EE0C980241}" type="slidenum">
              <a:rPr lang="en-US" smtClean="0"/>
              <a:t>11</a:t>
            </a:fld>
            <a:endParaRPr lang="en-US" dirty="0"/>
          </a:p>
        </p:txBody>
      </p:sp>
    </p:spTree>
    <p:extLst>
      <p:ext uri="{BB962C8B-B14F-4D97-AF65-F5344CB8AC3E}">
        <p14:creationId xmlns:p14="http://schemas.microsoft.com/office/powerpoint/2010/main" val="2838830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CCA065-E47B-4610-86FA-E8BF2887E5A1}"/>
              </a:ext>
            </a:extLst>
          </p:cNvPr>
          <p:cNvSpPr>
            <a:spLocks noGrp="1"/>
          </p:cNvSpPr>
          <p:nvPr>
            <p:ph type="title"/>
          </p:nvPr>
        </p:nvSpPr>
        <p:spPr/>
        <p:txBody>
          <a:bodyPr/>
          <a:lstStyle/>
          <a:p>
            <a:r>
              <a:rPr lang="en-US" dirty="0"/>
              <a:t>Goals of the Presentation</a:t>
            </a:r>
          </a:p>
        </p:txBody>
      </p:sp>
      <p:sp>
        <p:nvSpPr>
          <p:cNvPr id="6" name="Content Placeholder 5">
            <a:extLst>
              <a:ext uri="{FF2B5EF4-FFF2-40B4-BE49-F238E27FC236}">
                <a16:creationId xmlns:a16="http://schemas.microsoft.com/office/drawing/2014/main" id="{C8A34912-A779-4155-BAA0-390C389929BB}"/>
              </a:ext>
            </a:extLst>
          </p:cNvPr>
          <p:cNvSpPr>
            <a:spLocks noGrp="1"/>
          </p:cNvSpPr>
          <p:nvPr>
            <p:ph idx="1"/>
          </p:nvPr>
        </p:nvSpPr>
        <p:spPr/>
        <p:txBody>
          <a:bodyPr/>
          <a:lstStyle/>
          <a:p>
            <a:pPr>
              <a:lnSpc>
                <a:spcPct val="100000"/>
              </a:lnSpc>
            </a:pPr>
            <a:r>
              <a:rPr lang="en-US" sz="2800" dirty="0"/>
              <a:t>Create an awareness and understanding of TSMO</a:t>
            </a:r>
          </a:p>
          <a:p>
            <a:pPr>
              <a:lnSpc>
                <a:spcPct val="100000"/>
              </a:lnSpc>
            </a:pPr>
            <a:r>
              <a:rPr lang="en-US" sz="2800" dirty="0"/>
              <a:t>Explore ways TSMO and maintenance can support each other</a:t>
            </a:r>
          </a:p>
          <a:p>
            <a:pPr>
              <a:lnSpc>
                <a:spcPct val="100000"/>
              </a:lnSpc>
            </a:pPr>
            <a:r>
              <a:rPr lang="en-US" sz="2800" dirty="0"/>
              <a:t>Provide examples of coordination between TSMO and maintenance</a:t>
            </a:r>
          </a:p>
          <a:p>
            <a:pPr>
              <a:lnSpc>
                <a:spcPct val="100000"/>
              </a:lnSpc>
            </a:pPr>
            <a:r>
              <a:rPr lang="en-US" sz="2800" dirty="0"/>
              <a:t>Discuss opportunities to enhance collaboration between TSMO and maintenance</a:t>
            </a:r>
          </a:p>
          <a:p>
            <a:endParaRPr lang="en-US" dirty="0"/>
          </a:p>
          <a:p>
            <a:endParaRPr lang="en-US" dirty="0"/>
          </a:p>
        </p:txBody>
      </p:sp>
      <p:sp>
        <p:nvSpPr>
          <p:cNvPr id="4" name="Slide Number Placeholder 3">
            <a:extLst>
              <a:ext uri="{FF2B5EF4-FFF2-40B4-BE49-F238E27FC236}">
                <a16:creationId xmlns:a16="http://schemas.microsoft.com/office/drawing/2014/main" id="{D1057D2D-619E-4511-83BF-14FB2EDB4979}"/>
              </a:ext>
            </a:extLst>
          </p:cNvPr>
          <p:cNvSpPr>
            <a:spLocks noGrp="1"/>
          </p:cNvSpPr>
          <p:nvPr>
            <p:ph type="sldNum" sz="quarter" idx="12"/>
          </p:nvPr>
        </p:nvSpPr>
        <p:spPr/>
        <p:txBody>
          <a:bodyPr/>
          <a:lstStyle/>
          <a:p>
            <a:fld id="{37D4CC3B-F538-9046-9995-49EE0C980241}" type="slidenum">
              <a:rPr lang="en-US" smtClean="0"/>
              <a:t>12</a:t>
            </a:fld>
            <a:endParaRPr lang="en-US" dirty="0"/>
          </a:p>
        </p:txBody>
      </p:sp>
    </p:spTree>
    <p:extLst>
      <p:ext uri="{BB962C8B-B14F-4D97-AF65-F5344CB8AC3E}">
        <p14:creationId xmlns:p14="http://schemas.microsoft.com/office/powerpoint/2010/main" val="2531493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dirty="0"/>
              <a:t>Presentation Overview</a:t>
            </a:r>
          </a:p>
        </p:txBody>
      </p:sp>
      <p:sp>
        <p:nvSpPr>
          <p:cNvPr id="21" name="Content Placeholder 20"/>
          <p:cNvSpPr>
            <a:spLocks noGrp="1"/>
          </p:cNvSpPr>
          <p:nvPr>
            <p:ph idx="1"/>
          </p:nvPr>
        </p:nvSpPr>
        <p:spPr/>
        <p:txBody>
          <a:bodyPr>
            <a:normAutofit/>
          </a:bodyPr>
          <a:lstStyle/>
          <a:p>
            <a:pPr lvl="0">
              <a:lnSpc>
                <a:spcPct val="100000"/>
              </a:lnSpc>
              <a:spcAft>
                <a:spcPts val="1200"/>
              </a:spcAft>
            </a:pPr>
            <a:r>
              <a:rPr lang="en-US" sz="3200" dirty="0"/>
              <a:t>What is TSMO?</a:t>
            </a:r>
          </a:p>
          <a:p>
            <a:pPr lvl="0">
              <a:lnSpc>
                <a:spcPct val="100000"/>
              </a:lnSpc>
              <a:spcAft>
                <a:spcPts val="1200"/>
              </a:spcAft>
            </a:pPr>
            <a:r>
              <a:rPr lang="en-US" sz="3200" dirty="0"/>
              <a:t>Connecting TSMO and maintenance</a:t>
            </a:r>
          </a:p>
          <a:p>
            <a:pPr lvl="0">
              <a:lnSpc>
                <a:spcPct val="100000"/>
              </a:lnSpc>
              <a:spcAft>
                <a:spcPts val="1200"/>
              </a:spcAft>
            </a:pPr>
            <a:r>
              <a:rPr lang="en-US" sz="3200" dirty="0"/>
              <a:t>Examples of connecting TSMO and maintenance</a:t>
            </a:r>
          </a:p>
          <a:p>
            <a:pPr lvl="0">
              <a:lnSpc>
                <a:spcPct val="100000"/>
              </a:lnSpc>
              <a:spcAft>
                <a:spcPts val="1200"/>
              </a:spcAft>
            </a:pPr>
            <a:r>
              <a:rPr lang="en-US" sz="3200" dirty="0"/>
              <a:t>Overcoming challenges to collaboration</a:t>
            </a:r>
          </a:p>
          <a:p>
            <a:pPr lvl="0">
              <a:lnSpc>
                <a:spcPct val="100000"/>
              </a:lnSpc>
              <a:spcAft>
                <a:spcPts val="1200"/>
              </a:spcAft>
            </a:pPr>
            <a:r>
              <a:rPr lang="en-US" sz="3200" dirty="0"/>
              <a:t>Next steps</a:t>
            </a:r>
          </a:p>
        </p:txBody>
      </p:sp>
      <p:sp>
        <p:nvSpPr>
          <p:cNvPr id="16" name="Slide Number Placeholder 15"/>
          <p:cNvSpPr>
            <a:spLocks noGrp="1"/>
          </p:cNvSpPr>
          <p:nvPr>
            <p:ph type="sldNum" sz="quarter" idx="12"/>
          </p:nvPr>
        </p:nvSpPr>
        <p:spPr/>
        <p:txBody>
          <a:bodyPr/>
          <a:lstStyle/>
          <a:p>
            <a:fld id="{37D4CC3B-F538-9046-9995-49EE0C980241}" type="slidenum">
              <a:rPr lang="en-US" smtClean="0"/>
              <a:pPr/>
              <a:t>13</a:t>
            </a:fld>
            <a:endParaRPr lang="en-US" dirty="0"/>
          </a:p>
        </p:txBody>
      </p:sp>
    </p:spTree>
    <p:extLst>
      <p:ext uri="{BB962C8B-B14F-4D97-AF65-F5344CB8AC3E}">
        <p14:creationId xmlns:p14="http://schemas.microsoft.com/office/powerpoint/2010/main" val="1792807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TSMO?</a:t>
            </a:r>
          </a:p>
        </p:txBody>
      </p:sp>
      <p:sp>
        <p:nvSpPr>
          <p:cNvPr id="4" name="Slide Number Placeholder 3"/>
          <p:cNvSpPr>
            <a:spLocks noGrp="1"/>
          </p:cNvSpPr>
          <p:nvPr>
            <p:ph type="sldNum" sz="quarter" idx="12"/>
          </p:nvPr>
        </p:nvSpPr>
        <p:spPr/>
        <p:txBody>
          <a:bodyPr/>
          <a:lstStyle/>
          <a:p>
            <a:fld id="{37D4CC3B-F538-9046-9995-49EE0C980241}" type="slidenum">
              <a:rPr lang="en-US" smtClean="0"/>
              <a:pPr/>
              <a:t>14</a:t>
            </a:fld>
            <a:endParaRPr lang="en-US" dirty="0"/>
          </a:p>
        </p:txBody>
      </p:sp>
    </p:spTree>
    <p:extLst>
      <p:ext uri="{BB962C8B-B14F-4D97-AF65-F5344CB8AC3E}">
        <p14:creationId xmlns:p14="http://schemas.microsoft.com/office/powerpoint/2010/main" val="3863290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TSMO</a:t>
            </a:r>
          </a:p>
        </p:txBody>
      </p:sp>
      <p:sp>
        <p:nvSpPr>
          <p:cNvPr id="5" name="Content Placeholder 2"/>
          <p:cNvSpPr>
            <a:spLocks noGrp="1"/>
          </p:cNvSpPr>
          <p:nvPr>
            <p:ph idx="1"/>
          </p:nvPr>
        </p:nvSpPr>
        <p:spPr>
          <a:xfrm>
            <a:off x="984244" y="1596941"/>
            <a:ext cx="10369555" cy="2578819"/>
          </a:xfrm>
        </p:spPr>
        <p:txBody>
          <a:bodyPr>
            <a:noAutofit/>
          </a:bodyPr>
          <a:lstStyle/>
          <a:p>
            <a:pPr marL="0" indent="0">
              <a:lnSpc>
                <a:spcPct val="100000"/>
              </a:lnSpc>
              <a:buNone/>
            </a:pPr>
            <a:r>
              <a:rPr lang="en-US" sz="2800" dirty="0"/>
              <a:t>Integrated [set of] strategies to optimize the performance of existing infrastructure through implementation multimodal and intermodal, cross-jurisdictional systems, services, and projects designed to preserve capacity and improve security, safety, and reliability of the transportation system.*</a:t>
            </a:r>
          </a:p>
        </p:txBody>
      </p:sp>
      <p:sp>
        <p:nvSpPr>
          <p:cNvPr id="8" name="TextBox 7"/>
          <p:cNvSpPr txBox="1"/>
          <p:nvPr/>
        </p:nvSpPr>
        <p:spPr>
          <a:xfrm>
            <a:off x="984244" y="5427094"/>
            <a:ext cx="990420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Title 23 of the U.S. Code § 101 (a)(30)(A) and FHWA website: </a:t>
            </a:r>
            <a:r>
              <a:rPr lang="en-US" sz="1600" dirty="0">
                <a:latin typeface="Arial" panose="020B0604020202020204" pitchFamily="34" charset="0"/>
                <a:cs typeface="Arial" panose="020B0604020202020204" pitchFamily="34" charset="0"/>
                <a:hlinkClick r:id="rId3"/>
              </a:rPr>
              <a:t>https://ops.fhwa.dot.gov/tsmo/</a:t>
            </a:r>
            <a:r>
              <a:rPr lang="en-US" sz="1600" dirty="0">
                <a:latin typeface="Arial" panose="020B0604020202020204" pitchFamily="34" charset="0"/>
                <a:cs typeface="Arial" panose="020B0604020202020204" pitchFamily="34" charset="0"/>
              </a:rPr>
              <a:t>  </a:t>
            </a:r>
          </a:p>
        </p:txBody>
      </p:sp>
      <p:sp>
        <p:nvSpPr>
          <p:cNvPr id="3" name="Slide Number Placeholder 2"/>
          <p:cNvSpPr>
            <a:spLocks noGrp="1"/>
          </p:cNvSpPr>
          <p:nvPr>
            <p:ph type="sldNum" sz="quarter" idx="12"/>
          </p:nvPr>
        </p:nvSpPr>
        <p:spPr/>
        <p:txBody>
          <a:bodyPr/>
          <a:lstStyle/>
          <a:p>
            <a:fld id="{37D4CC3B-F538-9046-9995-49EE0C980241}" type="slidenum">
              <a:rPr lang="en-US" smtClean="0"/>
              <a:pPr/>
              <a:t>15</a:t>
            </a:fld>
            <a:endParaRPr lang="en-US" dirty="0"/>
          </a:p>
        </p:txBody>
      </p:sp>
    </p:spTree>
    <p:extLst>
      <p:ext uri="{BB962C8B-B14F-4D97-AF65-F5344CB8AC3E}">
        <p14:creationId xmlns:p14="http://schemas.microsoft.com/office/powerpoint/2010/main" val="461762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84244" y="405625"/>
            <a:ext cx="8997956" cy="504096"/>
          </a:xfrm>
        </p:spPr>
        <p:txBody>
          <a:bodyPr/>
          <a:lstStyle/>
          <a:p>
            <a:r>
              <a:rPr lang="en-US" dirty="0"/>
              <a:t>Characteristics of Transportation Systems Management and Operations (TSMO)</a:t>
            </a:r>
          </a:p>
        </p:txBody>
      </p:sp>
      <p:sp>
        <p:nvSpPr>
          <p:cNvPr id="3" name="Content Placeholder 2"/>
          <p:cNvSpPr>
            <a:spLocks noGrp="1"/>
          </p:cNvSpPr>
          <p:nvPr>
            <p:ph idx="1"/>
          </p:nvPr>
        </p:nvSpPr>
        <p:spPr/>
        <p:txBody>
          <a:bodyPr/>
          <a:lstStyle/>
          <a:p>
            <a:pPr>
              <a:lnSpc>
                <a:spcPct val="120000"/>
              </a:lnSpc>
            </a:pPr>
            <a:r>
              <a:rPr lang="en-US" dirty="0"/>
              <a:t>Offers an integrated set of strategies to optimize operational performance of the existing transportation system</a:t>
            </a:r>
          </a:p>
          <a:p>
            <a:pPr>
              <a:lnSpc>
                <a:spcPct val="120000"/>
              </a:lnSpc>
            </a:pPr>
            <a:r>
              <a:rPr lang="en-US" dirty="0"/>
              <a:t>Approaches performance from a systems perspective:</a:t>
            </a:r>
          </a:p>
          <a:p>
            <a:pPr lvl="1">
              <a:lnSpc>
                <a:spcPct val="120000"/>
              </a:lnSpc>
            </a:pPr>
            <a:r>
              <a:rPr lang="en-US" dirty="0"/>
              <a:t>Spans corridors, facilities, jurisdictions, modes, and agencies</a:t>
            </a:r>
          </a:p>
          <a:p>
            <a:pPr>
              <a:lnSpc>
                <a:spcPct val="120000"/>
              </a:lnSpc>
            </a:pPr>
            <a:r>
              <a:rPr lang="en-US" dirty="0"/>
              <a:t>Helps agencies balance supply and demand on the system and provide flexible solutions to manage dynamic conditions</a:t>
            </a:r>
          </a:p>
          <a:p>
            <a:pPr>
              <a:lnSpc>
                <a:spcPct val="120000"/>
              </a:lnSpc>
            </a:pPr>
            <a:r>
              <a:rPr lang="en-US" dirty="0"/>
              <a:t>Can complement capacity projects, or in some cases can provide lower cost, faster alternatives</a:t>
            </a:r>
          </a:p>
        </p:txBody>
      </p:sp>
      <p:sp>
        <p:nvSpPr>
          <p:cNvPr id="4" name="Slide Number Placeholder 3"/>
          <p:cNvSpPr>
            <a:spLocks noGrp="1"/>
          </p:cNvSpPr>
          <p:nvPr>
            <p:ph type="sldNum" sz="quarter" idx="12"/>
          </p:nvPr>
        </p:nvSpPr>
        <p:spPr/>
        <p:txBody>
          <a:bodyPr/>
          <a:lstStyle/>
          <a:p>
            <a:fld id="{37D4CC3B-F538-9046-9995-49EE0C980241}" type="slidenum">
              <a:rPr lang="en-US" smtClean="0"/>
              <a:pPr/>
              <a:t>16</a:t>
            </a:fld>
            <a:endParaRPr lang="en-US" dirty="0"/>
          </a:p>
        </p:txBody>
      </p:sp>
    </p:spTree>
    <p:extLst>
      <p:ext uri="{BB962C8B-B14F-4D97-AF65-F5344CB8AC3E}">
        <p14:creationId xmlns:p14="http://schemas.microsoft.com/office/powerpoint/2010/main" val="2237499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TSMO Strategies</a:t>
            </a:r>
          </a:p>
        </p:txBody>
      </p:sp>
      <p:sp>
        <p:nvSpPr>
          <p:cNvPr id="6" name="Slide Number Placeholder 5"/>
          <p:cNvSpPr>
            <a:spLocks noGrp="1"/>
          </p:cNvSpPr>
          <p:nvPr>
            <p:ph type="sldNum" sz="quarter" idx="12"/>
          </p:nvPr>
        </p:nvSpPr>
        <p:spPr/>
        <p:txBody>
          <a:bodyPr/>
          <a:lstStyle/>
          <a:p>
            <a:fld id="{8963073B-250E-43D2-AB62-2D61C2B5B286}" type="slidenum">
              <a:rPr lang="en-US" smtClean="0"/>
              <a:pPr/>
              <a:t>17</a:t>
            </a:fld>
            <a:endParaRPr lang="en-US" dirty="0"/>
          </a:p>
        </p:txBody>
      </p:sp>
      <p:pic>
        <p:nvPicPr>
          <p:cNvPr id="17" name="Picture 16" descr="This collage of icons represents examples of transportation systems manageement and operations strategies. These strategies include freeway management, arterial management, integrated corridor management, travel demand management, traveler information, freight management, work zone management, traffic incident and emergency transportation operations, road weather management, planned special events management, public transportation and ridesharing management, and parking manag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783883"/>
            <a:ext cx="10058400" cy="3995240"/>
          </a:xfrm>
          <a:prstGeom prst="rect">
            <a:avLst/>
          </a:prstGeom>
        </p:spPr>
      </p:pic>
    </p:spTree>
    <p:extLst>
      <p:ext uri="{BB962C8B-B14F-4D97-AF65-F5344CB8AC3E}">
        <p14:creationId xmlns:p14="http://schemas.microsoft.com/office/powerpoint/2010/main" val="883976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84244" y="626562"/>
            <a:ext cx="8997956" cy="504096"/>
          </a:xfrm>
        </p:spPr>
        <p:txBody>
          <a:bodyPr/>
          <a:lstStyle/>
          <a:p>
            <a:r>
              <a:rPr lang="en-US" dirty="0"/>
              <a:t>Incident/Event Management Strategies</a:t>
            </a:r>
          </a:p>
        </p:txBody>
      </p:sp>
      <p:pic>
        <p:nvPicPr>
          <p:cNvPr id="4" name="Content Placeholder 3" descr="Incident/Event Management Addresses incidents and events. This includes: Road Weather Management, Traffic Incident Management and Emergency Transportation Operations, Work Zone Management, and Planned Special Event Management."/>
          <p:cNvPicPr>
            <a:picLocks noGrp="1" noChangeAspect="1"/>
          </p:cNvPicPr>
          <p:nvPr>
            <p:ph idx="1"/>
          </p:nvPr>
        </p:nvPicPr>
        <p:blipFill>
          <a:blip r:embed="rId3"/>
          <a:srcRect/>
          <a:stretch/>
        </p:blipFill>
        <p:spPr>
          <a:xfrm>
            <a:off x="794365" y="2046641"/>
            <a:ext cx="11258534" cy="2649622"/>
          </a:xfrm>
        </p:spPr>
      </p:pic>
      <p:sp>
        <p:nvSpPr>
          <p:cNvPr id="7" name="TextBox 6"/>
          <p:cNvSpPr txBox="1"/>
          <p:nvPr/>
        </p:nvSpPr>
        <p:spPr>
          <a:xfrm>
            <a:off x="9589982" y="4683905"/>
            <a:ext cx="2177278" cy="261610"/>
          </a:xfrm>
          <a:prstGeom prst="rect">
            <a:avLst/>
          </a:prstGeom>
          <a:noFill/>
        </p:spPr>
        <p:txBody>
          <a:bodyPr wrap="square" rtlCol="0">
            <a:spAutoFit/>
          </a:bodyPr>
          <a:lstStyle/>
          <a:p>
            <a:pPr algn="r"/>
            <a:r>
              <a:rPr lang="en-US" sz="1100" dirty="0">
                <a:latin typeface="Arial" panose="020B0604020202020204" pitchFamily="34" charset="0"/>
                <a:cs typeface="Arial" panose="020B0604020202020204" pitchFamily="34" charset="0"/>
              </a:rPr>
              <a:t>Source: FHWA.</a:t>
            </a:r>
          </a:p>
        </p:txBody>
      </p:sp>
      <p:sp>
        <p:nvSpPr>
          <p:cNvPr id="2" name="Slide Number Placeholder 1"/>
          <p:cNvSpPr>
            <a:spLocks noGrp="1"/>
          </p:cNvSpPr>
          <p:nvPr>
            <p:ph type="sldNum" sz="quarter" idx="12"/>
          </p:nvPr>
        </p:nvSpPr>
        <p:spPr/>
        <p:txBody>
          <a:bodyPr/>
          <a:lstStyle/>
          <a:p>
            <a:fld id="{37D4CC3B-F538-9046-9995-49EE0C980241}" type="slidenum">
              <a:rPr lang="en-US" smtClean="0"/>
              <a:t>18</a:t>
            </a:fld>
            <a:endParaRPr lang="en-US" dirty="0"/>
          </a:p>
        </p:txBody>
      </p:sp>
    </p:spTree>
    <p:extLst>
      <p:ext uri="{BB962C8B-B14F-4D97-AF65-F5344CB8AC3E}">
        <p14:creationId xmlns:p14="http://schemas.microsoft.com/office/powerpoint/2010/main" val="605156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84244" y="626562"/>
            <a:ext cx="8997956" cy="504096"/>
          </a:xfrm>
        </p:spPr>
        <p:txBody>
          <a:bodyPr/>
          <a:lstStyle/>
          <a:p>
            <a:r>
              <a:rPr lang="en-US" dirty="0"/>
              <a:t>Traffic Management Strategies</a:t>
            </a:r>
          </a:p>
        </p:txBody>
      </p:sp>
      <p:pic>
        <p:nvPicPr>
          <p:cNvPr id="9" name="Picture 3" descr="Traffic Management manages movement of people and goods during typical conditions. This includes: freeway management, active traffic management, integrated corridor management, freight management, and arterial management.">
            <a:extLst>
              <a:ext uri="{FF2B5EF4-FFF2-40B4-BE49-F238E27FC236}">
                <a16:creationId xmlns:a16="http://schemas.microsoft.com/office/drawing/2014/main" id="{39971F8F-8AE2-4FA7-83B7-7B070D5250EF}"/>
              </a:ext>
            </a:extLst>
          </p:cNvPr>
          <p:cNvPicPr>
            <a:picLocks noChangeAspect="1"/>
          </p:cNvPicPr>
          <p:nvPr/>
        </p:nvPicPr>
        <p:blipFill>
          <a:blip r:embed="rId3"/>
          <a:srcRect t="3210" b="3210"/>
          <a:stretch/>
        </p:blipFill>
        <p:spPr>
          <a:xfrm>
            <a:off x="718457" y="2255401"/>
            <a:ext cx="11207932" cy="1871331"/>
          </a:xfrm>
          <a:prstGeom prst="rect">
            <a:avLst/>
          </a:prstGeom>
        </p:spPr>
      </p:pic>
      <p:sp>
        <p:nvSpPr>
          <p:cNvPr id="7" name="TextBox 6"/>
          <p:cNvSpPr txBox="1"/>
          <p:nvPr/>
        </p:nvSpPr>
        <p:spPr>
          <a:xfrm>
            <a:off x="9493729" y="4058263"/>
            <a:ext cx="2177278" cy="261610"/>
          </a:xfrm>
          <a:prstGeom prst="rect">
            <a:avLst/>
          </a:prstGeom>
          <a:noFill/>
        </p:spPr>
        <p:txBody>
          <a:bodyPr wrap="square" rtlCol="0">
            <a:spAutoFit/>
          </a:bodyPr>
          <a:lstStyle/>
          <a:p>
            <a:pPr algn="r"/>
            <a:r>
              <a:rPr lang="en-US" sz="1100" dirty="0">
                <a:latin typeface="Arial" panose="020B0604020202020204" pitchFamily="34" charset="0"/>
                <a:cs typeface="Arial" panose="020B0604020202020204" pitchFamily="34" charset="0"/>
              </a:rPr>
              <a:t>Source: FHWA.</a:t>
            </a:r>
          </a:p>
        </p:txBody>
      </p:sp>
      <p:sp>
        <p:nvSpPr>
          <p:cNvPr id="2" name="Slide Number Placeholder 1"/>
          <p:cNvSpPr>
            <a:spLocks noGrp="1"/>
          </p:cNvSpPr>
          <p:nvPr>
            <p:ph type="sldNum" sz="quarter" idx="12"/>
          </p:nvPr>
        </p:nvSpPr>
        <p:spPr/>
        <p:txBody>
          <a:bodyPr/>
          <a:lstStyle/>
          <a:p>
            <a:fld id="{37D4CC3B-F538-9046-9995-49EE0C980241}" type="slidenum">
              <a:rPr lang="en-US" smtClean="0"/>
              <a:t>19</a:t>
            </a:fld>
            <a:endParaRPr lang="en-US" dirty="0"/>
          </a:p>
        </p:txBody>
      </p:sp>
    </p:spTree>
    <p:extLst>
      <p:ext uri="{BB962C8B-B14F-4D97-AF65-F5344CB8AC3E}">
        <p14:creationId xmlns:p14="http://schemas.microsoft.com/office/powerpoint/2010/main" val="893527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164AC2-CCF1-4CC1-A57B-8E5CCE8B1867}"/>
              </a:ext>
            </a:extLst>
          </p:cNvPr>
          <p:cNvSpPr>
            <a:spLocks noGrp="1"/>
          </p:cNvSpPr>
          <p:nvPr>
            <p:ph type="title"/>
          </p:nvPr>
        </p:nvSpPr>
        <p:spPr/>
        <p:txBody>
          <a:bodyPr/>
          <a:lstStyle/>
          <a:p>
            <a:r>
              <a:rPr lang="en-US" dirty="0"/>
              <a:t>Executive Summary</a:t>
            </a:r>
          </a:p>
        </p:txBody>
      </p:sp>
    </p:spTree>
    <p:extLst>
      <p:ext uri="{BB962C8B-B14F-4D97-AF65-F5344CB8AC3E}">
        <p14:creationId xmlns:p14="http://schemas.microsoft.com/office/powerpoint/2010/main" val="667561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84244" y="626562"/>
            <a:ext cx="8997956" cy="504096"/>
          </a:xfrm>
        </p:spPr>
        <p:txBody>
          <a:bodyPr/>
          <a:lstStyle/>
          <a:p>
            <a:r>
              <a:rPr lang="en-US" dirty="0"/>
              <a:t>Demand Management Strategies</a:t>
            </a:r>
          </a:p>
        </p:txBody>
      </p:sp>
      <p:pic>
        <p:nvPicPr>
          <p:cNvPr id="3" name="Content Placeholder 2" descr="Demand Management avoids trips or changes trip mode, time, or route. This includes: congestion pricing, parking management, and public transportation and ridesharing management."/>
          <p:cNvPicPr>
            <a:picLocks noGrp="1" noChangeAspect="1"/>
          </p:cNvPicPr>
          <p:nvPr>
            <p:ph idx="1"/>
          </p:nvPr>
        </p:nvPicPr>
        <p:blipFill>
          <a:blip r:embed="rId3"/>
          <a:srcRect/>
          <a:stretch/>
        </p:blipFill>
        <p:spPr>
          <a:xfrm>
            <a:off x="968336" y="2060673"/>
            <a:ext cx="10742333" cy="2692719"/>
          </a:xfrm>
        </p:spPr>
      </p:pic>
      <p:sp>
        <p:nvSpPr>
          <p:cNvPr id="6" name="TextBox 5"/>
          <p:cNvSpPr txBox="1"/>
          <p:nvPr/>
        </p:nvSpPr>
        <p:spPr>
          <a:xfrm>
            <a:off x="9361382" y="4828284"/>
            <a:ext cx="2177278" cy="261610"/>
          </a:xfrm>
          <a:prstGeom prst="rect">
            <a:avLst/>
          </a:prstGeom>
          <a:noFill/>
        </p:spPr>
        <p:txBody>
          <a:bodyPr wrap="square" rtlCol="0">
            <a:spAutoFit/>
          </a:bodyPr>
          <a:lstStyle/>
          <a:p>
            <a:pPr algn="r"/>
            <a:r>
              <a:rPr lang="en-US" sz="1100" dirty="0">
                <a:latin typeface="Arial" panose="020B0604020202020204" pitchFamily="34" charset="0"/>
                <a:cs typeface="Arial" panose="020B0604020202020204" pitchFamily="34" charset="0"/>
              </a:rPr>
              <a:t>Source: FHWA.</a:t>
            </a:r>
          </a:p>
        </p:txBody>
      </p:sp>
      <p:sp>
        <p:nvSpPr>
          <p:cNvPr id="2" name="Slide Number Placeholder 1"/>
          <p:cNvSpPr>
            <a:spLocks noGrp="1"/>
          </p:cNvSpPr>
          <p:nvPr>
            <p:ph type="sldNum" sz="quarter" idx="12"/>
          </p:nvPr>
        </p:nvSpPr>
        <p:spPr/>
        <p:txBody>
          <a:bodyPr/>
          <a:lstStyle/>
          <a:p>
            <a:fld id="{37D4CC3B-F538-9046-9995-49EE0C980241}" type="slidenum">
              <a:rPr lang="en-US" smtClean="0"/>
              <a:t>20</a:t>
            </a:fld>
            <a:endParaRPr lang="en-US" dirty="0"/>
          </a:p>
        </p:txBody>
      </p:sp>
    </p:spTree>
    <p:extLst>
      <p:ext uri="{BB962C8B-B14F-4D97-AF65-F5344CB8AC3E}">
        <p14:creationId xmlns:p14="http://schemas.microsoft.com/office/powerpoint/2010/main" val="3224877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994" y="449179"/>
            <a:ext cx="9922054" cy="823331"/>
          </a:xfrm>
        </p:spPr>
        <p:txBody>
          <a:bodyPr/>
          <a:lstStyle/>
          <a:p>
            <a:r>
              <a:rPr lang="en-US" dirty="0"/>
              <a:t>TSMO Is a “Way of Thinking” That Supports State Departments of Transportation (DOTs) Missions</a:t>
            </a:r>
          </a:p>
        </p:txBody>
      </p:sp>
      <p:sp>
        <p:nvSpPr>
          <p:cNvPr id="9" name="Content Placeholder 2"/>
          <p:cNvSpPr>
            <a:spLocks noGrp="1"/>
          </p:cNvSpPr>
          <p:nvPr>
            <p:ph idx="1"/>
          </p:nvPr>
        </p:nvSpPr>
        <p:spPr>
          <a:xfrm>
            <a:off x="901336" y="1438644"/>
            <a:ext cx="11009309" cy="4829175"/>
          </a:xfrm>
        </p:spPr>
        <p:txBody>
          <a:bodyPr>
            <a:normAutofit/>
          </a:bodyPr>
          <a:lstStyle/>
          <a:p>
            <a:pPr marL="0" indent="0">
              <a:lnSpc>
                <a:spcPct val="100000"/>
              </a:lnSpc>
              <a:buNone/>
            </a:pPr>
            <a:endParaRPr lang="en-US" sz="1050" i="1" dirty="0"/>
          </a:p>
          <a:p>
            <a:pPr marL="0" indent="0">
              <a:lnSpc>
                <a:spcPct val="100000"/>
              </a:lnSpc>
              <a:buNone/>
            </a:pPr>
            <a:r>
              <a:rPr lang="en-US" i="1" dirty="0"/>
              <a:t>“We provide safe, reliable and cost-effective transportation options to improve communities and economic vitality for people and businesses.”</a:t>
            </a:r>
          </a:p>
          <a:p>
            <a:pPr marL="0" indent="0" algn="r">
              <a:buNone/>
            </a:pPr>
            <a:r>
              <a:rPr lang="en-US" dirty="0"/>
              <a:t>Washington State DOT mission</a:t>
            </a:r>
            <a:r>
              <a:rPr lang="en-US" baseline="30000" dirty="0"/>
              <a:t>1</a:t>
            </a:r>
          </a:p>
          <a:p>
            <a:pPr marL="0" indent="0" algn="r">
              <a:buNone/>
            </a:pPr>
            <a:endParaRPr lang="en-US" i="1" dirty="0"/>
          </a:p>
          <a:p>
            <a:pPr marL="0" indent="0">
              <a:lnSpc>
                <a:spcPct val="100000"/>
              </a:lnSpc>
              <a:buNone/>
            </a:pPr>
            <a:r>
              <a:rPr lang="en-US" i="1" dirty="0"/>
              <a:t>“To provide the best multi-modal transportation system for Colorado that most effectively and safely moves people, goods, and information.”</a:t>
            </a:r>
          </a:p>
          <a:p>
            <a:pPr marL="0" indent="0" algn="r">
              <a:buNone/>
            </a:pPr>
            <a:r>
              <a:rPr lang="en-US" dirty="0"/>
              <a:t>Colorado DOT mission</a:t>
            </a:r>
            <a:r>
              <a:rPr lang="en-US" baseline="30000" dirty="0"/>
              <a:t>2</a:t>
            </a:r>
          </a:p>
          <a:p>
            <a:pPr marL="0" indent="0">
              <a:buNone/>
            </a:pPr>
            <a:endParaRPr lang="en-US" sz="1600" baseline="30000" dirty="0"/>
          </a:p>
          <a:p>
            <a:pPr marL="0" indent="0">
              <a:buNone/>
            </a:pPr>
            <a:r>
              <a:rPr lang="en-US" sz="1600" baseline="30000" dirty="0"/>
              <a:t>1 </a:t>
            </a:r>
            <a:r>
              <a:rPr lang="en-US" sz="1600" dirty="0"/>
              <a:t>Washington State DOT, “Our Strategic Plan,” </a:t>
            </a:r>
            <a:r>
              <a:rPr lang="en-US" sz="1600" dirty="0">
                <a:hlinkClick r:id="rId3"/>
              </a:rPr>
              <a:t>https://www.wsdot.wa.gov/about/secretary/strategic-plan/</a:t>
            </a:r>
            <a:endParaRPr lang="en-US" sz="1600" dirty="0"/>
          </a:p>
          <a:p>
            <a:pPr marL="0" indent="0">
              <a:buNone/>
            </a:pPr>
            <a:r>
              <a:rPr lang="en-US" sz="1600" baseline="30000" dirty="0"/>
              <a:t>2 </a:t>
            </a:r>
            <a:r>
              <a:rPr lang="en-US" sz="1600" dirty="0"/>
              <a:t>Colorado DOT, “Mission, Vision &amp; Values,” </a:t>
            </a:r>
            <a:r>
              <a:rPr lang="en-US" sz="1600" dirty="0">
                <a:hlinkClick r:id="rId4"/>
              </a:rPr>
              <a:t>https://www.codot.gov/about/mission-and-vision.html</a:t>
            </a:r>
            <a:r>
              <a:rPr lang="en-US" sz="1600" dirty="0"/>
              <a:t> </a:t>
            </a:r>
            <a:endParaRPr lang="en-US" sz="1600" baseline="30000" dirty="0"/>
          </a:p>
        </p:txBody>
      </p:sp>
      <p:sp>
        <p:nvSpPr>
          <p:cNvPr id="4" name="Slide Number Placeholder 3"/>
          <p:cNvSpPr>
            <a:spLocks noGrp="1"/>
          </p:cNvSpPr>
          <p:nvPr>
            <p:ph type="sldNum" sz="quarter" idx="12"/>
          </p:nvPr>
        </p:nvSpPr>
        <p:spPr/>
        <p:txBody>
          <a:bodyPr/>
          <a:lstStyle/>
          <a:p>
            <a:fld id="{37D4CC3B-F538-9046-9995-49EE0C980241}" type="slidenum">
              <a:rPr lang="en-US" smtClean="0"/>
              <a:pPr/>
              <a:t>21</a:t>
            </a:fld>
            <a:endParaRPr lang="en-US" dirty="0"/>
          </a:p>
        </p:txBody>
      </p:sp>
    </p:spTree>
    <p:extLst>
      <p:ext uri="{BB962C8B-B14F-4D97-AF65-F5344CB8AC3E}">
        <p14:creationId xmlns:p14="http://schemas.microsoft.com/office/powerpoint/2010/main" val="557121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50" y="460402"/>
            <a:ext cx="8997956" cy="504096"/>
          </a:xfrm>
        </p:spPr>
        <p:txBody>
          <a:bodyPr/>
          <a:lstStyle/>
          <a:p>
            <a:r>
              <a:rPr lang="en-US" dirty="0"/>
              <a:t>TSMO Supports Many State and Local DOT Goals </a:t>
            </a:r>
          </a:p>
        </p:txBody>
      </p:sp>
      <p:graphicFrame>
        <p:nvGraphicFramePr>
          <p:cNvPr id="5" name="Content Placeholder 4" descr="List of transportation goals: &#10;Reduced congestion&#10;Smoother and more reliable traffic flow&#10;Improved safety&#10;More efficient use of resources&#10;Less wasted fuel and cleaner air&#10;Increased economic vitality&#10;Improved quality of life"/>
          <p:cNvGraphicFramePr>
            <a:graphicFrameLocks noGrp="1"/>
          </p:cNvGraphicFramePr>
          <p:nvPr>
            <p:ph idx="1"/>
            <p:extLst>
              <p:ext uri="{D42A27DB-BD31-4B8C-83A1-F6EECF244321}">
                <p14:modId xmlns:p14="http://schemas.microsoft.com/office/powerpoint/2010/main" val="1103110847"/>
              </p:ext>
            </p:extLst>
          </p:nvPr>
        </p:nvGraphicFramePr>
        <p:xfrm>
          <a:off x="984250" y="1597025"/>
          <a:ext cx="103695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37D4CC3B-F538-9046-9995-49EE0C980241}" type="slidenum">
              <a:rPr lang="en-US" smtClean="0"/>
              <a:pPr/>
              <a:t>22</a:t>
            </a:fld>
            <a:endParaRPr lang="en-US" dirty="0"/>
          </a:p>
        </p:txBody>
      </p:sp>
    </p:spTree>
    <p:extLst>
      <p:ext uri="{BB962C8B-B14F-4D97-AF65-F5344CB8AC3E}">
        <p14:creationId xmlns:p14="http://schemas.microsoft.com/office/powerpoint/2010/main" val="3937026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984244" y="453180"/>
            <a:ext cx="8997956" cy="943360"/>
          </a:xfrm>
        </p:spPr>
        <p:txBody>
          <a:bodyPr/>
          <a:lstStyle/>
          <a:p>
            <a:r>
              <a:rPr lang="en-US" dirty="0"/>
              <a:t>Example TSMO Strategies that Support Transportation Agency Goals</a:t>
            </a:r>
          </a:p>
        </p:txBody>
      </p:sp>
      <p:graphicFrame>
        <p:nvGraphicFramePr>
          <p:cNvPr id="9" name="Content Placeholder 6">
            <a:extLst>
              <a:ext uri="{FF2B5EF4-FFF2-40B4-BE49-F238E27FC236}">
                <a16:creationId xmlns:a16="http://schemas.microsoft.com/office/drawing/2014/main" id="{DCBD15E4-1B40-4DD8-B0C5-0E87E8DAAA97}"/>
              </a:ext>
            </a:extLst>
          </p:cNvPr>
          <p:cNvGraphicFramePr>
            <a:graphicFrameLocks noGrp="1"/>
          </p:cNvGraphicFramePr>
          <p:nvPr>
            <p:ph idx="1"/>
            <p:extLst>
              <p:ext uri="{D42A27DB-BD31-4B8C-83A1-F6EECF244321}">
                <p14:modId xmlns:p14="http://schemas.microsoft.com/office/powerpoint/2010/main" val="2555311054"/>
              </p:ext>
            </p:extLst>
          </p:nvPr>
        </p:nvGraphicFramePr>
        <p:xfrm>
          <a:off x="1290439" y="1396540"/>
          <a:ext cx="10397255" cy="5447654"/>
        </p:xfrm>
        <a:graphic>
          <a:graphicData uri="http://schemas.openxmlformats.org/drawingml/2006/table">
            <a:tbl>
              <a:tblPr firstRow="1" bandRow="1">
                <a:tableStyleId>{5C22544A-7EE6-4342-B048-85BDC9FD1C3A}</a:tableStyleId>
              </a:tblPr>
              <a:tblGrid>
                <a:gridCol w="5007328">
                  <a:extLst>
                    <a:ext uri="{9D8B030D-6E8A-4147-A177-3AD203B41FA5}">
                      <a16:colId xmlns:a16="http://schemas.microsoft.com/office/drawing/2014/main" val="2848779837"/>
                    </a:ext>
                  </a:extLst>
                </a:gridCol>
                <a:gridCol w="1266910">
                  <a:extLst>
                    <a:ext uri="{9D8B030D-6E8A-4147-A177-3AD203B41FA5}">
                      <a16:colId xmlns:a16="http://schemas.microsoft.com/office/drawing/2014/main" val="4147345675"/>
                    </a:ext>
                  </a:extLst>
                </a:gridCol>
                <a:gridCol w="4123017">
                  <a:extLst>
                    <a:ext uri="{9D8B030D-6E8A-4147-A177-3AD203B41FA5}">
                      <a16:colId xmlns:a16="http://schemas.microsoft.com/office/drawing/2014/main" val="2084944413"/>
                    </a:ext>
                  </a:extLst>
                </a:gridCol>
              </a:tblGrid>
              <a:tr h="784214">
                <a:tc>
                  <a:txBody>
                    <a:bodyPr/>
                    <a:lstStyle/>
                    <a:p>
                      <a:pPr algn="ctr"/>
                      <a:r>
                        <a:rPr lang="en-US" sz="2800" dirty="0">
                          <a:solidFill>
                            <a:schemeClr val="tx1"/>
                          </a:solidFill>
                          <a:latin typeface="Arial" panose="020B0604020202020204" pitchFamily="34" charset="0"/>
                          <a:cs typeface="Arial" panose="020B0604020202020204" pitchFamily="34" charset="0"/>
                        </a:rPr>
                        <a:t>TSMO Strategies</a:t>
                      </a:r>
                    </a:p>
                  </a:txBody>
                  <a:tcPr anchor="ctr">
                    <a:noFill/>
                  </a:tcPr>
                </a:tc>
                <a:tc>
                  <a:txBody>
                    <a:bodyPr/>
                    <a:lstStyle/>
                    <a:p>
                      <a:pPr algn="ctr"/>
                      <a:endParaRPr lang="en-US" sz="2800" dirty="0">
                        <a:solidFill>
                          <a:schemeClr val="tx1"/>
                        </a:solidFill>
                        <a:latin typeface="Arial" panose="020B0604020202020204" pitchFamily="34" charset="0"/>
                        <a:cs typeface="Arial" panose="020B0604020202020204" pitchFamily="34" charset="0"/>
                      </a:endParaRPr>
                    </a:p>
                  </a:txBody>
                  <a:tcPr anchor="ctr">
                    <a:noFill/>
                  </a:tcPr>
                </a:tc>
                <a:tc>
                  <a:txBody>
                    <a:bodyPr/>
                    <a:lstStyle/>
                    <a:p>
                      <a:pPr algn="ctr"/>
                      <a:r>
                        <a:rPr lang="en-US" sz="2800" dirty="0">
                          <a:solidFill>
                            <a:schemeClr val="tx1"/>
                          </a:solidFill>
                          <a:latin typeface="Arial" panose="020B0604020202020204" pitchFamily="34" charset="0"/>
                          <a:cs typeface="Arial" panose="020B0604020202020204" pitchFamily="34" charset="0"/>
                        </a:rPr>
                        <a:t>Goals</a:t>
                      </a:r>
                    </a:p>
                  </a:txBody>
                  <a:tcPr anchor="ctr">
                    <a:noFill/>
                  </a:tcPr>
                </a:tc>
                <a:extLst>
                  <a:ext uri="{0D108BD9-81ED-4DB2-BD59-A6C34878D82A}">
                    <a16:rowId xmlns:a16="http://schemas.microsoft.com/office/drawing/2014/main" val="3289981911"/>
                  </a:ext>
                </a:extLst>
              </a:tr>
              <a:tr h="1476050">
                <a:tc>
                  <a:txBody>
                    <a:bodyPr/>
                    <a:lstStyle/>
                    <a:p>
                      <a:r>
                        <a:rPr lang="en-US" sz="2400" dirty="0">
                          <a:latin typeface="Arial" panose="020B0604020202020204" pitchFamily="34" charset="0"/>
                          <a:cs typeface="Arial" panose="020B0604020202020204" pitchFamily="34" charset="0"/>
                        </a:rPr>
                        <a:t>Traffic signal coordination, congestion pricing, demand management </a:t>
                      </a:r>
                    </a:p>
                    <a:p>
                      <a:endParaRPr lang="en-US" sz="2400" dirty="0">
                        <a:latin typeface="Arial" panose="020B0604020202020204" pitchFamily="34" charset="0"/>
                        <a:cs typeface="Arial" panose="020B0604020202020204" pitchFamily="34" charset="0"/>
                      </a:endParaRPr>
                    </a:p>
                  </a:txBody>
                  <a:tcPr>
                    <a:noFill/>
                  </a:tcPr>
                </a:tc>
                <a:tc>
                  <a:txBody>
                    <a:bodyPr/>
                    <a:lstStyle/>
                    <a:p>
                      <a:endParaRPr lang="en-US" sz="2400" dirty="0">
                        <a:latin typeface="Arial" panose="020B0604020202020204" pitchFamily="34" charset="0"/>
                        <a:cs typeface="Arial"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en-US" sz="2400" dirty="0">
                          <a:latin typeface="Arial" panose="020B0604020202020204" pitchFamily="34" charset="0"/>
                          <a:cs typeface="Arial" panose="020B0604020202020204" pitchFamily="34" charset="0"/>
                        </a:rPr>
                        <a:t>Reduced congestion</a:t>
                      </a:r>
                    </a:p>
                    <a:p>
                      <a:endParaRPr lang="en-US" sz="24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011573952"/>
                  </a:ext>
                </a:extLst>
              </a:tr>
              <a:tr h="1476050">
                <a:tc>
                  <a:txBody>
                    <a:bodyPr/>
                    <a:lstStyle/>
                    <a:p>
                      <a:r>
                        <a:rPr lang="en-US" sz="2400" dirty="0">
                          <a:latin typeface="Arial" panose="020B0604020202020204" pitchFamily="34" charset="0"/>
                          <a:cs typeface="Arial" panose="020B0604020202020204" pitchFamily="34" charset="0"/>
                        </a:rPr>
                        <a:t>Manage nonrecurring events (incidents, weather), managed lanes, traveler information</a:t>
                      </a:r>
                    </a:p>
                    <a:p>
                      <a:endParaRPr lang="en-US" sz="2400" dirty="0">
                        <a:latin typeface="Arial" panose="020B0604020202020204" pitchFamily="34" charset="0"/>
                        <a:cs typeface="Arial" panose="020B0604020202020204" pitchFamily="34" charset="0"/>
                      </a:endParaRPr>
                    </a:p>
                  </a:txBody>
                  <a:tcPr>
                    <a:noFill/>
                  </a:tcPr>
                </a:tc>
                <a:tc>
                  <a:txBody>
                    <a:bodyPr/>
                    <a:lstStyle/>
                    <a:p>
                      <a:endParaRPr lang="en-US" sz="2400" dirty="0">
                        <a:latin typeface="Arial" panose="020B0604020202020204" pitchFamily="34" charset="0"/>
                        <a:cs typeface="Arial"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Smoother and more reliable traffic flow</a:t>
                      </a:r>
                    </a:p>
                    <a:p>
                      <a:endParaRPr lang="en-US" sz="24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549502240"/>
                  </a:ext>
                </a:extLst>
              </a:tr>
              <a:tr h="1476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Utilize the full system – coordinate all modes, transit signal priority</a:t>
                      </a:r>
                    </a:p>
                    <a:p>
                      <a:endParaRPr lang="en-US" sz="2400" dirty="0">
                        <a:latin typeface="Arial" panose="020B0604020202020204" pitchFamily="34" charset="0"/>
                        <a:cs typeface="Arial" panose="020B0604020202020204" pitchFamily="34" charset="0"/>
                      </a:endParaRPr>
                    </a:p>
                  </a:txBody>
                  <a:tcPr>
                    <a:noFill/>
                  </a:tcPr>
                </a:tc>
                <a:tc>
                  <a:txBody>
                    <a:bodyPr/>
                    <a:lstStyle/>
                    <a:p>
                      <a:endParaRPr lang="en-US" sz="2400" dirty="0">
                        <a:latin typeface="Arial" panose="020B0604020202020204" pitchFamily="34" charset="0"/>
                        <a:cs typeface="Arial"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More efficient use of resources and existing facilities</a:t>
                      </a:r>
                    </a:p>
                    <a:p>
                      <a:endParaRPr lang="en-US" sz="24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995504119"/>
                  </a:ext>
                </a:extLst>
              </a:tr>
            </a:tbl>
          </a:graphicData>
        </a:graphic>
      </p:graphicFrame>
      <p:sp>
        <p:nvSpPr>
          <p:cNvPr id="8" name="Arrow: Right 7" descr="Arrow pointing to the right">
            <a:extLst>
              <a:ext uri="{FF2B5EF4-FFF2-40B4-BE49-F238E27FC236}">
                <a16:creationId xmlns:a16="http://schemas.microsoft.com/office/drawing/2014/main" id="{4DA8150D-5E55-4329-A661-1D0C5AB8B128}"/>
              </a:ext>
            </a:extLst>
          </p:cNvPr>
          <p:cNvSpPr/>
          <p:nvPr/>
        </p:nvSpPr>
        <p:spPr>
          <a:xfrm>
            <a:off x="6356465" y="2291247"/>
            <a:ext cx="897775" cy="24938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descr="Arrow pointing to the right">
            <a:extLst>
              <a:ext uri="{FF2B5EF4-FFF2-40B4-BE49-F238E27FC236}">
                <a16:creationId xmlns:a16="http://schemas.microsoft.com/office/drawing/2014/main" id="{696D22BD-B7E2-4563-A0AC-4E7FD7A39519}"/>
              </a:ext>
            </a:extLst>
          </p:cNvPr>
          <p:cNvSpPr/>
          <p:nvPr/>
        </p:nvSpPr>
        <p:spPr>
          <a:xfrm>
            <a:off x="6356464" y="5417901"/>
            <a:ext cx="897775" cy="24938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descr="Arrow pointing to the right">
            <a:extLst>
              <a:ext uri="{FF2B5EF4-FFF2-40B4-BE49-F238E27FC236}">
                <a16:creationId xmlns:a16="http://schemas.microsoft.com/office/drawing/2014/main" id="{2D617FF5-9911-4810-B0B6-BACE786ED89C}"/>
              </a:ext>
            </a:extLst>
          </p:cNvPr>
          <p:cNvSpPr/>
          <p:nvPr/>
        </p:nvSpPr>
        <p:spPr>
          <a:xfrm>
            <a:off x="6356465" y="3854574"/>
            <a:ext cx="897775" cy="24938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37D4CC3B-F538-9046-9995-49EE0C980241}" type="slidenum">
              <a:rPr lang="en-US" smtClean="0"/>
              <a:pPr/>
              <a:t>23</a:t>
            </a:fld>
            <a:endParaRPr lang="en-US" dirty="0"/>
          </a:p>
        </p:txBody>
      </p:sp>
    </p:spTree>
    <p:extLst>
      <p:ext uri="{BB962C8B-B14F-4D97-AF65-F5344CB8AC3E}">
        <p14:creationId xmlns:p14="http://schemas.microsoft.com/office/powerpoint/2010/main" val="519355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TSMO State of the Practice</a:t>
            </a:r>
          </a:p>
        </p:txBody>
      </p:sp>
      <p:sp>
        <p:nvSpPr>
          <p:cNvPr id="3" name="Content Placeholder 2"/>
          <p:cNvSpPr>
            <a:spLocks noGrp="1"/>
          </p:cNvSpPr>
          <p:nvPr>
            <p:ph idx="1"/>
          </p:nvPr>
        </p:nvSpPr>
        <p:spPr>
          <a:xfrm>
            <a:off x="984244" y="1596941"/>
            <a:ext cx="10476236" cy="4558498"/>
          </a:xfrm>
        </p:spPr>
        <p:txBody>
          <a:bodyPr>
            <a:normAutofit/>
          </a:bodyPr>
          <a:lstStyle/>
          <a:p>
            <a:pPr>
              <a:lnSpc>
                <a:spcPct val="100000"/>
              </a:lnSpc>
            </a:pPr>
            <a:r>
              <a:rPr lang="en-US" dirty="0"/>
              <a:t>Application of TSMO has accelerated in agencies across the country over the past 5-10 years</a:t>
            </a:r>
          </a:p>
          <a:p>
            <a:pPr>
              <a:lnSpc>
                <a:spcPct val="100000"/>
              </a:lnSpc>
            </a:pPr>
            <a:r>
              <a:rPr lang="en-US" dirty="0"/>
              <a:t>Recognition of TSMO’s value has grown, leading to a variety of approaches for advancing TSMO in agencies. For example:</a:t>
            </a:r>
          </a:p>
          <a:p>
            <a:pPr lvl="1">
              <a:lnSpc>
                <a:spcPct val="100000"/>
              </a:lnSpc>
            </a:pPr>
            <a:r>
              <a:rPr lang="en-US" dirty="0"/>
              <a:t>Establishing a TSMO division or office</a:t>
            </a:r>
          </a:p>
          <a:p>
            <a:pPr lvl="1">
              <a:lnSpc>
                <a:spcPct val="100000"/>
              </a:lnSpc>
            </a:pPr>
            <a:r>
              <a:rPr lang="en-US" dirty="0"/>
              <a:t>Formalizing a TSMO program</a:t>
            </a:r>
          </a:p>
          <a:p>
            <a:pPr lvl="1">
              <a:lnSpc>
                <a:spcPct val="100000"/>
              </a:lnSpc>
            </a:pPr>
            <a:r>
              <a:rPr lang="en-US" dirty="0"/>
              <a:t>Integrating TSMO throughout the agency</a:t>
            </a:r>
          </a:p>
          <a:p>
            <a:pPr lvl="1">
              <a:lnSpc>
                <a:spcPct val="100000"/>
              </a:lnSpc>
            </a:pPr>
            <a:r>
              <a:rPr lang="en-US" dirty="0"/>
              <a:t>Establishing a TSMO committee</a:t>
            </a:r>
          </a:p>
          <a:p>
            <a:pPr lvl="1">
              <a:lnSpc>
                <a:spcPct val="100000"/>
              </a:lnSpc>
            </a:pPr>
            <a:r>
              <a:rPr lang="en-US" dirty="0"/>
              <a:t>Identifying TSMO champions or liaisons</a:t>
            </a:r>
          </a:p>
          <a:p>
            <a:pPr lvl="1">
              <a:lnSpc>
                <a:spcPct val="100000"/>
              </a:lnSpc>
            </a:pPr>
            <a:r>
              <a:rPr lang="en-US" dirty="0"/>
              <a:t>Conducting a TSMO Capability Maturity Model (CMM) self-assessment</a:t>
            </a:r>
          </a:p>
          <a:p>
            <a:pPr lvl="1">
              <a:lnSpc>
                <a:spcPct val="100000"/>
              </a:lnSpc>
            </a:pPr>
            <a:r>
              <a:rPr lang="en-US" dirty="0"/>
              <a:t>Developing a TSMO program plan</a:t>
            </a:r>
          </a:p>
        </p:txBody>
      </p:sp>
      <p:sp>
        <p:nvSpPr>
          <p:cNvPr id="4" name="Slide Number Placeholder 3"/>
          <p:cNvSpPr>
            <a:spLocks noGrp="1"/>
          </p:cNvSpPr>
          <p:nvPr>
            <p:ph type="sldNum" sz="quarter" idx="12"/>
          </p:nvPr>
        </p:nvSpPr>
        <p:spPr/>
        <p:txBody>
          <a:bodyPr/>
          <a:lstStyle/>
          <a:p>
            <a:fld id="{37D4CC3B-F538-9046-9995-49EE0C980241}" type="slidenum">
              <a:rPr lang="en-US" smtClean="0"/>
              <a:pPr/>
              <a:t>24</a:t>
            </a:fld>
            <a:endParaRPr lang="en-US" dirty="0"/>
          </a:p>
        </p:txBody>
      </p:sp>
    </p:spTree>
    <p:extLst>
      <p:ext uri="{BB962C8B-B14F-4D97-AF65-F5344CB8AC3E}">
        <p14:creationId xmlns:p14="http://schemas.microsoft.com/office/powerpoint/2010/main" val="3811691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on TSMO</a:t>
            </a:r>
          </a:p>
        </p:txBody>
      </p:sp>
      <p:sp>
        <p:nvSpPr>
          <p:cNvPr id="3" name="Content Placeholder 2"/>
          <p:cNvSpPr>
            <a:spLocks noGrp="1"/>
          </p:cNvSpPr>
          <p:nvPr>
            <p:ph idx="1"/>
          </p:nvPr>
        </p:nvSpPr>
        <p:spPr>
          <a:xfrm>
            <a:off x="984244" y="1596940"/>
            <a:ext cx="10369555" cy="4759410"/>
          </a:xfrm>
        </p:spPr>
        <p:txBody>
          <a:bodyPr>
            <a:normAutofit fontScale="92500" lnSpcReduction="10000"/>
          </a:bodyPr>
          <a:lstStyle/>
          <a:p>
            <a:r>
              <a:rPr lang="en-US" sz="2800" dirty="0"/>
              <a:t>What is TSMO? (frequently asked questions) </a:t>
            </a:r>
            <a:r>
              <a:rPr lang="en-US" sz="2800" dirty="0">
                <a:hlinkClick r:id="rId3"/>
              </a:rPr>
              <a:t>https://ops.fhwa.dot.gov/tsmo</a:t>
            </a:r>
            <a:endParaRPr lang="en-US" sz="2800" dirty="0"/>
          </a:p>
          <a:p>
            <a:r>
              <a:rPr lang="en-US" sz="2800" dirty="0"/>
              <a:t>Organizing and Planning for Operations web page </a:t>
            </a:r>
            <a:r>
              <a:rPr lang="en-US" sz="2800" dirty="0">
                <a:hlinkClick r:id="rId4"/>
              </a:rPr>
              <a:t>https://ops.fhwa.dot.gov/plan4ops</a:t>
            </a:r>
            <a:endParaRPr lang="en-US" sz="2800" dirty="0"/>
          </a:p>
          <a:p>
            <a:r>
              <a:rPr lang="en-US" sz="2800" dirty="0"/>
              <a:t>Communicating TSMO web page </a:t>
            </a:r>
            <a:r>
              <a:rPr lang="en-US" sz="2800" dirty="0">
                <a:hlinkClick r:id="rId5"/>
              </a:rPr>
              <a:t>https://ops.fhwa.dot.gov/plan4ops/focus_areas/communicating_tsmo.htm</a:t>
            </a:r>
            <a:endParaRPr lang="en-US" sz="2800" dirty="0"/>
          </a:p>
          <a:p>
            <a:r>
              <a:rPr lang="en-US" sz="2800" dirty="0"/>
              <a:t>National Operations Center of Excellence (</a:t>
            </a:r>
            <a:r>
              <a:rPr lang="en-US" sz="2800" dirty="0" err="1"/>
              <a:t>NOCoE</a:t>
            </a:r>
            <a:r>
              <a:rPr lang="en-US" sz="2800" dirty="0"/>
              <a:t>) Website </a:t>
            </a:r>
            <a:r>
              <a:rPr lang="en-US" sz="2800" dirty="0">
                <a:hlinkClick r:id="rId6"/>
              </a:rPr>
              <a:t>https://www.transportationops.org/</a:t>
            </a:r>
            <a:endParaRPr lang="en-US" sz="2800" dirty="0"/>
          </a:p>
          <a:p>
            <a:r>
              <a:rPr lang="en-US" sz="2800" dirty="0"/>
              <a:t>Enhancing Transportation: Connecting TSMO and Maintenance Factsheet, </a:t>
            </a:r>
            <a:r>
              <a:rPr lang="en-US" sz="2800" dirty="0">
                <a:hlinkClick r:id="rId7"/>
              </a:rPr>
              <a:t>https://ops.fhwa.dot.gov/publications/fhwahop18090/index.htm</a:t>
            </a:r>
            <a:r>
              <a:rPr lang="en-US" sz="2800" dirty="0"/>
              <a:t> </a:t>
            </a:r>
          </a:p>
          <a:p>
            <a:endParaRPr lang="en-US" dirty="0"/>
          </a:p>
        </p:txBody>
      </p:sp>
      <p:sp>
        <p:nvSpPr>
          <p:cNvPr id="4" name="Slide Number Placeholder 3"/>
          <p:cNvSpPr>
            <a:spLocks noGrp="1"/>
          </p:cNvSpPr>
          <p:nvPr>
            <p:ph type="sldNum" sz="quarter" idx="12"/>
          </p:nvPr>
        </p:nvSpPr>
        <p:spPr/>
        <p:txBody>
          <a:bodyPr/>
          <a:lstStyle/>
          <a:p>
            <a:fld id="{37D4CC3B-F538-9046-9995-49EE0C980241}" type="slidenum">
              <a:rPr lang="en-US" smtClean="0"/>
              <a:pPr/>
              <a:t>25</a:t>
            </a:fld>
            <a:endParaRPr lang="en-US" dirty="0"/>
          </a:p>
        </p:txBody>
      </p:sp>
    </p:spTree>
    <p:extLst>
      <p:ext uri="{BB962C8B-B14F-4D97-AF65-F5344CB8AC3E}">
        <p14:creationId xmlns:p14="http://schemas.microsoft.com/office/powerpoint/2010/main" val="3498937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505-B19E-4AF9-A3EC-DBBC5A94CDD5}"/>
              </a:ext>
            </a:extLst>
          </p:cNvPr>
          <p:cNvSpPr>
            <a:spLocks noGrp="1"/>
          </p:cNvSpPr>
          <p:nvPr>
            <p:ph type="title"/>
          </p:nvPr>
        </p:nvSpPr>
        <p:spPr/>
        <p:txBody>
          <a:bodyPr/>
          <a:lstStyle/>
          <a:p>
            <a:r>
              <a:rPr lang="en-US" dirty="0"/>
              <a:t>Connecting TSMO and Maintenance</a:t>
            </a:r>
          </a:p>
        </p:txBody>
      </p:sp>
      <p:sp>
        <p:nvSpPr>
          <p:cNvPr id="4" name="Slide Number Placeholder 3">
            <a:extLst>
              <a:ext uri="{FF2B5EF4-FFF2-40B4-BE49-F238E27FC236}">
                <a16:creationId xmlns:a16="http://schemas.microsoft.com/office/drawing/2014/main" id="{BB783312-A7C4-4195-9043-7382227AB7AD}"/>
              </a:ext>
            </a:extLst>
          </p:cNvPr>
          <p:cNvSpPr>
            <a:spLocks noGrp="1"/>
          </p:cNvSpPr>
          <p:nvPr>
            <p:ph type="sldNum" sz="quarter" idx="12"/>
          </p:nvPr>
        </p:nvSpPr>
        <p:spPr/>
        <p:txBody>
          <a:bodyPr/>
          <a:lstStyle/>
          <a:p>
            <a:fld id="{37D4CC3B-F538-9046-9995-49EE0C980241}" type="slidenum">
              <a:rPr lang="en-US" smtClean="0"/>
              <a:t>26</a:t>
            </a:fld>
            <a:endParaRPr lang="en-US" dirty="0"/>
          </a:p>
        </p:txBody>
      </p:sp>
    </p:spTree>
    <p:extLst>
      <p:ext uri="{BB962C8B-B14F-4D97-AF65-F5344CB8AC3E}">
        <p14:creationId xmlns:p14="http://schemas.microsoft.com/office/powerpoint/2010/main" val="2126087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is Maintenance?</a:t>
            </a:r>
          </a:p>
        </p:txBody>
      </p:sp>
      <p:sp>
        <p:nvSpPr>
          <p:cNvPr id="3" name="Content Placeholder 2"/>
          <p:cNvSpPr>
            <a:spLocks noGrp="1"/>
          </p:cNvSpPr>
          <p:nvPr>
            <p:ph idx="1"/>
          </p:nvPr>
        </p:nvSpPr>
        <p:spPr/>
        <p:txBody>
          <a:bodyPr>
            <a:noAutofit/>
          </a:bodyPr>
          <a:lstStyle/>
          <a:p>
            <a:pPr marL="0" indent="0">
              <a:lnSpc>
                <a:spcPct val="100000"/>
              </a:lnSpc>
              <a:buNone/>
            </a:pPr>
            <a:endParaRPr lang="en-US" dirty="0"/>
          </a:p>
          <a:p>
            <a:pPr marL="0" indent="0">
              <a:lnSpc>
                <a:spcPct val="100000"/>
              </a:lnSpc>
              <a:buNone/>
            </a:pPr>
            <a:r>
              <a:rPr lang="en-US" dirty="0"/>
              <a:t>“</a:t>
            </a:r>
            <a:r>
              <a:rPr lang="en-US" i="1" dirty="0"/>
              <a:t>Maintenance</a:t>
            </a:r>
            <a:r>
              <a:rPr lang="en-US" dirty="0"/>
              <a:t> describes </a:t>
            </a:r>
            <a:r>
              <a:rPr lang="en-US" b="1" dirty="0"/>
              <a:t>work that is performed to maintain the condition</a:t>
            </a:r>
            <a:r>
              <a:rPr lang="en-US" dirty="0"/>
              <a:t> of the transportation system or to </a:t>
            </a:r>
            <a:r>
              <a:rPr lang="en-US" b="1" dirty="0"/>
              <a:t>respond to specific conditions or events </a:t>
            </a:r>
            <a:r>
              <a:rPr lang="en-US" dirty="0"/>
              <a:t>that restore the highway system to a functional state of operation. Maintenance is a critical component of an agencies’ asset management plan that is comprised of both routine and preventive maintenance.”</a:t>
            </a:r>
          </a:p>
          <a:p>
            <a:pPr marL="0" indent="0">
              <a:lnSpc>
                <a:spcPct val="100000"/>
              </a:lnSpc>
              <a:buNone/>
            </a:pPr>
            <a:endParaRPr lang="en-US" dirty="0"/>
          </a:p>
          <a:p>
            <a:pPr marL="0" indent="0">
              <a:lnSpc>
                <a:spcPct val="100000"/>
              </a:lnSpc>
              <a:buNone/>
            </a:pPr>
            <a:r>
              <a:rPr lang="en-US" sz="1800" dirty="0"/>
              <a:t>Source: FHWA, “Guidance on Highway Preservation and Maintenance,” Memorandum from the Associate Administrator for Infrastructure, February 25, 2016. Available at: </a:t>
            </a:r>
            <a:r>
              <a:rPr lang="en-US" sz="1800" dirty="0">
                <a:hlinkClick r:id="rId3"/>
              </a:rPr>
              <a:t>https://www.fhwa.dot.gov/preservation/memos/160225.pdf</a:t>
            </a:r>
            <a:endParaRPr lang="en-US" sz="1800" dirty="0"/>
          </a:p>
          <a:p>
            <a:pPr marL="0" indent="0">
              <a:buNone/>
            </a:pPr>
            <a:endParaRPr lang="en-US" dirty="0"/>
          </a:p>
        </p:txBody>
      </p:sp>
      <p:sp>
        <p:nvSpPr>
          <p:cNvPr id="5" name="Slide Number Placeholder 4"/>
          <p:cNvSpPr>
            <a:spLocks noGrp="1"/>
          </p:cNvSpPr>
          <p:nvPr>
            <p:ph type="sldNum" sz="quarter" idx="12"/>
          </p:nvPr>
        </p:nvSpPr>
        <p:spPr/>
        <p:txBody>
          <a:bodyPr/>
          <a:lstStyle/>
          <a:p>
            <a:fld id="{964C510D-D580-43A2-9ABD-5D3EEA2F3D97}" type="slidenum">
              <a:rPr lang="en-US" smtClean="0"/>
              <a:t>27</a:t>
            </a:fld>
            <a:endParaRPr lang="en-US" dirty="0"/>
          </a:p>
        </p:txBody>
      </p:sp>
    </p:spTree>
    <p:extLst>
      <p:ext uri="{BB962C8B-B14F-4D97-AF65-F5344CB8AC3E}">
        <p14:creationId xmlns:p14="http://schemas.microsoft.com/office/powerpoint/2010/main" val="2083505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Maintenance Activities</a:t>
            </a:r>
          </a:p>
        </p:txBody>
      </p:sp>
      <p:sp>
        <p:nvSpPr>
          <p:cNvPr id="3" name="Content Placeholder 2"/>
          <p:cNvSpPr>
            <a:spLocks noGrp="1"/>
          </p:cNvSpPr>
          <p:nvPr>
            <p:ph idx="1"/>
          </p:nvPr>
        </p:nvSpPr>
        <p:spPr>
          <a:xfrm>
            <a:off x="984244" y="1596941"/>
            <a:ext cx="4602541" cy="4351338"/>
          </a:xfrm>
        </p:spPr>
        <p:txBody>
          <a:bodyPr>
            <a:normAutofit fontScale="92500" lnSpcReduction="10000"/>
          </a:bodyPr>
          <a:lstStyle/>
          <a:p>
            <a:pPr marL="231775" indent="-231775">
              <a:lnSpc>
                <a:spcPct val="110000"/>
              </a:lnSpc>
              <a:spcBef>
                <a:spcPts val="800"/>
              </a:spcBef>
            </a:pPr>
            <a:r>
              <a:rPr lang="en-US" dirty="0"/>
              <a:t>Inspect and maintain bridges</a:t>
            </a:r>
          </a:p>
          <a:p>
            <a:pPr marL="231775" indent="-231775">
              <a:lnSpc>
                <a:spcPct val="110000"/>
              </a:lnSpc>
              <a:spcBef>
                <a:spcPts val="800"/>
              </a:spcBef>
            </a:pPr>
            <a:r>
              <a:rPr lang="en-US" dirty="0"/>
              <a:t>Inspect and maintain tunnels</a:t>
            </a:r>
          </a:p>
          <a:p>
            <a:pPr marL="231775" indent="-231775">
              <a:lnSpc>
                <a:spcPct val="110000"/>
              </a:lnSpc>
              <a:spcBef>
                <a:spcPts val="800"/>
              </a:spcBef>
            </a:pPr>
            <a:r>
              <a:rPr lang="en-US" dirty="0"/>
              <a:t>Maintain and preserve pavement</a:t>
            </a:r>
          </a:p>
          <a:p>
            <a:pPr marL="231775" indent="-231775">
              <a:lnSpc>
                <a:spcPct val="110000"/>
              </a:lnSpc>
              <a:spcBef>
                <a:spcPts val="800"/>
              </a:spcBef>
            </a:pPr>
            <a:r>
              <a:rPr lang="en-US" dirty="0"/>
              <a:t>Maintain signals and ITS infrastructure</a:t>
            </a:r>
          </a:p>
          <a:p>
            <a:pPr marL="231775" indent="-231775">
              <a:lnSpc>
                <a:spcPct val="110000"/>
              </a:lnSpc>
              <a:spcBef>
                <a:spcPts val="800"/>
              </a:spcBef>
            </a:pPr>
            <a:r>
              <a:rPr lang="en-US" dirty="0"/>
              <a:t>Provide winter maintenance</a:t>
            </a:r>
          </a:p>
          <a:p>
            <a:pPr marL="231775" indent="-231775">
              <a:lnSpc>
                <a:spcPct val="110000"/>
              </a:lnSpc>
              <a:spcBef>
                <a:spcPts val="800"/>
              </a:spcBef>
            </a:pPr>
            <a:r>
              <a:rPr lang="en-US" dirty="0"/>
              <a:t>Repair damaged infrastructure</a:t>
            </a:r>
          </a:p>
          <a:p>
            <a:pPr marL="231775" indent="-231775">
              <a:lnSpc>
                <a:spcPct val="110000"/>
              </a:lnSpc>
              <a:spcBef>
                <a:spcPts val="800"/>
              </a:spcBef>
            </a:pPr>
            <a:r>
              <a:rPr lang="en-US" dirty="0"/>
              <a:t>Maintain rights-of-way (ROW)</a:t>
            </a:r>
          </a:p>
          <a:p>
            <a:pPr marL="231775" indent="-231775">
              <a:lnSpc>
                <a:spcPct val="110000"/>
              </a:lnSpc>
              <a:spcBef>
                <a:spcPts val="800"/>
              </a:spcBef>
            </a:pPr>
            <a:r>
              <a:rPr lang="en-US" dirty="0"/>
              <a:t>Clear debris</a:t>
            </a:r>
          </a:p>
          <a:p>
            <a:pPr marL="231775" indent="-231775">
              <a:lnSpc>
                <a:spcPct val="110000"/>
              </a:lnSpc>
              <a:spcBef>
                <a:spcPts val="800"/>
              </a:spcBef>
            </a:pPr>
            <a:r>
              <a:rPr lang="en-US" dirty="0"/>
              <a:t>Respond to incidents</a:t>
            </a:r>
          </a:p>
          <a:p>
            <a:pPr marL="0" indent="0">
              <a:lnSpc>
                <a:spcPct val="110000"/>
              </a:lnSpc>
              <a:spcBef>
                <a:spcPts val="800"/>
              </a:spcBef>
              <a:buNone/>
            </a:pPr>
            <a:endParaRPr lang="en-US" dirty="0"/>
          </a:p>
        </p:txBody>
      </p:sp>
      <p:sp>
        <p:nvSpPr>
          <p:cNvPr id="5" name="Slide Number Placeholder 4"/>
          <p:cNvSpPr>
            <a:spLocks noGrp="1"/>
          </p:cNvSpPr>
          <p:nvPr>
            <p:ph type="sldNum" sz="quarter" idx="12"/>
          </p:nvPr>
        </p:nvSpPr>
        <p:spPr/>
        <p:txBody>
          <a:bodyPr/>
          <a:lstStyle/>
          <a:p>
            <a:fld id="{964C510D-D580-43A2-9ABD-5D3EEA2F3D97}" type="slidenum">
              <a:rPr lang="en-US" smtClean="0"/>
              <a:t>28</a:t>
            </a:fld>
            <a:endParaRPr lang="en-US" dirty="0"/>
          </a:p>
        </p:txBody>
      </p:sp>
      <p:grpSp>
        <p:nvGrpSpPr>
          <p:cNvPr id="9" name="Group 8" descr="Group of transportation photos showing a bridge, traffic signals, work zone, tunnel, and salt spreading truck."/>
          <p:cNvGrpSpPr/>
          <p:nvPr/>
        </p:nvGrpSpPr>
        <p:grpSpPr>
          <a:xfrm>
            <a:off x="5802206" y="2115388"/>
            <a:ext cx="6272602" cy="3028822"/>
            <a:chOff x="5802206" y="2115388"/>
            <a:chExt cx="6272602" cy="3028822"/>
          </a:xfrm>
        </p:grpSpPr>
        <p:pic>
          <p:nvPicPr>
            <p:cNvPr id="1040" name="Picture 16" descr="Bridge spanning over a d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2206" y="2115388"/>
              <a:ext cx="2275249"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Tunnel with ligh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8674" y="2115388"/>
              <a:ext cx="18288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team roller driving over new asphalt"/>
            <p:cNvPicPr>
              <a:picLocks noChangeAspect="1"/>
            </p:cNvPicPr>
            <p:nvPr/>
          </p:nvPicPr>
          <p:blipFill>
            <a:blip r:embed="rId5"/>
            <a:stretch>
              <a:fillRect/>
            </a:stretch>
          </p:blipFill>
          <p:spPr>
            <a:xfrm>
              <a:off x="10236155" y="2115388"/>
              <a:ext cx="1838653" cy="1371600"/>
            </a:xfrm>
            <a:prstGeom prst="rect">
              <a:avLst/>
            </a:prstGeom>
          </p:spPr>
        </p:pic>
        <p:pic>
          <p:nvPicPr>
            <p:cNvPr id="8" name="Picture 7" descr="Temporary traffic signal in work zone"/>
            <p:cNvPicPr>
              <a:picLocks noChangeAspect="1"/>
            </p:cNvPicPr>
            <p:nvPr/>
          </p:nvPicPr>
          <p:blipFill>
            <a:blip r:embed="rId6"/>
            <a:stretch>
              <a:fillRect/>
            </a:stretch>
          </p:blipFill>
          <p:spPr>
            <a:xfrm>
              <a:off x="5802206" y="3772610"/>
              <a:ext cx="1828799" cy="1371600"/>
            </a:xfrm>
            <a:prstGeom prst="rect">
              <a:avLst/>
            </a:prstGeom>
          </p:spPr>
        </p:pic>
        <p:pic>
          <p:nvPicPr>
            <p:cNvPr id="4" name="Picture 3" descr="Red traffic signals"/>
            <p:cNvPicPr>
              <a:picLocks noChangeAspect="1"/>
            </p:cNvPicPr>
            <p:nvPr/>
          </p:nvPicPr>
          <p:blipFill>
            <a:blip r:embed="rId7"/>
            <a:stretch>
              <a:fillRect/>
            </a:stretch>
          </p:blipFill>
          <p:spPr>
            <a:xfrm>
              <a:off x="7925526" y="3766612"/>
              <a:ext cx="1835063" cy="1371600"/>
            </a:xfrm>
            <a:prstGeom prst="rect">
              <a:avLst/>
            </a:prstGeom>
          </p:spPr>
        </p:pic>
        <p:pic>
          <p:nvPicPr>
            <p:cNvPr id="1050" name="Picture 26" descr="A prewetted chemical is sprayed on the pavement to prevent the snow from sticking to the road."/>
            <p:cNvPicPr>
              <a:picLocks noChangeAspect="1" noChangeArrowheads="1"/>
            </p:cNvPicPr>
            <p:nvPr/>
          </p:nvPicPr>
          <p:blipFill rotWithShape="1">
            <a:blip r:embed="rId8">
              <a:extLst>
                <a:ext uri="{28A0092B-C50C-407E-A947-70E740481C1C}">
                  <a14:useLocalDpi xmlns:a14="http://schemas.microsoft.com/office/drawing/2010/main" val="0"/>
                </a:ext>
              </a:extLst>
            </a:blip>
            <a:srcRect l="6658" b="21898"/>
            <a:stretch/>
          </p:blipFill>
          <p:spPr bwMode="auto">
            <a:xfrm>
              <a:off x="10055110" y="3766612"/>
              <a:ext cx="2019698" cy="1371600"/>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10067474" y="5144210"/>
            <a:ext cx="2045721" cy="261610"/>
          </a:xfrm>
          <a:prstGeom prst="rect">
            <a:avLst/>
          </a:prstGeom>
          <a:noFill/>
        </p:spPr>
        <p:txBody>
          <a:bodyPr wrap="square" rtlCol="0">
            <a:spAutoFit/>
          </a:bodyPr>
          <a:lstStyle/>
          <a:p>
            <a:pPr algn="r"/>
            <a:r>
              <a:rPr lang="en-US" sz="1100" dirty="0"/>
              <a:t>Source: FHWA</a:t>
            </a:r>
          </a:p>
        </p:txBody>
      </p:sp>
    </p:spTree>
    <p:extLst>
      <p:ext uri="{BB962C8B-B14F-4D97-AF65-F5344CB8AC3E}">
        <p14:creationId xmlns:p14="http://schemas.microsoft.com/office/powerpoint/2010/main" val="1000127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5662AE-640D-402B-8EDD-61C875B884A0}"/>
              </a:ext>
            </a:extLst>
          </p:cNvPr>
          <p:cNvSpPr>
            <a:spLocks noGrp="1"/>
          </p:cNvSpPr>
          <p:nvPr>
            <p:ph type="title"/>
          </p:nvPr>
        </p:nvSpPr>
        <p:spPr/>
        <p:txBody>
          <a:bodyPr/>
          <a:lstStyle/>
          <a:p>
            <a:r>
              <a:rPr lang="en-US" dirty="0"/>
              <a:t>TSMO Strategies Support Maintenance</a:t>
            </a:r>
          </a:p>
        </p:txBody>
      </p:sp>
      <p:sp>
        <p:nvSpPr>
          <p:cNvPr id="6" name="Content Placeholder 5">
            <a:extLst>
              <a:ext uri="{FF2B5EF4-FFF2-40B4-BE49-F238E27FC236}">
                <a16:creationId xmlns:a16="http://schemas.microsoft.com/office/drawing/2014/main" id="{4A44E7F7-A0BB-47E1-9706-48BE4887E085}"/>
              </a:ext>
            </a:extLst>
          </p:cNvPr>
          <p:cNvSpPr>
            <a:spLocks noGrp="1"/>
          </p:cNvSpPr>
          <p:nvPr>
            <p:ph idx="1"/>
          </p:nvPr>
        </p:nvSpPr>
        <p:spPr>
          <a:xfrm>
            <a:off x="1244600" y="1520740"/>
            <a:ext cx="10414000" cy="4759410"/>
          </a:xfrm>
        </p:spPr>
        <p:txBody>
          <a:bodyPr>
            <a:normAutofit/>
          </a:bodyPr>
          <a:lstStyle/>
          <a:p>
            <a:r>
              <a:rPr lang="en-US" dirty="0"/>
              <a:t>Advance warnings of maintenance, weather, and adverse road conditions</a:t>
            </a:r>
          </a:p>
          <a:p>
            <a:r>
              <a:rPr lang="en-US" dirty="0"/>
              <a:t>Traveler information to:</a:t>
            </a:r>
          </a:p>
          <a:p>
            <a:pPr lvl="1"/>
            <a:r>
              <a:rPr lang="en-US" dirty="0"/>
              <a:t>Reduce traffic in work zone</a:t>
            </a:r>
          </a:p>
          <a:p>
            <a:pPr lvl="1"/>
            <a:r>
              <a:rPr lang="en-US" dirty="0"/>
              <a:t>Reduce impacts to traveling public</a:t>
            </a:r>
          </a:p>
          <a:p>
            <a:r>
              <a:rPr lang="en-US" dirty="0"/>
              <a:t>Active traffic management strategies:</a:t>
            </a:r>
          </a:p>
          <a:p>
            <a:pPr lvl="1"/>
            <a:r>
              <a:rPr lang="en-US" dirty="0"/>
              <a:t>Variable speed limits</a:t>
            </a:r>
          </a:p>
          <a:p>
            <a:pPr lvl="1"/>
            <a:r>
              <a:rPr lang="en-US" dirty="0"/>
              <a:t>End-of-queue warning</a:t>
            </a:r>
          </a:p>
          <a:p>
            <a:pPr lvl="1"/>
            <a:r>
              <a:rPr lang="en-US" dirty="0"/>
              <a:t>Lane control</a:t>
            </a:r>
          </a:p>
          <a:p>
            <a:pPr lvl="1"/>
            <a:r>
              <a:rPr lang="en-US" dirty="0"/>
              <a:t>Ramp metering</a:t>
            </a:r>
          </a:p>
          <a:p>
            <a:pPr lvl="1"/>
            <a:r>
              <a:rPr lang="en-US" dirty="0"/>
              <a:t>Active detours</a:t>
            </a:r>
          </a:p>
          <a:p>
            <a:r>
              <a:rPr lang="en-US" dirty="0"/>
              <a:t>Traffic management in work zones</a:t>
            </a:r>
          </a:p>
          <a:p>
            <a:r>
              <a:rPr lang="en-US" dirty="0"/>
              <a:t>Road weather management</a:t>
            </a:r>
          </a:p>
        </p:txBody>
      </p:sp>
      <p:sp>
        <p:nvSpPr>
          <p:cNvPr id="4" name="Slide Number Placeholder 3">
            <a:extLst>
              <a:ext uri="{FF2B5EF4-FFF2-40B4-BE49-F238E27FC236}">
                <a16:creationId xmlns:a16="http://schemas.microsoft.com/office/drawing/2014/main" id="{98124F25-8B0F-43A5-A26F-1C7FB387DDB9}"/>
              </a:ext>
            </a:extLst>
          </p:cNvPr>
          <p:cNvSpPr>
            <a:spLocks noGrp="1"/>
          </p:cNvSpPr>
          <p:nvPr>
            <p:ph type="sldNum" sz="quarter" idx="12"/>
          </p:nvPr>
        </p:nvSpPr>
        <p:spPr/>
        <p:txBody>
          <a:bodyPr/>
          <a:lstStyle/>
          <a:p>
            <a:fld id="{37D4CC3B-F538-9046-9995-49EE0C980241}" type="slidenum">
              <a:rPr lang="en-US" smtClean="0"/>
              <a:t>29</a:t>
            </a:fld>
            <a:endParaRPr lang="en-US" dirty="0"/>
          </a:p>
        </p:txBody>
      </p:sp>
    </p:spTree>
    <p:extLst>
      <p:ext uri="{BB962C8B-B14F-4D97-AF65-F5344CB8AC3E}">
        <p14:creationId xmlns:p14="http://schemas.microsoft.com/office/powerpoint/2010/main" val="2988528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Transportation Landscape Is Changing</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800" b="1" i="0" u="none" strike="noStrike" kern="1200" cap="none" spc="0" normalizeH="0" baseline="0" noProof="0" dirty="0">
                <a:ln>
                  <a:noFill/>
                </a:ln>
                <a:solidFill>
                  <a:srgbClr val="C5F0FF"/>
                </a:solidFill>
                <a:effectLst/>
                <a:uLnTx/>
                <a:uFillTx/>
                <a:latin typeface="Arial" panose="020B0604020202020204" pitchFamily="34" charset="0"/>
                <a:cs typeface="Arial" panose="020B0604020202020204" pitchFamily="34" charset="0"/>
              </a:rPr>
              <a:t>(ES)</a:t>
            </a:r>
            <a:endParaRPr lang="en-US" dirty="0">
              <a:solidFill>
                <a:srgbClr val="C5F0FF"/>
              </a:solidFill>
            </a:endParaRPr>
          </a:p>
        </p:txBody>
      </p:sp>
      <p:sp>
        <p:nvSpPr>
          <p:cNvPr id="3" name="Content Placeholder 2"/>
          <p:cNvSpPr>
            <a:spLocks noGrp="1"/>
          </p:cNvSpPr>
          <p:nvPr>
            <p:ph idx="1"/>
          </p:nvPr>
        </p:nvSpPr>
        <p:spPr/>
        <p:txBody>
          <a:bodyPr/>
          <a:lstStyle/>
          <a:p>
            <a:r>
              <a:rPr lang="en-US" dirty="0"/>
              <a:t>Limited funds</a:t>
            </a:r>
          </a:p>
          <a:p>
            <a:r>
              <a:rPr lang="en-US" dirty="0"/>
              <a:t>Advances in technology</a:t>
            </a:r>
          </a:p>
          <a:p>
            <a:r>
              <a:rPr lang="en-US" dirty="0"/>
              <a:t>Customer needs and expectations</a:t>
            </a:r>
          </a:p>
          <a:p>
            <a:r>
              <a:rPr lang="en-US" dirty="0"/>
              <a:t>Better understanding of causes of congestion</a:t>
            </a:r>
          </a:p>
          <a:p>
            <a:endParaRPr lang="en-US" dirty="0"/>
          </a:p>
        </p:txBody>
      </p:sp>
      <p:pic>
        <p:nvPicPr>
          <p:cNvPr id="7" name="Picture 6" descr="Roadway at night with blurred lights"/>
          <p:cNvPicPr>
            <a:picLocks noChangeAspect="1"/>
          </p:cNvPicPr>
          <p:nvPr/>
        </p:nvPicPr>
        <p:blipFill>
          <a:blip r:embed="rId3"/>
          <a:stretch>
            <a:fillRect/>
          </a:stretch>
        </p:blipFill>
        <p:spPr>
          <a:xfrm>
            <a:off x="2588468" y="3552919"/>
            <a:ext cx="7161106" cy="2636589"/>
          </a:xfrm>
          <a:prstGeom prst="rect">
            <a:avLst/>
          </a:prstGeom>
        </p:spPr>
      </p:pic>
      <p:sp>
        <p:nvSpPr>
          <p:cNvPr id="6" name="TextBox 5"/>
          <p:cNvSpPr txBox="1"/>
          <p:nvPr/>
        </p:nvSpPr>
        <p:spPr>
          <a:xfrm>
            <a:off x="5240216" y="6184674"/>
            <a:ext cx="4592529" cy="307777"/>
          </a:xfrm>
          <a:prstGeom prst="rect">
            <a:avLst/>
          </a:prstGeom>
          <a:noFill/>
        </p:spPr>
        <p:txBody>
          <a:bodyPr wrap="square" rtlCol="0">
            <a:spAutoFit/>
          </a:bodyPr>
          <a:lstStyle/>
          <a:p>
            <a:pPr algn="r"/>
            <a:r>
              <a:rPr lang="en-US" sz="1400" dirty="0">
                <a:latin typeface="Arial" panose="020B0604020202020204" pitchFamily="34" charset="0"/>
                <a:cs typeface="Arial" panose="020B0604020202020204" pitchFamily="34" charset="0"/>
              </a:rPr>
              <a:t>Source: Missouri Department of Transportation flickr</a:t>
            </a:r>
          </a:p>
        </p:txBody>
      </p:sp>
      <p:sp>
        <p:nvSpPr>
          <p:cNvPr id="4" name="Slide Number Placeholder 3"/>
          <p:cNvSpPr>
            <a:spLocks noGrp="1"/>
          </p:cNvSpPr>
          <p:nvPr>
            <p:ph type="sldNum" sz="quarter" idx="12"/>
          </p:nvPr>
        </p:nvSpPr>
        <p:spPr/>
        <p:txBody>
          <a:bodyPr/>
          <a:lstStyle/>
          <a:p>
            <a:fld id="{37D4CC3B-F538-9046-9995-49EE0C980241}" type="slidenum">
              <a:rPr lang="en-US" smtClean="0"/>
              <a:t>3</a:t>
            </a:fld>
            <a:endParaRPr lang="en-US" dirty="0"/>
          </a:p>
        </p:txBody>
      </p:sp>
    </p:spTree>
    <p:extLst>
      <p:ext uri="{BB962C8B-B14F-4D97-AF65-F5344CB8AC3E}">
        <p14:creationId xmlns:p14="http://schemas.microsoft.com/office/powerpoint/2010/main" val="3654095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7C11CC-8A62-41A9-BD8E-0689C69CEE10}"/>
              </a:ext>
            </a:extLst>
          </p:cNvPr>
          <p:cNvSpPr>
            <a:spLocks noGrp="1"/>
          </p:cNvSpPr>
          <p:nvPr>
            <p:ph type="title"/>
          </p:nvPr>
        </p:nvSpPr>
        <p:spPr/>
        <p:txBody>
          <a:bodyPr/>
          <a:lstStyle/>
          <a:p>
            <a:r>
              <a:rPr lang="en-US" dirty="0"/>
              <a:t>Maintenance Supports TSMO</a:t>
            </a:r>
          </a:p>
        </p:txBody>
      </p:sp>
      <p:sp>
        <p:nvSpPr>
          <p:cNvPr id="6" name="Content Placeholder 5">
            <a:extLst>
              <a:ext uri="{FF2B5EF4-FFF2-40B4-BE49-F238E27FC236}">
                <a16:creationId xmlns:a16="http://schemas.microsoft.com/office/drawing/2014/main" id="{5D1C9359-AB54-4254-8619-682A168C4398}"/>
              </a:ext>
            </a:extLst>
          </p:cNvPr>
          <p:cNvSpPr>
            <a:spLocks noGrp="1"/>
          </p:cNvSpPr>
          <p:nvPr>
            <p:ph idx="1"/>
          </p:nvPr>
        </p:nvSpPr>
        <p:spPr/>
        <p:txBody>
          <a:bodyPr>
            <a:normAutofit/>
          </a:bodyPr>
          <a:lstStyle/>
          <a:p>
            <a:pPr>
              <a:lnSpc>
                <a:spcPct val="100000"/>
              </a:lnSpc>
              <a:spcBef>
                <a:spcPts val="1200"/>
              </a:spcBef>
              <a:spcAft>
                <a:spcPts val="1200"/>
              </a:spcAft>
            </a:pPr>
            <a:r>
              <a:rPr lang="en-US" dirty="0"/>
              <a:t>Preserves transportation system for safe and reliable travel</a:t>
            </a:r>
          </a:p>
          <a:p>
            <a:pPr>
              <a:lnSpc>
                <a:spcPct val="100000"/>
              </a:lnSpc>
              <a:spcBef>
                <a:spcPts val="1200"/>
              </a:spcBef>
              <a:spcAft>
                <a:spcPts val="1200"/>
              </a:spcAft>
            </a:pPr>
            <a:r>
              <a:rPr lang="en-US" dirty="0"/>
              <a:t>Maintains TSMO assets</a:t>
            </a:r>
          </a:p>
          <a:p>
            <a:pPr>
              <a:lnSpc>
                <a:spcPct val="100000"/>
              </a:lnSpc>
              <a:spcBef>
                <a:spcPts val="1200"/>
              </a:spcBef>
              <a:spcAft>
                <a:spcPts val="1200"/>
              </a:spcAft>
            </a:pPr>
            <a:r>
              <a:rPr lang="en-US" dirty="0"/>
              <a:t>Supports design and implementation of TSMO assets</a:t>
            </a:r>
          </a:p>
          <a:p>
            <a:pPr>
              <a:lnSpc>
                <a:spcPct val="100000"/>
              </a:lnSpc>
              <a:spcBef>
                <a:spcPts val="1200"/>
              </a:spcBef>
              <a:spcAft>
                <a:spcPts val="1200"/>
              </a:spcAft>
            </a:pPr>
            <a:r>
              <a:rPr lang="en-US" dirty="0"/>
              <a:t>Provides real-time information from maintenance vehicles (tracking, dash cameras, etc.)</a:t>
            </a:r>
          </a:p>
        </p:txBody>
      </p:sp>
      <p:sp>
        <p:nvSpPr>
          <p:cNvPr id="4" name="Slide Number Placeholder 3">
            <a:extLst>
              <a:ext uri="{FF2B5EF4-FFF2-40B4-BE49-F238E27FC236}">
                <a16:creationId xmlns:a16="http://schemas.microsoft.com/office/drawing/2014/main" id="{55424F6B-5432-4339-B4FC-811441021A69}"/>
              </a:ext>
            </a:extLst>
          </p:cNvPr>
          <p:cNvSpPr>
            <a:spLocks noGrp="1"/>
          </p:cNvSpPr>
          <p:nvPr>
            <p:ph type="sldNum" sz="quarter" idx="12"/>
          </p:nvPr>
        </p:nvSpPr>
        <p:spPr/>
        <p:txBody>
          <a:bodyPr/>
          <a:lstStyle/>
          <a:p>
            <a:fld id="{37D4CC3B-F538-9046-9995-49EE0C980241}" type="slidenum">
              <a:rPr lang="en-US" smtClean="0"/>
              <a:t>30</a:t>
            </a:fld>
            <a:endParaRPr lang="en-US" dirty="0"/>
          </a:p>
        </p:txBody>
      </p:sp>
    </p:spTree>
    <p:extLst>
      <p:ext uri="{BB962C8B-B14F-4D97-AF65-F5344CB8AC3E}">
        <p14:creationId xmlns:p14="http://schemas.microsoft.com/office/powerpoint/2010/main" val="269436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Intersections of TSMO and Maintenance</a:t>
            </a:r>
          </a:p>
        </p:txBody>
      </p:sp>
      <p:sp>
        <p:nvSpPr>
          <p:cNvPr id="7" name="Content Placeholder 6"/>
          <p:cNvSpPr>
            <a:spLocks noGrp="1"/>
          </p:cNvSpPr>
          <p:nvPr>
            <p:ph idx="1"/>
          </p:nvPr>
        </p:nvSpPr>
        <p:spPr>
          <a:noFill/>
        </p:spPr>
        <p:txBody>
          <a:bodyPr>
            <a:noAutofit/>
          </a:bodyPr>
          <a:lstStyle/>
          <a:p>
            <a:r>
              <a:rPr lang="en-US" sz="2800" dirty="0"/>
              <a:t>Disseminate traveler information</a:t>
            </a:r>
          </a:p>
          <a:p>
            <a:r>
              <a:rPr lang="en-US" sz="2800" dirty="0"/>
              <a:t>Employ active traffic management strategies</a:t>
            </a:r>
          </a:p>
          <a:p>
            <a:r>
              <a:rPr lang="en-US" sz="2800" dirty="0"/>
              <a:t>Coordinate with operators of impacted jurisdictions </a:t>
            </a:r>
          </a:p>
          <a:p>
            <a:r>
              <a:rPr lang="en-US" sz="2800" dirty="0"/>
              <a:t>Provide road weather information to maintenance crews</a:t>
            </a:r>
          </a:p>
          <a:p>
            <a:r>
              <a:rPr lang="en-US" sz="2800" dirty="0"/>
              <a:t>Provide information from operations and system performance data</a:t>
            </a:r>
          </a:p>
          <a:p>
            <a:r>
              <a:rPr lang="en-US" sz="2800" dirty="0"/>
              <a:t>Preserve or maintain intelligent transportation systems (ITS) or other technology to support TSMO</a:t>
            </a:r>
          </a:p>
          <a:p>
            <a:r>
              <a:rPr lang="en-US" sz="2800" dirty="0"/>
              <a:t>Manage traffic in and around work zones</a:t>
            </a:r>
          </a:p>
        </p:txBody>
      </p:sp>
      <p:sp>
        <p:nvSpPr>
          <p:cNvPr id="5" name="Slide Number Placeholder 4"/>
          <p:cNvSpPr>
            <a:spLocks noGrp="1"/>
          </p:cNvSpPr>
          <p:nvPr>
            <p:ph type="sldNum" sz="quarter" idx="12"/>
          </p:nvPr>
        </p:nvSpPr>
        <p:spPr/>
        <p:txBody>
          <a:bodyPr/>
          <a:lstStyle/>
          <a:p>
            <a:fld id="{964C510D-D580-43A2-9ABD-5D3EEA2F3D97}" type="slidenum">
              <a:rPr lang="en-US" smtClean="0"/>
              <a:t>31</a:t>
            </a:fld>
            <a:endParaRPr lang="en-US" dirty="0"/>
          </a:p>
        </p:txBody>
      </p:sp>
    </p:spTree>
    <p:extLst>
      <p:ext uri="{BB962C8B-B14F-4D97-AF65-F5344CB8AC3E}">
        <p14:creationId xmlns:p14="http://schemas.microsoft.com/office/powerpoint/2010/main" val="328781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6308CB-5046-4605-A742-98957E59A63A}"/>
              </a:ext>
            </a:extLst>
          </p:cNvPr>
          <p:cNvSpPr>
            <a:spLocks noGrp="1"/>
          </p:cNvSpPr>
          <p:nvPr>
            <p:ph type="title"/>
          </p:nvPr>
        </p:nvSpPr>
        <p:spPr>
          <a:xfrm>
            <a:off x="984244" y="424968"/>
            <a:ext cx="8997956" cy="504096"/>
          </a:xfrm>
        </p:spPr>
        <p:txBody>
          <a:bodyPr/>
          <a:lstStyle/>
          <a:p>
            <a:r>
              <a:rPr lang="en-US" dirty="0"/>
              <a:t>National Maintenance and Operations Peer Exchange (1/2)</a:t>
            </a:r>
          </a:p>
        </p:txBody>
      </p:sp>
      <p:sp>
        <p:nvSpPr>
          <p:cNvPr id="6" name="Content Placeholder 5">
            <a:extLst>
              <a:ext uri="{FF2B5EF4-FFF2-40B4-BE49-F238E27FC236}">
                <a16:creationId xmlns:a16="http://schemas.microsoft.com/office/drawing/2014/main" id="{E8AD72B9-80B1-4BB9-B246-392E8D0A863F}"/>
              </a:ext>
            </a:extLst>
          </p:cNvPr>
          <p:cNvSpPr>
            <a:spLocks noGrp="1"/>
          </p:cNvSpPr>
          <p:nvPr>
            <p:ph idx="1"/>
          </p:nvPr>
        </p:nvSpPr>
        <p:spPr/>
        <p:txBody>
          <a:bodyPr>
            <a:normAutofit lnSpcReduction="10000"/>
          </a:bodyPr>
          <a:lstStyle/>
          <a:p>
            <a:pPr>
              <a:lnSpc>
                <a:spcPct val="120000"/>
              </a:lnSpc>
            </a:pPr>
            <a:r>
              <a:rPr lang="en-US" dirty="0"/>
              <a:t>The National Operations Center of Excellence (NOCoE) held a maintenance and operations peer exchange in June 2019</a:t>
            </a:r>
          </a:p>
          <a:p>
            <a:pPr>
              <a:lnSpc>
                <a:spcPct val="120000"/>
              </a:lnSpc>
            </a:pPr>
            <a:r>
              <a:rPr lang="en-US" dirty="0"/>
              <a:t>Objective was to facilitate knowledge transfer between operations and maintenance practitioners at State DOTs</a:t>
            </a:r>
          </a:p>
          <a:p>
            <a:pPr>
              <a:lnSpc>
                <a:spcPct val="120000"/>
              </a:lnSpc>
            </a:pPr>
            <a:r>
              <a:rPr lang="en-US" dirty="0"/>
              <a:t>Topics of discussion:</a:t>
            </a:r>
          </a:p>
          <a:p>
            <a:pPr lvl="1">
              <a:lnSpc>
                <a:spcPct val="120000"/>
              </a:lnSpc>
            </a:pPr>
            <a:r>
              <a:rPr lang="en-US" dirty="0"/>
              <a:t>Increasing lane capacity within existing ROW</a:t>
            </a:r>
          </a:p>
          <a:p>
            <a:pPr lvl="1">
              <a:lnSpc>
                <a:spcPct val="120000"/>
              </a:lnSpc>
            </a:pPr>
            <a:r>
              <a:rPr lang="en-US" dirty="0"/>
              <a:t>Incident management/incident response</a:t>
            </a:r>
          </a:p>
          <a:p>
            <a:pPr lvl="1">
              <a:lnSpc>
                <a:spcPct val="120000"/>
              </a:lnSpc>
            </a:pPr>
            <a:r>
              <a:rPr lang="en-US" dirty="0"/>
              <a:t>Work zone construction and maintenance needs</a:t>
            </a:r>
          </a:p>
          <a:p>
            <a:pPr lvl="1">
              <a:lnSpc>
                <a:spcPct val="120000"/>
              </a:lnSpc>
            </a:pPr>
            <a:r>
              <a:rPr lang="en-US" dirty="0"/>
              <a:t>Limitations and restrictions for maintenance in today’s world</a:t>
            </a:r>
          </a:p>
          <a:p>
            <a:pPr lvl="1">
              <a:lnSpc>
                <a:spcPct val="120000"/>
              </a:lnSpc>
            </a:pPr>
            <a:r>
              <a:rPr lang="en-US" dirty="0"/>
              <a:t>Workforce development: TSMO and maintenance</a:t>
            </a:r>
          </a:p>
          <a:p>
            <a:pPr>
              <a:lnSpc>
                <a:spcPct val="120000"/>
              </a:lnSpc>
            </a:pPr>
            <a:endParaRPr lang="en-US" dirty="0"/>
          </a:p>
          <a:p>
            <a:pPr lvl="1">
              <a:lnSpc>
                <a:spcPct val="120000"/>
              </a:lnSpc>
            </a:pPr>
            <a:endParaRPr lang="en-US" dirty="0"/>
          </a:p>
          <a:p>
            <a:pPr>
              <a:lnSpc>
                <a:spcPct val="120000"/>
              </a:lnSpc>
            </a:pPr>
            <a:endParaRPr lang="en-US" dirty="0"/>
          </a:p>
        </p:txBody>
      </p:sp>
      <p:sp>
        <p:nvSpPr>
          <p:cNvPr id="4" name="Slide Number Placeholder 3">
            <a:extLst>
              <a:ext uri="{FF2B5EF4-FFF2-40B4-BE49-F238E27FC236}">
                <a16:creationId xmlns:a16="http://schemas.microsoft.com/office/drawing/2014/main" id="{6CECA206-6BE9-4B00-AEF9-36E34B409C47}"/>
              </a:ext>
            </a:extLst>
          </p:cNvPr>
          <p:cNvSpPr>
            <a:spLocks noGrp="1"/>
          </p:cNvSpPr>
          <p:nvPr>
            <p:ph type="sldNum" sz="quarter" idx="12"/>
          </p:nvPr>
        </p:nvSpPr>
        <p:spPr/>
        <p:txBody>
          <a:bodyPr/>
          <a:lstStyle/>
          <a:p>
            <a:fld id="{37D4CC3B-F538-9046-9995-49EE0C980241}" type="slidenum">
              <a:rPr lang="en-US" smtClean="0"/>
              <a:t>32</a:t>
            </a:fld>
            <a:endParaRPr lang="en-US" dirty="0"/>
          </a:p>
        </p:txBody>
      </p:sp>
    </p:spTree>
    <p:extLst>
      <p:ext uri="{BB962C8B-B14F-4D97-AF65-F5344CB8AC3E}">
        <p14:creationId xmlns:p14="http://schemas.microsoft.com/office/powerpoint/2010/main" val="3366694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4244" y="441302"/>
            <a:ext cx="8997956" cy="504096"/>
          </a:xfrm>
        </p:spPr>
        <p:txBody>
          <a:bodyPr/>
          <a:lstStyle/>
          <a:p>
            <a:r>
              <a:rPr lang="en-US" dirty="0"/>
              <a:t>National Maintenance and Operations Peer Exchange (2/2)</a:t>
            </a:r>
          </a:p>
        </p:txBody>
      </p:sp>
      <p:sp>
        <p:nvSpPr>
          <p:cNvPr id="6" name="Content Placeholder 5"/>
          <p:cNvSpPr>
            <a:spLocks noGrp="1"/>
          </p:cNvSpPr>
          <p:nvPr>
            <p:ph idx="1"/>
          </p:nvPr>
        </p:nvSpPr>
        <p:spPr/>
        <p:txBody>
          <a:bodyPr/>
          <a:lstStyle/>
          <a:p>
            <a:pPr>
              <a:lnSpc>
                <a:spcPct val="100000"/>
              </a:lnSpc>
              <a:spcBef>
                <a:spcPts val="600"/>
              </a:spcBef>
            </a:pPr>
            <a:r>
              <a:rPr lang="en-US" sz="2800" dirty="0"/>
              <a:t>Findings from the peer exchange include:</a:t>
            </a:r>
          </a:p>
          <a:p>
            <a:pPr lvl="1">
              <a:lnSpc>
                <a:spcPct val="100000"/>
              </a:lnSpc>
              <a:spcBef>
                <a:spcPts val="600"/>
              </a:spcBef>
            </a:pPr>
            <a:r>
              <a:rPr lang="en-US" sz="2600" dirty="0"/>
              <a:t>Effectiveness of TSMO strategies such as hard shoulder running depend on collaboration between operations and maintenance</a:t>
            </a:r>
          </a:p>
          <a:p>
            <a:pPr lvl="1">
              <a:lnSpc>
                <a:spcPct val="100000"/>
              </a:lnSpc>
              <a:spcBef>
                <a:spcPts val="600"/>
              </a:spcBef>
            </a:pPr>
            <a:r>
              <a:rPr lang="en-US" sz="2600" dirty="0"/>
              <a:t>Maintenance supports TIM by providing equipment, materials, and staff to help clear incidents and then repair shoulders and other infrastructure that may have been damaged.</a:t>
            </a:r>
          </a:p>
          <a:p>
            <a:pPr lvl="1">
              <a:lnSpc>
                <a:spcPct val="100000"/>
              </a:lnSpc>
              <a:spcBef>
                <a:spcPts val="600"/>
              </a:spcBef>
            </a:pPr>
            <a:r>
              <a:rPr lang="en-US" sz="2600" dirty="0"/>
              <a:t>Maintenance and TSMO fields face challenges in recruiting employees.</a:t>
            </a:r>
          </a:p>
          <a:p>
            <a:pPr lvl="1">
              <a:lnSpc>
                <a:spcPct val="100000"/>
              </a:lnSpc>
              <a:spcBef>
                <a:spcPts val="600"/>
              </a:spcBef>
            </a:pPr>
            <a:endParaRPr lang="en-US" dirty="0"/>
          </a:p>
          <a:p>
            <a:pPr lvl="1">
              <a:lnSpc>
                <a:spcPct val="100000"/>
              </a:lnSpc>
              <a:spcBef>
                <a:spcPts val="600"/>
              </a:spcBef>
            </a:pPr>
            <a:endParaRPr lang="en-US" dirty="0"/>
          </a:p>
        </p:txBody>
      </p:sp>
      <p:sp>
        <p:nvSpPr>
          <p:cNvPr id="4" name="Slide Number Placeholder 3"/>
          <p:cNvSpPr>
            <a:spLocks noGrp="1"/>
          </p:cNvSpPr>
          <p:nvPr>
            <p:ph type="sldNum" sz="quarter" idx="12"/>
          </p:nvPr>
        </p:nvSpPr>
        <p:spPr/>
        <p:txBody>
          <a:bodyPr/>
          <a:lstStyle/>
          <a:p>
            <a:fld id="{37D4CC3B-F538-9046-9995-49EE0C980241}" type="slidenum">
              <a:rPr lang="en-US" smtClean="0"/>
              <a:t>33</a:t>
            </a:fld>
            <a:endParaRPr lang="en-US" dirty="0"/>
          </a:p>
        </p:txBody>
      </p:sp>
    </p:spTree>
    <p:extLst>
      <p:ext uri="{BB962C8B-B14F-4D97-AF65-F5344CB8AC3E}">
        <p14:creationId xmlns:p14="http://schemas.microsoft.com/office/powerpoint/2010/main" val="3857669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DB030-3286-434E-906D-B9282EFDF9EB}"/>
              </a:ext>
            </a:extLst>
          </p:cNvPr>
          <p:cNvSpPr>
            <a:spLocks noGrp="1"/>
          </p:cNvSpPr>
          <p:nvPr>
            <p:ph type="title"/>
          </p:nvPr>
        </p:nvSpPr>
        <p:spPr/>
        <p:txBody>
          <a:bodyPr/>
          <a:lstStyle/>
          <a:p>
            <a:r>
              <a:rPr lang="en-US" dirty="0"/>
              <a:t>Examples of Connecting TSMO and Maintenance</a:t>
            </a:r>
          </a:p>
        </p:txBody>
      </p:sp>
      <p:sp>
        <p:nvSpPr>
          <p:cNvPr id="4" name="Slide Number Placeholder 3">
            <a:extLst>
              <a:ext uri="{FF2B5EF4-FFF2-40B4-BE49-F238E27FC236}">
                <a16:creationId xmlns:a16="http://schemas.microsoft.com/office/drawing/2014/main" id="{A7E00478-3FD5-478B-9537-F82AE5C8197D}"/>
              </a:ext>
            </a:extLst>
          </p:cNvPr>
          <p:cNvSpPr>
            <a:spLocks noGrp="1"/>
          </p:cNvSpPr>
          <p:nvPr>
            <p:ph type="sldNum" sz="quarter" idx="12"/>
          </p:nvPr>
        </p:nvSpPr>
        <p:spPr/>
        <p:txBody>
          <a:bodyPr/>
          <a:lstStyle/>
          <a:p>
            <a:fld id="{37D4CC3B-F538-9046-9995-49EE0C980241}" type="slidenum">
              <a:rPr lang="en-US" smtClean="0"/>
              <a:t>34</a:t>
            </a:fld>
            <a:endParaRPr lang="en-US" dirty="0"/>
          </a:p>
        </p:txBody>
      </p:sp>
    </p:spTree>
    <p:extLst>
      <p:ext uri="{BB962C8B-B14F-4D97-AF65-F5344CB8AC3E}">
        <p14:creationId xmlns:p14="http://schemas.microsoft.com/office/powerpoint/2010/main" val="3042233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5D5C2F-D29B-4519-B532-50BB73ED4841}"/>
              </a:ext>
            </a:extLst>
          </p:cNvPr>
          <p:cNvSpPr>
            <a:spLocks noGrp="1"/>
          </p:cNvSpPr>
          <p:nvPr>
            <p:ph type="title"/>
          </p:nvPr>
        </p:nvSpPr>
        <p:spPr/>
        <p:txBody>
          <a:bodyPr/>
          <a:lstStyle/>
          <a:p>
            <a:r>
              <a:rPr lang="en-US" dirty="0"/>
              <a:t>Tennessee DOT’s TIM and Maintenance Effort</a:t>
            </a:r>
          </a:p>
        </p:txBody>
      </p:sp>
      <p:sp>
        <p:nvSpPr>
          <p:cNvPr id="6" name="Content Placeholder 5">
            <a:extLst>
              <a:ext uri="{FF2B5EF4-FFF2-40B4-BE49-F238E27FC236}">
                <a16:creationId xmlns:a16="http://schemas.microsoft.com/office/drawing/2014/main" id="{A2EB364D-EFED-477A-914A-76ECF58D0CA6}"/>
              </a:ext>
            </a:extLst>
          </p:cNvPr>
          <p:cNvSpPr>
            <a:spLocks noGrp="1"/>
          </p:cNvSpPr>
          <p:nvPr>
            <p:ph idx="1"/>
          </p:nvPr>
        </p:nvSpPr>
        <p:spPr>
          <a:xfrm>
            <a:off x="984244" y="1596941"/>
            <a:ext cx="7160295" cy="4127998"/>
          </a:xfrm>
        </p:spPr>
        <p:txBody>
          <a:bodyPr/>
          <a:lstStyle/>
          <a:p>
            <a:r>
              <a:rPr lang="en-US" sz="2800" dirty="0"/>
              <a:t>Memorandum of understanding between the Tennessee Departments of Safety and Transportation</a:t>
            </a:r>
          </a:p>
          <a:p>
            <a:r>
              <a:rPr lang="en-US" sz="2800" dirty="0"/>
              <a:t>Commitment to quick clearance and TIM training</a:t>
            </a:r>
          </a:p>
          <a:p>
            <a:r>
              <a:rPr lang="en-US" sz="2800" dirty="0"/>
              <a:t>Maintenance employees’ role on incidents</a:t>
            </a:r>
          </a:p>
          <a:p>
            <a:r>
              <a:rPr lang="en-US" sz="2800" dirty="0"/>
              <a:t>Building relationships between maintenance personnel and emergency responders</a:t>
            </a:r>
          </a:p>
          <a:p>
            <a:endParaRPr lang="en-US" dirty="0"/>
          </a:p>
          <a:p>
            <a:endParaRPr lang="en-US" dirty="0"/>
          </a:p>
        </p:txBody>
      </p:sp>
      <p:pic>
        <p:nvPicPr>
          <p:cNvPr id="2" name="Picture 1" descr="State of Tennesse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2890">
            <a:off x="8274571" y="2304062"/>
            <a:ext cx="3204643" cy="1135823"/>
          </a:xfrm>
          <a:prstGeom prst="rect">
            <a:avLst/>
          </a:prstGeom>
        </p:spPr>
      </p:pic>
      <p:sp>
        <p:nvSpPr>
          <p:cNvPr id="7" name="TextBox 6"/>
          <p:cNvSpPr txBox="1"/>
          <p:nvPr/>
        </p:nvSpPr>
        <p:spPr>
          <a:xfrm>
            <a:off x="9649384" y="3318936"/>
            <a:ext cx="1704416"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Source: @ Getty Images</a:t>
            </a:r>
          </a:p>
        </p:txBody>
      </p:sp>
      <p:sp>
        <p:nvSpPr>
          <p:cNvPr id="4" name="Slide Number Placeholder 3">
            <a:extLst>
              <a:ext uri="{FF2B5EF4-FFF2-40B4-BE49-F238E27FC236}">
                <a16:creationId xmlns:a16="http://schemas.microsoft.com/office/drawing/2014/main" id="{ED54992F-7BBC-40B3-85C3-92936422D619}"/>
              </a:ext>
            </a:extLst>
          </p:cNvPr>
          <p:cNvSpPr>
            <a:spLocks noGrp="1"/>
          </p:cNvSpPr>
          <p:nvPr>
            <p:ph type="sldNum" sz="quarter" idx="12"/>
          </p:nvPr>
        </p:nvSpPr>
        <p:spPr/>
        <p:txBody>
          <a:bodyPr/>
          <a:lstStyle/>
          <a:p>
            <a:fld id="{37D4CC3B-F538-9046-9995-49EE0C980241}" type="slidenum">
              <a:rPr lang="en-US" smtClean="0"/>
              <a:t>35</a:t>
            </a:fld>
            <a:endParaRPr lang="en-US" dirty="0"/>
          </a:p>
        </p:txBody>
      </p:sp>
    </p:spTree>
    <p:extLst>
      <p:ext uri="{BB962C8B-B14F-4D97-AF65-F5344CB8AC3E}">
        <p14:creationId xmlns:p14="http://schemas.microsoft.com/office/powerpoint/2010/main" val="1793853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0EDD78-4D97-4324-9A01-05773C17505D}"/>
              </a:ext>
            </a:extLst>
          </p:cNvPr>
          <p:cNvSpPr>
            <a:spLocks noGrp="1"/>
          </p:cNvSpPr>
          <p:nvPr>
            <p:ph type="title"/>
          </p:nvPr>
        </p:nvSpPr>
        <p:spPr/>
        <p:txBody>
          <a:bodyPr/>
          <a:lstStyle/>
          <a:p>
            <a:r>
              <a:rPr lang="en-US" dirty="0"/>
              <a:t>Minnesota DOT (MnDOT)</a:t>
            </a:r>
          </a:p>
        </p:txBody>
      </p:sp>
      <p:sp>
        <p:nvSpPr>
          <p:cNvPr id="7" name="Content Placeholder 6">
            <a:extLst>
              <a:ext uri="{FF2B5EF4-FFF2-40B4-BE49-F238E27FC236}">
                <a16:creationId xmlns:a16="http://schemas.microsoft.com/office/drawing/2014/main" id="{52E9C204-9A7E-4F0E-A973-C5DF1167D9B5}"/>
              </a:ext>
            </a:extLst>
          </p:cNvPr>
          <p:cNvSpPr>
            <a:spLocks noGrp="1"/>
          </p:cNvSpPr>
          <p:nvPr>
            <p:ph idx="1"/>
          </p:nvPr>
        </p:nvSpPr>
        <p:spPr>
          <a:xfrm>
            <a:off x="984244" y="1596940"/>
            <a:ext cx="8281682" cy="4759409"/>
          </a:xfrm>
        </p:spPr>
        <p:txBody>
          <a:bodyPr>
            <a:normAutofit/>
          </a:bodyPr>
          <a:lstStyle/>
          <a:p>
            <a:pPr>
              <a:spcBef>
                <a:spcPts val="600"/>
              </a:spcBef>
              <a:spcAft>
                <a:spcPts val="600"/>
              </a:spcAft>
            </a:pPr>
            <a:r>
              <a:rPr lang="en-US" sz="3000" dirty="0"/>
              <a:t>Work Zone Accident Reduction Deployment Evaluation</a:t>
            </a:r>
          </a:p>
          <a:p>
            <a:pPr lvl="1">
              <a:spcBef>
                <a:spcPts val="600"/>
              </a:spcBef>
              <a:spcAft>
                <a:spcPts val="600"/>
              </a:spcAft>
            </a:pPr>
            <a:r>
              <a:rPr lang="en-US" sz="2600" dirty="0"/>
              <a:t>Deployed system to automatically post messages on variable message signs to alert drivers to snowplows or maintenance vehicles ahead</a:t>
            </a:r>
          </a:p>
          <a:p>
            <a:pPr lvl="1">
              <a:spcBef>
                <a:spcPts val="600"/>
              </a:spcBef>
              <a:spcAft>
                <a:spcPts val="600"/>
              </a:spcAft>
            </a:pPr>
            <a:r>
              <a:rPr lang="en-US" sz="2600" dirty="0"/>
              <a:t>Developing a system to share this information with connected vehicles and smart phones</a:t>
            </a:r>
          </a:p>
          <a:p>
            <a:pPr>
              <a:spcBef>
                <a:spcPts val="600"/>
              </a:spcBef>
              <a:spcAft>
                <a:spcPts val="600"/>
              </a:spcAft>
            </a:pPr>
            <a:r>
              <a:rPr lang="en-US" sz="2800" dirty="0"/>
              <a:t>TIM strategies for work zones included in MnDOT’s TSMO plan and a training program  under development with Minnesota State Patrol</a:t>
            </a:r>
          </a:p>
          <a:p>
            <a:endParaRPr lang="en-US" dirty="0"/>
          </a:p>
        </p:txBody>
      </p:sp>
      <p:pic>
        <p:nvPicPr>
          <p:cNvPr id="3" name="Picture 2" descr="State of Minneso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572">
            <a:off x="9185151" y="1914507"/>
            <a:ext cx="2153901" cy="2483322"/>
          </a:xfrm>
          <a:prstGeom prst="rect">
            <a:avLst/>
          </a:prstGeom>
        </p:spPr>
      </p:pic>
      <p:sp>
        <p:nvSpPr>
          <p:cNvPr id="8" name="TextBox 7"/>
          <p:cNvSpPr txBox="1"/>
          <p:nvPr/>
        </p:nvSpPr>
        <p:spPr>
          <a:xfrm>
            <a:off x="9265926" y="4397829"/>
            <a:ext cx="1704416"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@Getty Images</a:t>
            </a:r>
          </a:p>
        </p:txBody>
      </p:sp>
      <p:sp>
        <p:nvSpPr>
          <p:cNvPr id="5" name="Slide Number Placeholder 4">
            <a:extLst>
              <a:ext uri="{FF2B5EF4-FFF2-40B4-BE49-F238E27FC236}">
                <a16:creationId xmlns:a16="http://schemas.microsoft.com/office/drawing/2014/main" id="{44DA00CD-D5B3-4541-8AAE-0BF347B01BBD}"/>
              </a:ext>
            </a:extLst>
          </p:cNvPr>
          <p:cNvSpPr>
            <a:spLocks noGrp="1"/>
          </p:cNvSpPr>
          <p:nvPr>
            <p:ph type="sldNum" sz="quarter" idx="12"/>
          </p:nvPr>
        </p:nvSpPr>
        <p:spPr/>
        <p:txBody>
          <a:bodyPr/>
          <a:lstStyle/>
          <a:p>
            <a:fld id="{964C510D-D580-43A2-9ABD-5D3EEA2F3D97}" type="slidenum">
              <a:rPr lang="en-US" smtClean="0"/>
              <a:t>36</a:t>
            </a:fld>
            <a:endParaRPr lang="en-US" dirty="0"/>
          </a:p>
        </p:txBody>
      </p:sp>
    </p:spTree>
    <p:extLst>
      <p:ext uri="{BB962C8B-B14F-4D97-AF65-F5344CB8AC3E}">
        <p14:creationId xmlns:p14="http://schemas.microsoft.com/office/powerpoint/2010/main" val="2557657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0EDD78-4D97-4324-9A01-05773C17505D}"/>
              </a:ext>
            </a:extLst>
          </p:cNvPr>
          <p:cNvSpPr>
            <a:spLocks noGrp="1"/>
          </p:cNvSpPr>
          <p:nvPr>
            <p:ph type="title"/>
          </p:nvPr>
        </p:nvSpPr>
        <p:spPr>
          <a:xfrm>
            <a:off x="806303" y="648736"/>
            <a:ext cx="10547497" cy="540134"/>
          </a:xfrm>
        </p:spPr>
        <p:txBody>
          <a:bodyPr/>
          <a:lstStyle/>
          <a:p>
            <a:r>
              <a:rPr lang="en-US" dirty="0"/>
              <a:t>MnDOT Systems Working Together</a:t>
            </a:r>
          </a:p>
        </p:txBody>
      </p:sp>
      <p:sp>
        <p:nvSpPr>
          <p:cNvPr id="7" name="Content Placeholder 6">
            <a:extLst>
              <a:ext uri="{FF2B5EF4-FFF2-40B4-BE49-F238E27FC236}">
                <a16:creationId xmlns:a16="http://schemas.microsoft.com/office/drawing/2014/main" id="{52E9C204-9A7E-4F0E-A973-C5DF1167D9B5}"/>
              </a:ext>
            </a:extLst>
          </p:cNvPr>
          <p:cNvSpPr>
            <a:spLocks noGrp="1"/>
          </p:cNvSpPr>
          <p:nvPr>
            <p:ph idx="1"/>
          </p:nvPr>
        </p:nvSpPr>
        <p:spPr>
          <a:xfrm>
            <a:off x="984244" y="1596941"/>
            <a:ext cx="10661656" cy="4882236"/>
          </a:xfrm>
        </p:spPr>
        <p:txBody>
          <a:bodyPr>
            <a:normAutofit/>
          </a:bodyPr>
          <a:lstStyle/>
          <a:p>
            <a:pPr marL="0" indent="0">
              <a:lnSpc>
                <a:spcPct val="100000"/>
              </a:lnSpc>
              <a:spcBef>
                <a:spcPts val="600"/>
              </a:spcBef>
              <a:buNone/>
            </a:pPr>
            <a:r>
              <a:rPr lang="en-US" sz="2800" dirty="0"/>
              <a:t>MnDOT’s Road Weather Information System (RWIS), Maintenance Decision Support System (MDSS), and 511 traveler information system are coordinated:</a:t>
            </a:r>
          </a:p>
          <a:p>
            <a:pPr lvl="1">
              <a:lnSpc>
                <a:spcPct val="100000"/>
              </a:lnSpc>
              <a:spcBef>
                <a:spcPts val="600"/>
              </a:spcBef>
            </a:pPr>
            <a:r>
              <a:rPr lang="en-US" sz="2400" dirty="0"/>
              <a:t>RWIS, truck sensors, and driver observation feeds current roadway condition information into MDSS.</a:t>
            </a:r>
          </a:p>
          <a:p>
            <a:pPr lvl="1">
              <a:lnSpc>
                <a:spcPct val="100000"/>
              </a:lnSpc>
              <a:spcBef>
                <a:spcPts val="600"/>
              </a:spcBef>
            </a:pPr>
            <a:r>
              <a:rPr lang="en-US" sz="2400" dirty="0"/>
              <a:t>MDSS combines field information with weather forecasts to predict expected road conditions.</a:t>
            </a:r>
          </a:p>
          <a:p>
            <a:pPr lvl="1">
              <a:lnSpc>
                <a:spcPct val="100000"/>
              </a:lnSpc>
              <a:spcBef>
                <a:spcPts val="600"/>
              </a:spcBef>
            </a:pPr>
            <a:r>
              <a:rPr lang="en-US" sz="2400" dirty="0"/>
              <a:t>MDSS output generates maintenance recommendations.</a:t>
            </a:r>
          </a:p>
          <a:p>
            <a:pPr lvl="1">
              <a:lnSpc>
                <a:spcPct val="100000"/>
              </a:lnSpc>
              <a:spcBef>
                <a:spcPts val="600"/>
              </a:spcBef>
            </a:pPr>
            <a:r>
              <a:rPr lang="en-US" sz="2400" dirty="0"/>
              <a:t>Traveler information system automatically shares current roadway condition through 511mn.org, the traveler information website and mobile application</a:t>
            </a:r>
            <a:endParaRPr lang="en-US" dirty="0"/>
          </a:p>
        </p:txBody>
      </p:sp>
      <p:sp>
        <p:nvSpPr>
          <p:cNvPr id="5" name="Slide Number Placeholder 4">
            <a:extLst>
              <a:ext uri="{FF2B5EF4-FFF2-40B4-BE49-F238E27FC236}">
                <a16:creationId xmlns:a16="http://schemas.microsoft.com/office/drawing/2014/main" id="{44DA00CD-D5B3-4541-8AAE-0BF347B01BBD}"/>
              </a:ext>
            </a:extLst>
          </p:cNvPr>
          <p:cNvSpPr>
            <a:spLocks noGrp="1"/>
          </p:cNvSpPr>
          <p:nvPr>
            <p:ph type="sldNum" sz="quarter" idx="12"/>
          </p:nvPr>
        </p:nvSpPr>
        <p:spPr/>
        <p:txBody>
          <a:bodyPr/>
          <a:lstStyle/>
          <a:p>
            <a:fld id="{964C510D-D580-43A2-9ABD-5D3EEA2F3D97}" type="slidenum">
              <a:rPr lang="en-US" smtClean="0"/>
              <a:t>37</a:t>
            </a:fld>
            <a:endParaRPr lang="en-US" dirty="0"/>
          </a:p>
        </p:txBody>
      </p:sp>
    </p:spTree>
    <p:extLst>
      <p:ext uri="{BB962C8B-B14F-4D97-AF65-F5344CB8AC3E}">
        <p14:creationId xmlns:p14="http://schemas.microsoft.com/office/powerpoint/2010/main" val="3531109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0EDD78-4D97-4324-9A01-05773C17505D}"/>
              </a:ext>
            </a:extLst>
          </p:cNvPr>
          <p:cNvSpPr>
            <a:spLocks noGrp="1"/>
          </p:cNvSpPr>
          <p:nvPr>
            <p:ph type="title"/>
          </p:nvPr>
        </p:nvSpPr>
        <p:spPr>
          <a:xfrm>
            <a:off x="866677" y="408810"/>
            <a:ext cx="9571697" cy="504096"/>
          </a:xfrm>
        </p:spPr>
        <p:txBody>
          <a:bodyPr/>
          <a:lstStyle/>
          <a:p>
            <a:r>
              <a:rPr lang="en-US" dirty="0"/>
              <a:t>Alaska DOT and Public Facilities Road Weather Information Systems </a:t>
            </a:r>
          </a:p>
        </p:txBody>
      </p:sp>
      <p:sp>
        <p:nvSpPr>
          <p:cNvPr id="7" name="Content Placeholder 6">
            <a:extLst>
              <a:ext uri="{FF2B5EF4-FFF2-40B4-BE49-F238E27FC236}">
                <a16:creationId xmlns:a16="http://schemas.microsoft.com/office/drawing/2014/main" id="{52E9C204-9A7E-4F0E-A973-C5DF1167D9B5}"/>
              </a:ext>
            </a:extLst>
          </p:cNvPr>
          <p:cNvSpPr>
            <a:spLocks noGrp="1"/>
          </p:cNvSpPr>
          <p:nvPr>
            <p:ph idx="1"/>
          </p:nvPr>
        </p:nvSpPr>
        <p:spPr>
          <a:xfrm>
            <a:off x="984244" y="1444539"/>
            <a:ext cx="7098175" cy="4716775"/>
          </a:xfrm>
        </p:spPr>
        <p:txBody>
          <a:bodyPr>
            <a:normAutofit fontScale="77500" lnSpcReduction="20000"/>
          </a:bodyPr>
          <a:lstStyle/>
          <a:p>
            <a:pPr>
              <a:lnSpc>
                <a:spcPct val="120000"/>
              </a:lnSpc>
            </a:pPr>
            <a:r>
              <a:rPr lang="en-US" sz="2800" dirty="0"/>
              <a:t>Access real-time pavement and weather data via computers at the maintenance offices via weather stations that include:</a:t>
            </a:r>
          </a:p>
          <a:p>
            <a:pPr lvl="1">
              <a:lnSpc>
                <a:spcPct val="120000"/>
              </a:lnSpc>
              <a:spcBef>
                <a:spcPts val="800"/>
              </a:spcBef>
            </a:pPr>
            <a:r>
              <a:rPr lang="en-US" sz="2400" dirty="0"/>
              <a:t>Pavement sensors to measure surface and subsurface temperatures</a:t>
            </a:r>
          </a:p>
          <a:p>
            <a:pPr lvl="1">
              <a:lnSpc>
                <a:spcPct val="120000"/>
              </a:lnSpc>
              <a:spcBef>
                <a:spcPts val="800"/>
              </a:spcBef>
            </a:pPr>
            <a:r>
              <a:rPr lang="en-US" sz="2400" dirty="0"/>
              <a:t>Atmospheric sensors (temperatures, humidity, wind speed, precipitation, snow depth, and stream level)</a:t>
            </a:r>
          </a:p>
          <a:p>
            <a:pPr lvl="1">
              <a:lnSpc>
                <a:spcPct val="120000"/>
              </a:lnSpc>
              <a:spcBef>
                <a:spcPts val="800"/>
              </a:spcBef>
            </a:pPr>
            <a:r>
              <a:rPr lang="en-US" sz="2400" dirty="0"/>
              <a:t>Closed-circuit cameras</a:t>
            </a:r>
          </a:p>
          <a:p>
            <a:pPr>
              <a:lnSpc>
                <a:spcPct val="120000"/>
              </a:lnSpc>
            </a:pPr>
            <a:r>
              <a:rPr lang="en-US" sz="2800" dirty="0"/>
              <a:t>Improve staff and equipment scheduling</a:t>
            </a:r>
          </a:p>
          <a:p>
            <a:pPr>
              <a:lnSpc>
                <a:spcPct val="120000"/>
              </a:lnSpc>
            </a:pPr>
            <a:r>
              <a:rPr lang="en-US" sz="2800" dirty="0"/>
              <a:t>Increase winter maintenance efficiency</a:t>
            </a:r>
          </a:p>
          <a:p>
            <a:pPr>
              <a:lnSpc>
                <a:spcPct val="120000"/>
              </a:lnSpc>
            </a:pPr>
            <a:r>
              <a:rPr lang="en-US" sz="2800" dirty="0"/>
              <a:t>Improve mobility for traveling public by minimizing exposure to hazardous roadway conditions</a:t>
            </a:r>
          </a:p>
          <a:p>
            <a:pPr>
              <a:lnSpc>
                <a:spcPct val="120000"/>
              </a:lnSpc>
            </a:pPr>
            <a:endParaRPr lang="en-US" dirty="0"/>
          </a:p>
        </p:txBody>
      </p:sp>
      <p:pic>
        <p:nvPicPr>
          <p:cNvPr id="2" name="Picture 1" descr="Road weather information system on grass with mountain in background"/>
          <p:cNvPicPr>
            <a:picLocks noChangeAspect="1"/>
          </p:cNvPicPr>
          <p:nvPr/>
        </p:nvPicPr>
        <p:blipFill>
          <a:blip r:embed="rId3"/>
          <a:stretch>
            <a:fillRect/>
          </a:stretch>
        </p:blipFill>
        <p:spPr>
          <a:xfrm>
            <a:off x="8163405" y="2006435"/>
            <a:ext cx="3190396" cy="3587541"/>
          </a:xfrm>
          <a:prstGeom prst="rect">
            <a:avLst/>
          </a:prstGeom>
        </p:spPr>
      </p:pic>
      <p:sp>
        <p:nvSpPr>
          <p:cNvPr id="8" name="TextBox 7"/>
          <p:cNvSpPr txBox="1"/>
          <p:nvPr/>
        </p:nvSpPr>
        <p:spPr>
          <a:xfrm>
            <a:off x="9166371" y="5568976"/>
            <a:ext cx="2268415" cy="307777"/>
          </a:xfrm>
          <a:prstGeom prst="rect">
            <a:avLst/>
          </a:prstGeom>
          <a:noFill/>
        </p:spPr>
        <p:txBody>
          <a:bodyPr wrap="square" rtlCol="0">
            <a:spAutoFit/>
          </a:bodyPr>
          <a:lstStyle/>
          <a:p>
            <a:pPr algn="r"/>
            <a:r>
              <a:rPr lang="en-US" sz="1400" dirty="0">
                <a:latin typeface="Arial" panose="020B0604020202020204" pitchFamily="34" charset="0"/>
                <a:cs typeface="Arial" panose="020B0604020202020204" pitchFamily="34" charset="0"/>
              </a:rPr>
              <a:t>Source: Alaska DOT&amp;PF</a:t>
            </a:r>
          </a:p>
        </p:txBody>
      </p:sp>
      <p:sp>
        <p:nvSpPr>
          <p:cNvPr id="5" name="Slide Number Placeholder 4">
            <a:extLst>
              <a:ext uri="{FF2B5EF4-FFF2-40B4-BE49-F238E27FC236}">
                <a16:creationId xmlns:a16="http://schemas.microsoft.com/office/drawing/2014/main" id="{44DA00CD-D5B3-4541-8AAE-0BF347B01BBD}"/>
              </a:ext>
            </a:extLst>
          </p:cNvPr>
          <p:cNvSpPr>
            <a:spLocks noGrp="1"/>
          </p:cNvSpPr>
          <p:nvPr>
            <p:ph type="sldNum" sz="quarter" idx="12"/>
          </p:nvPr>
        </p:nvSpPr>
        <p:spPr/>
        <p:txBody>
          <a:bodyPr/>
          <a:lstStyle/>
          <a:p>
            <a:fld id="{964C510D-D580-43A2-9ABD-5D3EEA2F3D97}" type="slidenum">
              <a:rPr lang="en-US" smtClean="0"/>
              <a:t>38</a:t>
            </a:fld>
            <a:endParaRPr lang="en-US" dirty="0"/>
          </a:p>
        </p:txBody>
      </p:sp>
    </p:spTree>
    <p:extLst>
      <p:ext uri="{BB962C8B-B14F-4D97-AF65-F5344CB8AC3E}">
        <p14:creationId xmlns:p14="http://schemas.microsoft.com/office/powerpoint/2010/main" val="1549977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DB4AE8-09D2-4478-8EAF-DFA6DFFD7460}"/>
              </a:ext>
            </a:extLst>
          </p:cNvPr>
          <p:cNvSpPr>
            <a:spLocks noGrp="1"/>
          </p:cNvSpPr>
          <p:nvPr>
            <p:ph type="title"/>
          </p:nvPr>
        </p:nvSpPr>
        <p:spPr/>
        <p:txBody>
          <a:bodyPr/>
          <a:lstStyle/>
          <a:p>
            <a:r>
              <a:rPr lang="en-US" dirty="0"/>
              <a:t>Iowa TSMO Work Zone Service Layer</a:t>
            </a:r>
          </a:p>
        </p:txBody>
      </p:sp>
      <p:sp>
        <p:nvSpPr>
          <p:cNvPr id="10" name="Content Placeholder 9">
            <a:extLst>
              <a:ext uri="{FF2B5EF4-FFF2-40B4-BE49-F238E27FC236}">
                <a16:creationId xmlns:a16="http://schemas.microsoft.com/office/drawing/2014/main" id="{8D903F54-B054-4E17-ABB8-639495FAB996}"/>
              </a:ext>
            </a:extLst>
          </p:cNvPr>
          <p:cNvSpPr>
            <a:spLocks noGrp="1"/>
          </p:cNvSpPr>
          <p:nvPr>
            <p:ph idx="1"/>
          </p:nvPr>
        </p:nvSpPr>
        <p:spPr>
          <a:xfrm>
            <a:off x="984245" y="1596941"/>
            <a:ext cx="7327284" cy="4558498"/>
          </a:xfrm>
        </p:spPr>
        <p:txBody>
          <a:bodyPr/>
          <a:lstStyle/>
          <a:p>
            <a:r>
              <a:rPr lang="en-US" dirty="0"/>
              <a:t>Identified work zone management objectives for each of the six TSMO goals</a:t>
            </a:r>
          </a:p>
          <a:p>
            <a:r>
              <a:rPr lang="en-US" dirty="0"/>
              <a:t>Looked at opportunities created by TSMO-based approach</a:t>
            </a:r>
          </a:p>
          <a:p>
            <a:r>
              <a:rPr lang="en-US" dirty="0"/>
              <a:t>Work zone groups support mobility and safety in work zones</a:t>
            </a:r>
          </a:p>
          <a:p>
            <a:r>
              <a:rPr lang="en-US" dirty="0"/>
              <a:t>Work zone data and gap analysis</a:t>
            </a:r>
          </a:p>
          <a:p>
            <a:r>
              <a:rPr lang="en-US" dirty="0"/>
              <a:t>Recommended actions to address gaps</a:t>
            </a:r>
          </a:p>
        </p:txBody>
      </p:sp>
      <p:pic>
        <p:nvPicPr>
          <p:cNvPr id="11" name="Picture 7" descr="Cover of Iowa DOT's Transportation Systems Management and Operation Work Zone Management Service Layer document ">
            <a:extLst>
              <a:ext uri="{FF2B5EF4-FFF2-40B4-BE49-F238E27FC236}">
                <a16:creationId xmlns:a16="http://schemas.microsoft.com/office/drawing/2014/main" id="{2A5C2D4A-2A57-445C-B099-9516889FB59B}"/>
              </a:ext>
            </a:extLst>
          </p:cNvPr>
          <p:cNvPicPr>
            <a:picLocks noChangeAspect="1"/>
          </p:cNvPicPr>
          <p:nvPr/>
        </p:nvPicPr>
        <p:blipFill>
          <a:blip r:embed="rId3"/>
          <a:stretch>
            <a:fillRect/>
          </a:stretch>
        </p:blipFill>
        <p:spPr>
          <a:xfrm>
            <a:off x="8311529" y="1596941"/>
            <a:ext cx="3341341" cy="4351338"/>
          </a:xfrm>
          <a:prstGeom prst="rect">
            <a:avLst/>
          </a:prstGeom>
        </p:spPr>
      </p:pic>
      <p:sp>
        <p:nvSpPr>
          <p:cNvPr id="6" name="TextBox 5"/>
          <p:cNvSpPr txBox="1"/>
          <p:nvPr/>
        </p:nvSpPr>
        <p:spPr>
          <a:xfrm>
            <a:off x="9384455" y="5918327"/>
            <a:ext cx="2268415" cy="307777"/>
          </a:xfrm>
          <a:prstGeom prst="rect">
            <a:avLst/>
          </a:prstGeom>
          <a:noFill/>
        </p:spPr>
        <p:txBody>
          <a:bodyPr wrap="square" rtlCol="0">
            <a:spAutoFit/>
          </a:bodyPr>
          <a:lstStyle/>
          <a:p>
            <a:pPr algn="r"/>
            <a:r>
              <a:rPr lang="en-US" sz="1400" dirty="0">
                <a:latin typeface="Arial" panose="020B0604020202020204" pitchFamily="34" charset="0"/>
                <a:cs typeface="Arial" panose="020B0604020202020204" pitchFamily="34" charset="0"/>
              </a:rPr>
              <a:t>Source: Iowa DOT</a:t>
            </a:r>
          </a:p>
        </p:txBody>
      </p:sp>
      <p:sp>
        <p:nvSpPr>
          <p:cNvPr id="4" name="Slide Number Placeholder 3">
            <a:extLst>
              <a:ext uri="{FF2B5EF4-FFF2-40B4-BE49-F238E27FC236}">
                <a16:creationId xmlns:a16="http://schemas.microsoft.com/office/drawing/2014/main" id="{F0969EFE-ECAD-4963-96AD-F55B7404D141}"/>
              </a:ext>
            </a:extLst>
          </p:cNvPr>
          <p:cNvSpPr>
            <a:spLocks noGrp="1"/>
          </p:cNvSpPr>
          <p:nvPr>
            <p:ph type="sldNum" sz="quarter" idx="12"/>
          </p:nvPr>
        </p:nvSpPr>
        <p:spPr>
          <a:xfrm>
            <a:off x="8610599" y="6268357"/>
            <a:ext cx="2743200" cy="365125"/>
          </a:xfrm>
        </p:spPr>
        <p:txBody>
          <a:bodyPr/>
          <a:lstStyle/>
          <a:p>
            <a:fld id="{37D4CC3B-F538-9046-9995-49EE0C980241}" type="slidenum">
              <a:rPr lang="en-US" smtClean="0"/>
              <a:t>39</a:t>
            </a:fld>
            <a:endParaRPr lang="en-US" dirty="0"/>
          </a:p>
        </p:txBody>
      </p:sp>
    </p:spTree>
    <p:extLst>
      <p:ext uri="{BB962C8B-B14F-4D97-AF65-F5344CB8AC3E}">
        <p14:creationId xmlns:p14="http://schemas.microsoft.com/office/powerpoint/2010/main" val="2512095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5218" y="402387"/>
            <a:ext cx="8997956" cy="504096"/>
          </a:xfrm>
        </p:spPr>
        <p:txBody>
          <a:bodyPr/>
          <a:lstStyle/>
          <a:p>
            <a:r>
              <a:rPr lang="en-US" dirty="0"/>
              <a:t>How Are State Departments of Transportation (DOTs) Responding to the Changes? </a:t>
            </a:r>
            <a:r>
              <a:rPr kumimoji="0" lang="en-US" sz="800" b="1" i="0" u="none" strike="noStrike" kern="1200" cap="none" spc="0" normalizeH="0" baseline="0" noProof="0" dirty="0">
                <a:ln>
                  <a:noFill/>
                </a:ln>
                <a:solidFill>
                  <a:srgbClr val="C5F0FF"/>
                </a:solidFill>
                <a:effectLst/>
                <a:uLnTx/>
                <a:uFillTx/>
                <a:latin typeface="Arial" panose="020B0604020202020204" pitchFamily="34" charset="0"/>
                <a:cs typeface="Arial" panose="020B0604020202020204" pitchFamily="34" charset="0"/>
              </a:rPr>
              <a:t>(ES)</a:t>
            </a:r>
            <a:endParaRPr lang="en-US" dirty="0"/>
          </a:p>
        </p:txBody>
      </p:sp>
      <p:sp>
        <p:nvSpPr>
          <p:cNvPr id="6" name="Content Placeholder 5"/>
          <p:cNvSpPr>
            <a:spLocks noGrp="1"/>
          </p:cNvSpPr>
          <p:nvPr>
            <p:ph idx="1"/>
          </p:nvPr>
        </p:nvSpPr>
        <p:spPr/>
        <p:txBody>
          <a:bodyPr>
            <a:normAutofit lnSpcReduction="10000"/>
          </a:bodyPr>
          <a:lstStyle/>
          <a:p>
            <a:pPr marL="0" indent="0">
              <a:lnSpc>
                <a:spcPct val="120000"/>
              </a:lnSpc>
              <a:spcAft>
                <a:spcPts val="1000"/>
              </a:spcAft>
              <a:buNone/>
            </a:pPr>
            <a:r>
              <a:rPr lang="en-US" b="1" dirty="0"/>
              <a:t>Transportation Systems Management and Operations (TSMO)</a:t>
            </a:r>
          </a:p>
          <a:p>
            <a:pPr>
              <a:lnSpc>
                <a:spcPct val="120000"/>
              </a:lnSpc>
            </a:pPr>
            <a:r>
              <a:rPr lang="en-US" dirty="0"/>
              <a:t>TSMO is an integrated set of strategies to optimize the operational performance of the existing transportation system.</a:t>
            </a:r>
          </a:p>
          <a:p>
            <a:pPr lvl="0"/>
            <a:r>
              <a:rPr lang="en-US" dirty="0"/>
              <a:t>TSMO approaches performance from a systems perspective, spanning corridors, jurisdictions, modes, and agencies.</a:t>
            </a:r>
          </a:p>
          <a:p>
            <a:pPr>
              <a:lnSpc>
                <a:spcPct val="120000"/>
              </a:lnSpc>
            </a:pPr>
            <a:r>
              <a:rPr lang="en-US" dirty="0"/>
              <a:t>TSMO helps agencies balance supply and demand on the system and provide flexible solutions to manage dynamic conditions.</a:t>
            </a:r>
          </a:p>
          <a:p>
            <a:pPr>
              <a:lnSpc>
                <a:spcPct val="120000"/>
              </a:lnSpc>
            </a:pPr>
            <a:r>
              <a:rPr lang="en-US" dirty="0"/>
              <a:t>TSMO can complement capacity projects or, in some cases, can provide lower-cost, faster alternatives.</a:t>
            </a:r>
          </a:p>
          <a:p>
            <a:endParaRPr lang="en-US" dirty="0"/>
          </a:p>
        </p:txBody>
      </p:sp>
      <p:sp>
        <p:nvSpPr>
          <p:cNvPr id="4" name="Slide Number Placeholder 3"/>
          <p:cNvSpPr>
            <a:spLocks noGrp="1"/>
          </p:cNvSpPr>
          <p:nvPr>
            <p:ph type="sldNum" sz="quarter" idx="12"/>
          </p:nvPr>
        </p:nvSpPr>
        <p:spPr/>
        <p:txBody>
          <a:bodyPr/>
          <a:lstStyle/>
          <a:p>
            <a:fld id="{37D4CC3B-F538-9046-9995-49EE0C980241}" type="slidenum">
              <a:rPr lang="en-US" smtClean="0"/>
              <a:t>4</a:t>
            </a:fld>
            <a:endParaRPr lang="en-US" dirty="0"/>
          </a:p>
        </p:txBody>
      </p:sp>
    </p:spTree>
    <p:extLst>
      <p:ext uri="{BB962C8B-B14F-4D97-AF65-F5344CB8AC3E}">
        <p14:creationId xmlns:p14="http://schemas.microsoft.com/office/powerpoint/2010/main" val="3801097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AA2BCC-F3A9-4084-91B7-5F95F2C61A04}"/>
              </a:ext>
            </a:extLst>
          </p:cNvPr>
          <p:cNvSpPr>
            <a:spLocks noGrp="1"/>
          </p:cNvSpPr>
          <p:nvPr>
            <p:ph type="title"/>
          </p:nvPr>
        </p:nvSpPr>
        <p:spPr>
          <a:xfrm>
            <a:off x="680484" y="525149"/>
            <a:ext cx="9877646" cy="699515"/>
          </a:xfrm>
        </p:spPr>
        <p:txBody>
          <a:bodyPr anchor="ctr" anchorCtr="0"/>
          <a:lstStyle/>
          <a:p>
            <a:pPr>
              <a:lnSpc>
                <a:spcPct val="100000"/>
              </a:lnSpc>
            </a:pPr>
            <a:r>
              <a:rPr lang="en-US" dirty="0"/>
              <a:t>Weather-Related Data, Tools, and Collaborations</a:t>
            </a:r>
          </a:p>
        </p:txBody>
      </p:sp>
      <p:sp>
        <p:nvSpPr>
          <p:cNvPr id="6" name="Content Placeholder 5">
            <a:extLst>
              <a:ext uri="{FF2B5EF4-FFF2-40B4-BE49-F238E27FC236}">
                <a16:creationId xmlns:a16="http://schemas.microsoft.com/office/drawing/2014/main" id="{33F32EB1-46AB-4195-A5B1-B6FD5884BB85}"/>
              </a:ext>
            </a:extLst>
          </p:cNvPr>
          <p:cNvSpPr>
            <a:spLocks noGrp="1"/>
          </p:cNvSpPr>
          <p:nvPr>
            <p:ph idx="1"/>
          </p:nvPr>
        </p:nvSpPr>
        <p:spPr>
          <a:xfrm>
            <a:off x="984244" y="1596940"/>
            <a:ext cx="6951442" cy="4375931"/>
          </a:xfrm>
        </p:spPr>
        <p:txBody>
          <a:bodyPr>
            <a:normAutofit fontScale="92500" lnSpcReduction="20000"/>
          </a:bodyPr>
          <a:lstStyle/>
          <a:p>
            <a:pPr>
              <a:lnSpc>
                <a:spcPct val="110000"/>
              </a:lnSpc>
            </a:pPr>
            <a:r>
              <a:rPr lang="en-US" dirty="0"/>
              <a:t>Iowa, Missouri, and Nebraska DOTs share data during major flood events</a:t>
            </a:r>
          </a:p>
          <a:p>
            <a:pPr>
              <a:lnSpc>
                <a:spcPct val="110000"/>
              </a:lnSpc>
            </a:pPr>
            <a:r>
              <a:rPr lang="en-US" dirty="0"/>
              <a:t>Flooding on Missouri River in 2011 and 2019 caused impacts and closures, resulting in long-term recovery and reconstruction</a:t>
            </a:r>
          </a:p>
          <a:p>
            <a:pPr>
              <a:lnSpc>
                <a:spcPct val="110000"/>
              </a:lnSpc>
            </a:pPr>
            <a:r>
              <a:rPr lang="en-US" dirty="0"/>
              <a:t>Many DOTs use weather-related data and tools to predict and prepare for flooding </a:t>
            </a:r>
          </a:p>
          <a:p>
            <a:pPr>
              <a:lnSpc>
                <a:spcPct val="110000"/>
              </a:lnSpc>
            </a:pPr>
            <a:r>
              <a:rPr lang="en-US" dirty="0"/>
              <a:t>Agencies, departments, and other stakeholders coordinate preparation, response, and recovery</a:t>
            </a:r>
          </a:p>
          <a:p>
            <a:pPr>
              <a:lnSpc>
                <a:spcPct val="110000"/>
              </a:lnSpc>
            </a:pPr>
            <a:r>
              <a:rPr lang="en-US" dirty="0"/>
              <a:t>Sharing road condition information between maintenance and operations staff supports accurate traveler information.</a:t>
            </a:r>
          </a:p>
          <a:p>
            <a:pPr>
              <a:lnSpc>
                <a:spcPct val="110000"/>
              </a:lnSpc>
            </a:pPr>
            <a:endParaRPr lang="en-US" dirty="0"/>
          </a:p>
        </p:txBody>
      </p:sp>
      <p:sp>
        <p:nvSpPr>
          <p:cNvPr id="4" name="Slide Number Placeholder 3">
            <a:extLst>
              <a:ext uri="{FF2B5EF4-FFF2-40B4-BE49-F238E27FC236}">
                <a16:creationId xmlns:a16="http://schemas.microsoft.com/office/drawing/2014/main" id="{8D70385E-6CA4-4696-90FD-12CB4A4BE8C2}"/>
              </a:ext>
            </a:extLst>
          </p:cNvPr>
          <p:cNvSpPr>
            <a:spLocks noGrp="1"/>
          </p:cNvSpPr>
          <p:nvPr>
            <p:ph type="sldNum" sz="quarter" idx="12"/>
          </p:nvPr>
        </p:nvSpPr>
        <p:spPr/>
        <p:txBody>
          <a:bodyPr/>
          <a:lstStyle/>
          <a:p>
            <a:fld id="{37D4CC3B-F538-9046-9995-49EE0C980241}" type="slidenum">
              <a:rPr lang="en-US" smtClean="0"/>
              <a:t>40</a:t>
            </a:fld>
            <a:endParaRPr lang="en-US" dirty="0"/>
          </a:p>
        </p:txBody>
      </p:sp>
      <p:pic>
        <p:nvPicPr>
          <p:cNvPr id="8" name="Picture 7" descr="Ariel view of flooded river and vegetation "/>
          <p:cNvPicPr>
            <a:picLocks noChangeAspect="1"/>
          </p:cNvPicPr>
          <p:nvPr/>
        </p:nvPicPr>
        <p:blipFill>
          <a:blip r:embed="rId3"/>
          <a:stretch>
            <a:fillRect/>
          </a:stretch>
        </p:blipFill>
        <p:spPr>
          <a:xfrm>
            <a:off x="8182708" y="1895508"/>
            <a:ext cx="3598984" cy="3738809"/>
          </a:xfrm>
          <a:prstGeom prst="rect">
            <a:avLst/>
          </a:prstGeom>
        </p:spPr>
      </p:pic>
      <p:sp>
        <p:nvSpPr>
          <p:cNvPr id="2" name="Rectangle 1"/>
          <p:cNvSpPr/>
          <p:nvPr/>
        </p:nvSpPr>
        <p:spPr>
          <a:xfrm>
            <a:off x="9955694" y="5634317"/>
            <a:ext cx="1925014" cy="338554"/>
          </a:xfrm>
          <a:prstGeom prst="rect">
            <a:avLst/>
          </a:prstGeom>
        </p:spPr>
        <p:txBody>
          <a:bodyPr wrap="none">
            <a:spAutoFit/>
          </a:bodyPr>
          <a:lstStyle/>
          <a:p>
            <a:pPr algn="r"/>
            <a:r>
              <a:rPr lang="en-US" sz="1600" dirty="0">
                <a:ea typeface="Calibri" panose="020F0502020204030204" pitchFamily="34" charset="0"/>
                <a:cs typeface="Times New Roman" panose="02020603050405020304" pitchFamily="18" charset="0"/>
              </a:rPr>
              <a:t>Source: </a:t>
            </a:r>
            <a:r>
              <a:rPr lang="en-US" sz="1400" dirty="0">
                <a:latin typeface="Arial" panose="020B0604020202020204" pitchFamily="34" charset="0"/>
                <a:ea typeface="Calibri" panose="020F0502020204030204" pitchFamily="34" charset="0"/>
                <a:cs typeface="Arial" panose="020B0604020202020204" pitchFamily="34" charset="0"/>
              </a:rPr>
              <a:t>Missouri</a:t>
            </a:r>
            <a:r>
              <a:rPr lang="en-US" sz="1600" dirty="0">
                <a:ea typeface="Calibri" panose="020F0502020204030204" pitchFamily="34" charset="0"/>
                <a:cs typeface="Times New Roman" panose="02020603050405020304" pitchFamily="18" charset="0"/>
              </a:rPr>
              <a:t> DOT</a:t>
            </a:r>
          </a:p>
        </p:txBody>
      </p:sp>
    </p:spTree>
    <p:extLst>
      <p:ext uri="{BB962C8B-B14F-4D97-AF65-F5344CB8AC3E}">
        <p14:creationId xmlns:p14="http://schemas.microsoft.com/office/powerpoint/2010/main" val="3156217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EA5727-76F3-405E-9F33-5189FDA2388E}"/>
              </a:ext>
            </a:extLst>
          </p:cNvPr>
          <p:cNvSpPr>
            <a:spLocks noGrp="1"/>
          </p:cNvSpPr>
          <p:nvPr>
            <p:ph type="title"/>
          </p:nvPr>
        </p:nvSpPr>
        <p:spPr>
          <a:xfrm>
            <a:off x="984244" y="702561"/>
            <a:ext cx="9425030" cy="504096"/>
          </a:xfrm>
        </p:spPr>
        <p:txBody>
          <a:bodyPr/>
          <a:lstStyle/>
          <a:p>
            <a:r>
              <a:rPr lang="en-US" dirty="0"/>
              <a:t>Virginia DOT (VDOT) Lane Closure Management</a:t>
            </a:r>
          </a:p>
        </p:txBody>
      </p:sp>
      <p:sp>
        <p:nvSpPr>
          <p:cNvPr id="6" name="Content Placeholder 5">
            <a:extLst>
              <a:ext uri="{FF2B5EF4-FFF2-40B4-BE49-F238E27FC236}">
                <a16:creationId xmlns:a16="http://schemas.microsoft.com/office/drawing/2014/main" id="{E7F04B70-0FDA-42B5-A409-295C3AE00BE5}"/>
              </a:ext>
            </a:extLst>
          </p:cNvPr>
          <p:cNvSpPr>
            <a:spLocks noGrp="1"/>
          </p:cNvSpPr>
          <p:nvPr>
            <p:ph idx="1"/>
          </p:nvPr>
        </p:nvSpPr>
        <p:spPr>
          <a:xfrm>
            <a:off x="984245" y="1596941"/>
            <a:ext cx="5416556" cy="4944536"/>
          </a:xfrm>
        </p:spPr>
        <p:txBody>
          <a:bodyPr/>
          <a:lstStyle/>
          <a:p>
            <a:r>
              <a:rPr lang="en-US" sz="2800" dirty="0"/>
              <a:t>VDOT uses a lane closure advisory management system (LCAMS)</a:t>
            </a:r>
          </a:p>
          <a:p>
            <a:r>
              <a:rPr lang="en-US" sz="2800" dirty="0"/>
              <a:t>LCAMS is used:</a:t>
            </a:r>
          </a:p>
          <a:p>
            <a:pPr lvl="1"/>
            <a:r>
              <a:rPr lang="en-US" sz="2400" dirty="0"/>
              <a:t>To proactively manage and communicate lane closures</a:t>
            </a:r>
          </a:p>
          <a:p>
            <a:pPr lvl="1"/>
            <a:r>
              <a:rPr lang="en-US" sz="2400" dirty="0"/>
              <a:t>For public awareness through web and 511 system</a:t>
            </a:r>
          </a:p>
          <a:p>
            <a:pPr lvl="1"/>
            <a:r>
              <a:rPr lang="en-US" sz="2400" dirty="0"/>
              <a:t>To avoid road work scheduling conflicts</a:t>
            </a:r>
          </a:p>
          <a:p>
            <a:pPr lvl="1"/>
            <a:r>
              <a:rPr lang="en-US" sz="2400" dirty="0"/>
              <a:t>To prioritize work</a:t>
            </a:r>
          </a:p>
          <a:p>
            <a:pPr lvl="1"/>
            <a:endParaRPr lang="en-US" dirty="0"/>
          </a:p>
          <a:p>
            <a:pPr lvl="1"/>
            <a:endParaRPr lang="en-US" dirty="0"/>
          </a:p>
        </p:txBody>
      </p:sp>
      <p:pic>
        <p:nvPicPr>
          <p:cNvPr id="2" name="Picture 1" descr="State of Virgin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22387">
            <a:off x="6886082" y="2385600"/>
            <a:ext cx="3701138" cy="2111019"/>
          </a:xfrm>
          <a:prstGeom prst="rect">
            <a:avLst/>
          </a:prstGeom>
        </p:spPr>
      </p:pic>
      <p:sp>
        <p:nvSpPr>
          <p:cNvPr id="7" name="TextBox 6"/>
          <p:cNvSpPr txBox="1"/>
          <p:nvPr/>
        </p:nvSpPr>
        <p:spPr>
          <a:xfrm>
            <a:off x="9042611" y="4214357"/>
            <a:ext cx="1704416"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@Getty Images</a:t>
            </a:r>
          </a:p>
        </p:txBody>
      </p:sp>
      <p:sp>
        <p:nvSpPr>
          <p:cNvPr id="4" name="Slide Number Placeholder 3">
            <a:extLst>
              <a:ext uri="{FF2B5EF4-FFF2-40B4-BE49-F238E27FC236}">
                <a16:creationId xmlns:a16="http://schemas.microsoft.com/office/drawing/2014/main" id="{E1522A5E-AB6F-40E5-849D-8DF5CE170C76}"/>
              </a:ext>
            </a:extLst>
          </p:cNvPr>
          <p:cNvSpPr>
            <a:spLocks noGrp="1"/>
          </p:cNvSpPr>
          <p:nvPr>
            <p:ph type="sldNum" sz="quarter" idx="12"/>
          </p:nvPr>
        </p:nvSpPr>
        <p:spPr/>
        <p:txBody>
          <a:bodyPr/>
          <a:lstStyle/>
          <a:p>
            <a:fld id="{37D4CC3B-F538-9046-9995-49EE0C980241}" type="slidenum">
              <a:rPr lang="en-US" smtClean="0"/>
              <a:t>41</a:t>
            </a:fld>
            <a:endParaRPr lang="en-US" dirty="0"/>
          </a:p>
        </p:txBody>
      </p:sp>
    </p:spTree>
    <p:extLst>
      <p:ext uri="{BB962C8B-B14F-4D97-AF65-F5344CB8AC3E}">
        <p14:creationId xmlns:p14="http://schemas.microsoft.com/office/powerpoint/2010/main" val="1520312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AA2BCC-F3A9-4084-91B7-5F95F2C61A04}"/>
              </a:ext>
            </a:extLst>
          </p:cNvPr>
          <p:cNvSpPr>
            <a:spLocks noGrp="1"/>
          </p:cNvSpPr>
          <p:nvPr>
            <p:ph type="title"/>
          </p:nvPr>
        </p:nvSpPr>
        <p:spPr>
          <a:xfrm>
            <a:off x="984244" y="626361"/>
            <a:ext cx="8997956" cy="504096"/>
          </a:xfrm>
        </p:spPr>
        <p:txBody>
          <a:bodyPr/>
          <a:lstStyle/>
          <a:p>
            <a:r>
              <a:rPr lang="en-US" dirty="0"/>
              <a:t>Road Weather-Related Dashboards</a:t>
            </a:r>
          </a:p>
        </p:txBody>
      </p:sp>
      <p:sp>
        <p:nvSpPr>
          <p:cNvPr id="6" name="Content Placeholder 5">
            <a:extLst>
              <a:ext uri="{FF2B5EF4-FFF2-40B4-BE49-F238E27FC236}">
                <a16:creationId xmlns:a16="http://schemas.microsoft.com/office/drawing/2014/main" id="{33F32EB1-46AB-4195-A5B1-B6FD5884BB85}"/>
              </a:ext>
            </a:extLst>
          </p:cNvPr>
          <p:cNvSpPr>
            <a:spLocks noGrp="1"/>
          </p:cNvSpPr>
          <p:nvPr>
            <p:ph idx="1"/>
          </p:nvPr>
        </p:nvSpPr>
        <p:spPr>
          <a:xfrm>
            <a:off x="984244" y="1596940"/>
            <a:ext cx="6673856" cy="4759409"/>
          </a:xfrm>
        </p:spPr>
        <p:txBody>
          <a:bodyPr/>
          <a:lstStyle/>
          <a:p>
            <a:r>
              <a:rPr lang="en-US" dirty="0"/>
              <a:t>Idaho Transportation Department Dashboard</a:t>
            </a:r>
          </a:p>
          <a:p>
            <a:r>
              <a:rPr lang="en-US" dirty="0"/>
              <a:t>Iowa DOT Performance Dashboard</a:t>
            </a:r>
          </a:p>
          <a:p>
            <a:r>
              <a:rPr lang="en-US" dirty="0"/>
              <a:t>MnDOT Performance Reports and Performance Dashboard</a:t>
            </a:r>
          </a:p>
          <a:p>
            <a:r>
              <a:rPr lang="en-US" dirty="0"/>
              <a:t>Missouri DOT Tracker and Traveler Information Map</a:t>
            </a:r>
          </a:p>
          <a:p>
            <a:r>
              <a:rPr lang="en-US" dirty="0"/>
              <a:t>Wisconsin DOT Annual Winter Maintenance Report and the Mobility, Accountability, Preservation, Safety, Service Program</a:t>
            </a:r>
          </a:p>
        </p:txBody>
      </p:sp>
      <p:pic>
        <p:nvPicPr>
          <p:cNvPr id="17" name="Picture 16" descr="Dashboard meter showing 81 for percent of time highways are clear of snow or ice during winter storms of the 2021/2022 season">
            <a:extLst>
              <a:ext uri="{FF2B5EF4-FFF2-40B4-BE49-F238E27FC236}">
                <a16:creationId xmlns:a16="http://schemas.microsoft.com/office/drawing/2014/main" id="{B66449DB-66E9-43CD-98F0-275087C004D6}"/>
              </a:ext>
            </a:extLst>
          </p:cNvPr>
          <p:cNvPicPr>
            <a:picLocks noChangeAspect="1"/>
          </p:cNvPicPr>
          <p:nvPr/>
        </p:nvPicPr>
        <p:blipFill>
          <a:blip r:embed="rId3"/>
          <a:stretch>
            <a:fillRect/>
          </a:stretch>
        </p:blipFill>
        <p:spPr>
          <a:xfrm>
            <a:off x="7957096" y="1607826"/>
            <a:ext cx="3342968" cy="3873910"/>
          </a:xfrm>
          <a:prstGeom prst="rect">
            <a:avLst/>
          </a:prstGeom>
        </p:spPr>
      </p:pic>
      <p:sp>
        <p:nvSpPr>
          <p:cNvPr id="3" name="TextBox 2"/>
          <p:cNvSpPr txBox="1"/>
          <p:nvPr/>
        </p:nvSpPr>
        <p:spPr>
          <a:xfrm>
            <a:off x="8016950" y="5508853"/>
            <a:ext cx="3336850" cy="646331"/>
          </a:xfrm>
          <a:prstGeom prst="rect">
            <a:avLst/>
          </a:prstGeom>
          <a:noFill/>
        </p:spPr>
        <p:txBody>
          <a:bodyPr wrap="square" rtlCol="0">
            <a:spAutoFit/>
          </a:bodyPr>
          <a:lstStyle/>
          <a:p>
            <a:pPr algn="r"/>
            <a:r>
              <a:rPr lang="en-US" dirty="0">
                <a:latin typeface="Arial" panose="020B0604020202020204" pitchFamily="34" charset="0"/>
                <a:cs typeface="Arial" panose="020B0604020202020204" pitchFamily="34" charset="0"/>
              </a:rPr>
              <a:t>Source: Idaho Transportation Department</a:t>
            </a:r>
          </a:p>
        </p:txBody>
      </p:sp>
      <p:sp>
        <p:nvSpPr>
          <p:cNvPr id="4" name="Slide Number Placeholder 3">
            <a:extLst>
              <a:ext uri="{FF2B5EF4-FFF2-40B4-BE49-F238E27FC236}">
                <a16:creationId xmlns:a16="http://schemas.microsoft.com/office/drawing/2014/main" id="{8D70385E-6CA4-4696-90FD-12CB4A4BE8C2}"/>
              </a:ext>
            </a:extLst>
          </p:cNvPr>
          <p:cNvSpPr>
            <a:spLocks noGrp="1"/>
          </p:cNvSpPr>
          <p:nvPr>
            <p:ph type="sldNum" sz="quarter" idx="12"/>
          </p:nvPr>
        </p:nvSpPr>
        <p:spPr/>
        <p:txBody>
          <a:bodyPr/>
          <a:lstStyle/>
          <a:p>
            <a:fld id="{37D4CC3B-F538-9046-9995-49EE0C980241}" type="slidenum">
              <a:rPr lang="en-US" smtClean="0"/>
              <a:t>42</a:t>
            </a:fld>
            <a:endParaRPr lang="en-US" dirty="0"/>
          </a:p>
        </p:txBody>
      </p:sp>
    </p:spTree>
    <p:extLst>
      <p:ext uri="{BB962C8B-B14F-4D97-AF65-F5344CB8AC3E}">
        <p14:creationId xmlns:p14="http://schemas.microsoft.com/office/powerpoint/2010/main" val="4269165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081CBD-D7B6-43CC-8117-2A3BD3CCCC33}"/>
              </a:ext>
            </a:extLst>
          </p:cNvPr>
          <p:cNvSpPr>
            <a:spLocks noGrp="1"/>
          </p:cNvSpPr>
          <p:nvPr>
            <p:ph type="title"/>
          </p:nvPr>
        </p:nvSpPr>
        <p:spPr/>
        <p:txBody>
          <a:bodyPr/>
          <a:lstStyle/>
          <a:p>
            <a:r>
              <a:rPr lang="en-US" dirty="0"/>
              <a:t>New Jersey DOT ITS Maintenance Contracts</a:t>
            </a:r>
          </a:p>
        </p:txBody>
      </p:sp>
      <p:sp>
        <p:nvSpPr>
          <p:cNvPr id="6" name="Content Placeholder 5">
            <a:extLst>
              <a:ext uri="{FF2B5EF4-FFF2-40B4-BE49-F238E27FC236}">
                <a16:creationId xmlns:a16="http://schemas.microsoft.com/office/drawing/2014/main" id="{353735D1-FF26-4367-8998-A60612BC0351}"/>
              </a:ext>
            </a:extLst>
          </p:cNvPr>
          <p:cNvSpPr>
            <a:spLocks noGrp="1"/>
          </p:cNvSpPr>
          <p:nvPr>
            <p:ph idx="1"/>
          </p:nvPr>
        </p:nvSpPr>
        <p:spPr>
          <a:xfrm>
            <a:off x="984245" y="1596941"/>
            <a:ext cx="4806956" cy="4351338"/>
          </a:xfrm>
        </p:spPr>
        <p:txBody>
          <a:bodyPr/>
          <a:lstStyle/>
          <a:p>
            <a:pPr marL="0" indent="0">
              <a:buNone/>
            </a:pPr>
            <a:r>
              <a:rPr lang="en-US" b="1" dirty="0"/>
              <a:t>Challenge</a:t>
            </a:r>
          </a:p>
          <a:p>
            <a:r>
              <a:rPr lang="en-US" dirty="0"/>
              <a:t>Traditional maintenance contracting approach ill-suited for ITS maintenance</a:t>
            </a:r>
          </a:p>
          <a:p>
            <a:r>
              <a:rPr lang="en-US" dirty="0"/>
              <a:t>Required forecasting equipment repair needs</a:t>
            </a:r>
          </a:p>
          <a:p>
            <a:r>
              <a:rPr lang="en-US" dirty="0"/>
              <a:t>Caused extended ITS downtime and multiple change orders with unplanned work</a:t>
            </a:r>
          </a:p>
          <a:p>
            <a:r>
              <a:rPr lang="en-US" dirty="0"/>
              <a:t>Minimal control over workflow</a:t>
            </a:r>
          </a:p>
          <a:p>
            <a:endParaRPr lang="en-US" dirty="0"/>
          </a:p>
          <a:p>
            <a:endParaRPr lang="en-US" dirty="0"/>
          </a:p>
          <a:p>
            <a:pPr lvl="1"/>
            <a:endParaRPr lang="en-US" dirty="0"/>
          </a:p>
          <a:p>
            <a:endParaRPr lang="en-US" dirty="0"/>
          </a:p>
        </p:txBody>
      </p:sp>
      <p:sp>
        <p:nvSpPr>
          <p:cNvPr id="7" name="Content Placeholder 5">
            <a:extLst>
              <a:ext uri="{FF2B5EF4-FFF2-40B4-BE49-F238E27FC236}">
                <a16:creationId xmlns:a16="http://schemas.microsoft.com/office/drawing/2014/main" id="{E4E5A427-CD0C-4E76-AF87-176FFEF3713B}"/>
              </a:ext>
            </a:extLst>
          </p:cNvPr>
          <p:cNvSpPr txBox="1">
            <a:spLocks/>
          </p:cNvSpPr>
          <p:nvPr/>
        </p:nvSpPr>
        <p:spPr>
          <a:xfrm>
            <a:off x="6461762" y="1605834"/>
            <a:ext cx="4806956"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516A8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516A8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16A89"/>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16A89"/>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16A89"/>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New Jersey’s Solution</a:t>
            </a:r>
          </a:p>
          <a:p>
            <a:r>
              <a:rPr lang="en-US" dirty="0"/>
              <a:t>Division of Mobility Engineering began ITS Maintenance Job Order Contracts in 2014.</a:t>
            </a:r>
          </a:p>
          <a:p>
            <a:r>
              <a:rPr lang="en-US" dirty="0"/>
              <a:t>Developed Construction Task Catalog (CTC) of individual maintenance tasks for contractor bids</a:t>
            </a:r>
          </a:p>
          <a:p>
            <a:r>
              <a:rPr lang="en-US" dirty="0"/>
              <a:t>Greater control of workflow</a:t>
            </a:r>
          </a:p>
          <a:p>
            <a:r>
              <a:rPr lang="en-US" dirty="0"/>
              <a:t>Reduced need for predetermined work</a:t>
            </a:r>
          </a:p>
          <a:p>
            <a:r>
              <a:rPr lang="en-US" dirty="0"/>
              <a:t>More efficient use of funding</a:t>
            </a:r>
          </a:p>
          <a:p>
            <a:endParaRPr lang="en-US" dirty="0"/>
          </a:p>
          <a:p>
            <a:endParaRPr lang="en-US" dirty="0"/>
          </a:p>
        </p:txBody>
      </p:sp>
      <p:sp>
        <p:nvSpPr>
          <p:cNvPr id="9" name="TextBox 8">
            <a:extLst>
              <a:ext uri="{FF2B5EF4-FFF2-40B4-BE49-F238E27FC236}">
                <a16:creationId xmlns:a16="http://schemas.microsoft.com/office/drawing/2014/main" id="{135FAD6B-B2F8-4F91-864C-CF490640AF53}"/>
              </a:ext>
            </a:extLst>
          </p:cNvPr>
          <p:cNvSpPr txBox="1"/>
          <p:nvPr/>
        </p:nvSpPr>
        <p:spPr>
          <a:xfrm>
            <a:off x="2929051" y="6015397"/>
            <a:ext cx="8339667" cy="646331"/>
          </a:xfrm>
          <a:prstGeom prst="rect">
            <a:avLst/>
          </a:prstGeom>
          <a:noFill/>
        </p:spPr>
        <p:txBody>
          <a:bodyPr wrap="square" rtlCol="0">
            <a:spAutoFit/>
          </a:bodyPr>
          <a:lstStyle/>
          <a:p>
            <a:r>
              <a:rPr lang="en-US" dirty="0"/>
              <a:t>For more information, see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https://transportationops.org/case-studies/job-order-contracts-its-maintenance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a:extLst>
              <a:ext uri="{FF2B5EF4-FFF2-40B4-BE49-F238E27FC236}">
                <a16:creationId xmlns:a16="http://schemas.microsoft.com/office/drawing/2014/main" id="{83611AEB-87C7-4B83-A8EF-C76DDA5DA6D3}"/>
              </a:ext>
            </a:extLst>
          </p:cNvPr>
          <p:cNvSpPr>
            <a:spLocks noGrp="1"/>
          </p:cNvSpPr>
          <p:nvPr>
            <p:ph type="sldNum" sz="quarter" idx="12"/>
          </p:nvPr>
        </p:nvSpPr>
        <p:spPr/>
        <p:txBody>
          <a:bodyPr/>
          <a:lstStyle/>
          <a:p>
            <a:fld id="{37D4CC3B-F538-9046-9995-49EE0C980241}" type="slidenum">
              <a:rPr lang="en-US" smtClean="0"/>
              <a:t>43</a:t>
            </a:fld>
            <a:endParaRPr lang="en-US" dirty="0"/>
          </a:p>
        </p:txBody>
      </p:sp>
    </p:spTree>
    <p:extLst>
      <p:ext uri="{BB962C8B-B14F-4D97-AF65-F5344CB8AC3E}">
        <p14:creationId xmlns:p14="http://schemas.microsoft.com/office/powerpoint/2010/main" val="26252623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081CBD-D7B6-43CC-8117-2A3BD3CCCC33}"/>
              </a:ext>
            </a:extLst>
          </p:cNvPr>
          <p:cNvSpPr>
            <a:spLocks noGrp="1"/>
          </p:cNvSpPr>
          <p:nvPr>
            <p:ph type="title"/>
          </p:nvPr>
        </p:nvSpPr>
        <p:spPr>
          <a:xfrm>
            <a:off x="984245" y="431628"/>
            <a:ext cx="8997956" cy="504096"/>
          </a:xfrm>
        </p:spPr>
        <p:txBody>
          <a:bodyPr/>
          <a:lstStyle/>
          <a:p>
            <a:r>
              <a:rPr lang="en-US" dirty="0"/>
              <a:t>Arizona DOT: Increasing TSMO Knowledge of Internal Maintenance Staff (1/2)</a:t>
            </a:r>
          </a:p>
        </p:txBody>
      </p:sp>
      <p:sp>
        <p:nvSpPr>
          <p:cNvPr id="6" name="Content Placeholder 5">
            <a:extLst>
              <a:ext uri="{FF2B5EF4-FFF2-40B4-BE49-F238E27FC236}">
                <a16:creationId xmlns:a16="http://schemas.microsoft.com/office/drawing/2014/main" id="{353735D1-FF26-4367-8998-A60612BC0351}"/>
              </a:ext>
            </a:extLst>
          </p:cNvPr>
          <p:cNvSpPr>
            <a:spLocks noGrp="1"/>
          </p:cNvSpPr>
          <p:nvPr>
            <p:ph idx="1"/>
          </p:nvPr>
        </p:nvSpPr>
        <p:spPr>
          <a:xfrm>
            <a:off x="984245" y="1596941"/>
            <a:ext cx="10225622" cy="4532926"/>
          </a:xfrm>
        </p:spPr>
        <p:txBody>
          <a:bodyPr>
            <a:normAutofit fontScale="85000" lnSpcReduction="20000"/>
          </a:bodyPr>
          <a:lstStyle/>
          <a:p>
            <a:pPr>
              <a:lnSpc>
                <a:spcPct val="120000"/>
              </a:lnSpc>
            </a:pPr>
            <a:r>
              <a:rPr lang="en-US" sz="2800" dirty="0"/>
              <a:t>Arizona DOT created a TSMO Division in 2015</a:t>
            </a:r>
          </a:p>
          <a:p>
            <a:pPr>
              <a:lnSpc>
                <a:spcPct val="120000"/>
              </a:lnSpc>
            </a:pPr>
            <a:r>
              <a:rPr lang="en-US" sz="2800" dirty="0"/>
              <a:t>TSMO Division combined multiple maintenance units in Arizona DOT</a:t>
            </a:r>
          </a:p>
          <a:p>
            <a:pPr lvl="1">
              <a:lnSpc>
                <a:spcPct val="120000"/>
              </a:lnSpc>
            </a:pPr>
            <a:r>
              <a:rPr lang="en-US" sz="2400" dirty="0"/>
              <a:t>Signal Operations</a:t>
            </a:r>
          </a:p>
          <a:p>
            <a:pPr lvl="1">
              <a:lnSpc>
                <a:spcPct val="120000"/>
              </a:lnSpc>
            </a:pPr>
            <a:r>
              <a:rPr lang="en-US" sz="2400" dirty="0"/>
              <a:t>ITS Maintenance</a:t>
            </a:r>
          </a:p>
          <a:p>
            <a:pPr lvl="1">
              <a:lnSpc>
                <a:spcPct val="120000"/>
              </a:lnSpc>
            </a:pPr>
            <a:r>
              <a:rPr lang="en-US" sz="2400" dirty="0"/>
              <a:t>Pump Stations</a:t>
            </a:r>
          </a:p>
          <a:p>
            <a:pPr lvl="1">
              <a:lnSpc>
                <a:spcPct val="120000"/>
              </a:lnSpc>
            </a:pPr>
            <a:r>
              <a:rPr lang="en-US" sz="2400" dirty="0"/>
              <a:t>Lighting and Tunnel Operations</a:t>
            </a:r>
          </a:p>
          <a:p>
            <a:pPr lvl="1">
              <a:lnSpc>
                <a:spcPct val="120000"/>
              </a:lnSpc>
            </a:pPr>
            <a:r>
              <a:rPr lang="en-US" sz="2400" dirty="0"/>
              <a:t>Fiber Management</a:t>
            </a:r>
          </a:p>
          <a:p>
            <a:pPr>
              <a:lnSpc>
                <a:spcPct val="120000"/>
              </a:lnSpc>
            </a:pPr>
            <a:r>
              <a:rPr lang="en-US" sz="2800" dirty="0"/>
              <a:t>Challenges</a:t>
            </a:r>
          </a:p>
          <a:p>
            <a:pPr lvl="1">
              <a:lnSpc>
                <a:spcPct val="120000"/>
              </a:lnSpc>
            </a:pPr>
            <a:r>
              <a:rPr lang="en-US" sz="2400" dirty="0"/>
              <a:t>High turnover and lack of cross-training </a:t>
            </a:r>
          </a:p>
          <a:p>
            <a:pPr lvl="1">
              <a:lnSpc>
                <a:spcPct val="120000"/>
              </a:lnSpc>
            </a:pPr>
            <a:r>
              <a:rPr lang="en-US" sz="2400" dirty="0"/>
              <a:t>TSMO maintenance positions were required more specialized skills/knowledge because of technology in field equipment</a:t>
            </a:r>
          </a:p>
        </p:txBody>
      </p:sp>
      <p:sp>
        <p:nvSpPr>
          <p:cNvPr id="4" name="Slide Number Placeholder 3">
            <a:extLst>
              <a:ext uri="{FF2B5EF4-FFF2-40B4-BE49-F238E27FC236}">
                <a16:creationId xmlns:a16="http://schemas.microsoft.com/office/drawing/2014/main" id="{83611AEB-87C7-4B83-A8EF-C76DDA5DA6D3}"/>
              </a:ext>
            </a:extLst>
          </p:cNvPr>
          <p:cNvSpPr>
            <a:spLocks noGrp="1"/>
          </p:cNvSpPr>
          <p:nvPr>
            <p:ph type="sldNum" sz="quarter" idx="12"/>
          </p:nvPr>
        </p:nvSpPr>
        <p:spPr/>
        <p:txBody>
          <a:bodyPr/>
          <a:lstStyle/>
          <a:p>
            <a:fld id="{37D4CC3B-F538-9046-9995-49EE0C980241}" type="slidenum">
              <a:rPr lang="en-US" smtClean="0"/>
              <a:t>44</a:t>
            </a:fld>
            <a:endParaRPr lang="en-US" dirty="0"/>
          </a:p>
        </p:txBody>
      </p:sp>
    </p:spTree>
    <p:extLst>
      <p:ext uri="{BB962C8B-B14F-4D97-AF65-F5344CB8AC3E}">
        <p14:creationId xmlns:p14="http://schemas.microsoft.com/office/powerpoint/2010/main" val="3839080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49B785FE-8C09-44AC-B77D-74E825BD4E98}"/>
              </a:ext>
            </a:extLst>
          </p:cNvPr>
          <p:cNvSpPr>
            <a:spLocks noGrp="1"/>
          </p:cNvSpPr>
          <p:nvPr>
            <p:ph type="title"/>
          </p:nvPr>
        </p:nvSpPr>
        <p:spPr>
          <a:xfrm>
            <a:off x="984245" y="414694"/>
            <a:ext cx="8997956" cy="868005"/>
          </a:xfrm>
        </p:spPr>
        <p:txBody>
          <a:bodyPr/>
          <a:lstStyle/>
          <a:p>
            <a:r>
              <a:rPr lang="en-US" dirty="0"/>
              <a:t>Arizona DOT: Increasing TSMO Knowledge of Internal Maintenance Staff (2/2)</a:t>
            </a:r>
          </a:p>
        </p:txBody>
      </p:sp>
      <p:sp>
        <p:nvSpPr>
          <p:cNvPr id="6" name="Content Placeholder 5">
            <a:extLst>
              <a:ext uri="{FF2B5EF4-FFF2-40B4-BE49-F238E27FC236}">
                <a16:creationId xmlns:a16="http://schemas.microsoft.com/office/drawing/2014/main" id="{F3B13AE5-AC76-4CF3-8D2B-61253678DF51}"/>
              </a:ext>
            </a:extLst>
          </p:cNvPr>
          <p:cNvSpPr>
            <a:spLocks noGrp="1"/>
          </p:cNvSpPr>
          <p:nvPr>
            <p:ph idx="1"/>
          </p:nvPr>
        </p:nvSpPr>
        <p:spPr>
          <a:xfrm>
            <a:off x="984244" y="1596941"/>
            <a:ext cx="8295223" cy="4351338"/>
          </a:xfrm>
        </p:spPr>
        <p:txBody>
          <a:bodyPr>
            <a:normAutofit lnSpcReduction="10000"/>
          </a:bodyPr>
          <a:lstStyle/>
          <a:p>
            <a:pPr>
              <a:lnSpc>
                <a:spcPct val="120000"/>
              </a:lnSpc>
            </a:pPr>
            <a:r>
              <a:rPr lang="en-US" sz="2800" dirty="0"/>
              <a:t>Arizona’s Solution</a:t>
            </a:r>
          </a:p>
          <a:p>
            <a:pPr lvl="1">
              <a:lnSpc>
                <a:spcPct val="120000"/>
              </a:lnSpc>
            </a:pPr>
            <a:r>
              <a:rPr lang="en-US" sz="2400" dirty="0"/>
              <a:t>Developed Signal, Lighting, and Technical Electrical (SLATE) training program </a:t>
            </a:r>
          </a:p>
          <a:p>
            <a:pPr lvl="1">
              <a:lnSpc>
                <a:spcPct val="120000"/>
              </a:lnSpc>
            </a:pPr>
            <a:r>
              <a:rPr lang="en-US" sz="2400" dirty="0"/>
              <a:t>Established a formal criteria-based promotional ladder specific to TSMO in order to train, maintain, and retain TSMO technical staff</a:t>
            </a:r>
          </a:p>
          <a:p>
            <a:pPr lvl="1">
              <a:lnSpc>
                <a:spcPct val="120000"/>
              </a:lnSpc>
            </a:pPr>
            <a:r>
              <a:rPr lang="en-US" sz="2400" dirty="0"/>
              <a:t>Created a common core of knowledge to allow staff sharing across units</a:t>
            </a:r>
          </a:p>
          <a:p>
            <a:pPr lvl="1">
              <a:lnSpc>
                <a:spcPct val="120000"/>
              </a:lnSpc>
            </a:pPr>
            <a:r>
              <a:rPr lang="en-US" sz="2400" dirty="0"/>
              <a:t>Positive staff feedback and reduced turnover</a:t>
            </a:r>
          </a:p>
          <a:p>
            <a:endParaRPr lang="en-US" dirty="0"/>
          </a:p>
        </p:txBody>
      </p:sp>
      <p:pic>
        <p:nvPicPr>
          <p:cNvPr id="11" name="Picture 10" descr="State of Arizona">
            <a:extLst>
              <a:ext uri="{FF2B5EF4-FFF2-40B4-BE49-F238E27FC236}">
                <a16:creationId xmlns:a16="http://schemas.microsoft.com/office/drawing/2014/main" id="{607AA324-4AA8-470D-9C08-2EB96CD3E560}"/>
              </a:ext>
            </a:extLst>
          </p:cNvPr>
          <p:cNvPicPr>
            <a:picLocks noChangeAspect="1"/>
          </p:cNvPicPr>
          <p:nvPr/>
        </p:nvPicPr>
        <p:blipFill>
          <a:blip r:embed="rId3"/>
          <a:stretch>
            <a:fillRect/>
          </a:stretch>
        </p:blipFill>
        <p:spPr>
          <a:xfrm rot="21087112">
            <a:off x="9435797" y="2026334"/>
            <a:ext cx="2021904" cy="2338589"/>
          </a:xfrm>
          <a:prstGeom prst="rect">
            <a:avLst/>
          </a:prstGeom>
        </p:spPr>
      </p:pic>
      <p:sp>
        <p:nvSpPr>
          <p:cNvPr id="12" name="TextBox 11">
            <a:extLst>
              <a:ext uri="{FF2B5EF4-FFF2-40B4-BE49-F238E27FC236}">
                <a16:creationId xmlns:a16="http://schemas.microsoft.com/office/drawing/2014/main" id="{9717A4B1-202C-44C6-BB4E-E748956F0006}"/>
              </a:ext>
            </a:extLst>
          </p:cNvPr>
          <p:cNvSpPr txBox="1"/>
          <p:nvPr/>
        </p:nvSpPr>
        <p:spPr>
          <a:xfrm>
            <a:off x="9594541" y="4432403"/>
            <a:ext cx="1704416"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@Getty Images</a:t>
            </a:r>
          </a:p>
        </p:txBody>
      </p:sp>
      <p:sp>
        <p:nvSpPr>
          <p:cNvPr id="13" name="TextBox 12">
            <a:extLst>
              <a:ext uri="{FF2B5EF4-FFF2-40B4-BE49-F238E27FC236}">
                <a16:creationId xmlns:a16="http://schemas.microsoft.com/office/drawing/2014/main" id="{0DD28E03-536B-47F8-AF03-0916C637903E}"/>
              </a:ext>
            </a:extLst>
          </p:cNvPr>
          <p:cNvSpPr txBox="1"/>
          <p:nvPr/>
        </p:nvSpPr>
        <p:spPr>
          <a:xfrm>
            <a:off x="2929051" y="6015397"/>
            <a:ext cx="8339667" cy="923330"/>
          </a:xfrm>
          <a:prstGeom prst="rect">
            <a:avLst/>
          </a:prstGeom>
          <a:noFill/>
        </p:spPr>
        <p:txBody>
          <a:bodyPr wrap="square" rtlCol="0">
            <a:spAutoFit/>
          </a:bodyPr>
          <a:lstStyle/>
          <a:p>
            <a:r>
              <a:rPr lang="en-US" dirty="0"/>
              <a:t>For more information, see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https://transportationops.org/case-studies/maintenance-staff-training-increasing-internal-tsmo-knowledge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2982F93-7938-499F-8E41-176C118E627C}"/>
              </a:ext>
            </a:extLst>
          </p:cNvPr>
          <p:cNvSpPr>
            <a:spLocks noGrp="1"/>
          </p:cNvSpPr>
          <p:nvPr>
            <p:ph type="sldNum" sz="quarter" idx="12"/>
          </p:nvPr>
        </p:nvSpPr>
        <p:spPr/>
        <p:txBody>
          <a:bodyPr/>
          <a:lstStyle/>
          <a:p>
            <a:fld id="{37D4CC3B-F538-9046-9995-49EE0C980241}" type="slidenum">
              <a:rPr lang="en-US" smtClean="0"/>
              <a:t>45</a:t>
            </a:fld>
            <a:endParaRPr lang="en-US" dirty="0"/>
          </a:p>
        </p:txBody>
      </p:sp>
    </p:spTree>
    <p:extLst>
      <p:ext uri="{BB962C8B-B14F-4D97-AF65-F5344CB8AC3E}">
        <p14:creationId xmlns:p14="http://schemas.microsoft.com/office/powerpoint/2010/main" val="6346267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0D55AD-E93F-4388-9B7D-5115F606B00C}"/>
              </a:ext>
            </a:extLst>
          </p:cNvPr>
          <p:cNvSpPr>
            <a:spLocks noGrp="1"/>
          </p:cNvSpPr>
          <p:nvPr>
            <p:ph type="title"/>
          </p:nvPr>
        </p:nvSpPr>
        <p:spPr>
          <a:xfrm>
            <a:off x="848775" y="409957"/>
            <a:ext cx="9632956" cy="1288582"/>
          </a:xfrm>
        </p:spPr>
        <p:txBody>
          <a:bodyPr/>
          <a:lstStyle/>
          <a:p>
            <a:r>
              <a:rPr lang="en-US" dirty="0"/>
              <a:t>Georgia DOT: Coordinated Highway Assistance and Maintenance Program (CHAMP) (1/2)</a:t>
            </a:r>
          </a:p>
        </p:txBody>
      </p:sp>
      <p:sp>
        <p:nvSpPr>
          <p:cNvPr id="6" name="Content Placeholder 5">
            <a:extLst>
              <a:ext uri="{FF2B5EF4-FFF2-40B4-BE49-F238E27FC236}">
                <a16:creationId xmlns:a16="http://schemas.microsoft.com/office/drawing/2014/main" id="{96CA1177-28DE-488B-BD29-8844370313BE}"/>
              </a:ext>
            </a:extLst>
          </p:cNvPr>
          <p:cNvSpPr>
            <a:spLocks noGrp="1"/>
          </p:cNvSpPr>
          <p:nvPr>
            <p:ph idx="1"/>
          </p:nvPr>
        </p:nvSpPr>
        <p:spPr/>
        <p:txBody>
          <a:bodyPr>
            <a:normAutofit fontScale="92500" lnSpcReduction="10000"/>
          </a:bodyPr>
          <a:lstStyle/>
          <a:p>
            <a:pPr>
              <a:lnSpc>
                <a:spcPct val="110000"/>
              </a:lnSpc>
            </a:pPr>
            <a:r>
              <a:rPr lang="en-US" sz="2800" dirty="0"/>
              <a:t>Georgia DOT’s roadside assistance and maintenance program</a:t>
            </a:r>
          </a:p>
          <a:p>
            <a:pPr>
              <a:lnSpc>
                <a:spcPct val="110000"/>
              </a:lnSpc>
            </a:pPr>
            <a:r>
              <a:rPr lang="en-US" sz="2800" dirty="0"/>
              <a:t>Covers Georgia interstates outside of metro Atlanta </a:t>
            </a:r>
          </a:p>
          <a:p>
            <a:pPr>
              <a:lnSpc>
                <a:spcPct val="110000"/>
              </a:lnSpc>
            </a:pPr>
            <a:r>
              <a:rPr lang="en-US" sz="2800" dirty="0"/>
              <a:t>Addresses both TSMO and maintenance needs in priority order:</a:t>
            </a:r>
          </a:p>
          <a:p>
            <a:pPr marL="914400" lvl="1" indent="-457200">
              <a:lnSpc>
                <a:spcPct val="110000"/>
              </a:lnSpc>
              <a:buFont typeface="+mj-lt"/>
              <a:buAutoNum type="arabicPeriod"/>
            </a:pPr>
            <a:r>
              <a:rPr lang="en-US" sz="2400" dirty="0"/>
              <a:t>Lane blocking incidents</a:t>
            </a:r>
          </a:p>
          <a:p>
            <a:pPr marL="914400" lvl="1" indent="-457200">
              <a:lnSpc>
                <a:spcPct val="110000"/>
              </a:lnSpc>
              <a:buFont typeface="+mj-lt"/>
              <a:buAutoNum type="arabicPeriod"/>
            </a:pPr>
            <a:r>
              <a:rPr lang="en-US" sz="2400" dirty="0"/>
              <a:t>Shoulder blocking incidents</a:t>
            </a:r>
          </a:p>
          <a:p>
            <a:pPr marL="914400" lvl="1" indent="-457200">
              <a:lnSpc>
                <a:spcPct val="110000"/>
              </a:lnSpc>
              <a:buFont typeface="+mj-lt"/>
              <a:buAutoNum type="arabicPeriod"/>
            </a:pPr>
            <a:r>
              <a:rPr lang="en-US" sz="2400" dirty="0"/>
              <a:t>Routine maintenance issues and</a:t>
            </a:r>
          </a:p>
          <a:p>
            <a:pPr marL="914400" lvl="1" indent="-457200">
              <a:lnSpc>
                <a:spcPct val="110000"/>
              </a:lnSpc>
              <a:buFont typeface="+mj-lt"/>
              <a:buAutoNum type="arabicPeriod"/>
            </a:pPr>
            <a:r>
              <a:rPr lang="en-US" sz="2400" dirty="0"/>
              <a:t>Motorists requiring routine assistance</a:t>
            </a:r>
          </a:p>
          <a:p>
            <a:pPr>
              <a:lnSpc>
                <a:spcPct val="110000"/>
              </a:lnSpc>
            </a:pPr>
            <a:r>
              <a:rPr lang="en-US" sz="2800" dirty="0"/>
              <a:t>Funded by the Georgia Transportation Funding Act of 2015 </a:t>
            </a:r>
          </a:p>
          <a:p>
            <a:pPr>
              <a:lnSpc>
                <a:spcPct val="110000"/>
              </a:lnSpc>
            </a:pPr>
            <a:r>
              <a:rPr lang="en-US" sz="2800" dirty="0"/>
              <a:t>Supports Georgia DOT’s maintenance crews</a:t>
            </a:r>
          </a:p>
        </p:txBody>
      </p:sp>
      <p:sp>
        <p:nvSpPr>
          <p:cNvPr id="4" name="Slide Number Placeholder 3">
            <a:extLst>
              <a:ext uri="{FF2B5EF4-FFF2-40B4-BE49-F238E27FC236}">
                <a16:creationId xmlns:a16="http://schemas.microsoft.com/office/drawing/2014/main" id="{9E5D1B49-C382-49BA-9628-6D8596D32F0D}"/>
              </a:ext>
            </a:extLst>
          </p:cNvPr>
          <p:cNvSpPr>
            <a:spLocks noGrp="1"/>
          </p:cNvSpPr>
          <p:nvPr>
            <p:ph type="sldNum" sz="quarter" idx="12"/>
          </p:nvPr>
        </p:nvSpPr>
        <p:spPr/>
        <p:txBody>
          <a:bodyPr/>
          <a:lstStyle/>
          <a:p>
            <a:fld id="{37D4CC3B-F538-9046-9995-49EE0C980241}" type="slidenum">
              <a:rPr lang="en-US" smtClean="0"/>
              <a:t>46</a:t>
            </a:fld>
            <a:endParaRPr lang="en-US" dirty="0"/>
          </a:p>
        </p:txBody>
      </p:sp>
    </p:spTree>
    <p:extLst>
      <p:ext uri="{BB962C8B-B14F-4D97-AF65-F5344CB8AC3E}">
        <p14:creationId xmlns:p14="http://schemas.microsoft.com/office/powerpoint/2010/main" val="38600504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CF0270-5D32-4514-A12D-092A4E738085}"/>
              </a:ext>
            </a:extLst>
          </p:cNvPr>
          <p:cNvSpPr>
            <a:spLocks noGrp="1"/>
          </p:cNvSpPr>
          <p:nvPr>
            <p:ph type="title"/>
          </p:nvPr>
        </p:nvSpPr>
        <p:spPr>
          <a:xfrm>
            <a:off x="831843" y="405625"/>
            <a:ext cx="9616023" cy="1191316"/>
          </a:xfrm>
        </p:spPr>
        <p:txBody>
          <a:bodyPr/>
          <a:lstStyle/>
          <a:p>
            <a:r>
              <a:rPr lang="en-US" dirty="0"/>
              <a:t>Georgia DOT: Coordinated Highway Assistance and Maintenance Program (CHAMP) (2/2)</a:t>
            </a:r>
          </a:p>
        </p:txBody>
      </p:sp>
      <p:sp>
        <p:nvSpPr>
          <p:cNvPr id="6" name="Content Placeholder 5">
            <a:extLst>
              <a:ext uri="{FF2B5EF4-FFF2-40B4-BE49-F238E27FC236}">
                <a16:creationId xmlns:a16="http://schemas.microsoft.com/office/drawing/2014/main" id="{9D1F5318-A40A-451F-B144-CA9B806E2779}"/>
              </a:ext>
            </a:extLst>
          </p:cNvPr>
          <p:cNvSpPr>
            <a:spLocks noGrp="1"/>
          </p:cNvSpPr>
          <p:nvPr>
            <p:ph idx="1"/>
          </p:nvPr>
        </p:nvSpPr>
        <p:spPr>
          <a:xfrm>
            <a:off x="990602" y="1596940"/>
            <a:ext cx="10369555" cy="638259"/>
          </a:xfrm>
        </p:spPr>
        <p:txBody>
          <a:bodyPr/>
          <a:lstStyle/>
          <a:p>
            <a:pPr marL="0" indent="0">
              <a:buNone/>
            </a:pPr>
            <a:r>
              <a:rPr lang="en-US" dirty="0"/>
              <a:t>CHAMP provides quick response to a variety of maintenance issues:</a:t>
            </a:r>
          </a:p>
        </p:txBody>
      </p:sp>
      <p:sp>
        <p:nvSpPr>
          <p:cNvPr id="8" name="Content Placeholder 7">
            <a:extLst>
              <a:ext uri="{FF2B5EF4-FFF2-40B4-BE49-F238E27FC236}">
                <a16:creationId xmlns:a16="http://schemas.microsoft.com/office/drawing/2014/main" id="{D1A2D936-5E39-44B5-A792-86B3D8CD8096}"/>
              </a:ext>
            </a:extLst>
          </p:cNvPr>
          <p:cNvSpPr txBox="1"/>
          <p:nvPr/>
        </p:nvSpPr>
        <p:spPr>
          <a:xfrm>
            <a:off x="1219199" y="2161936"/>
            <a:ext cx="4005944"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Bridge/roadway damage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Down signs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Missing roadway markings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Traffic signal malfunction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Commercial vehicle crashes and spills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Vegetation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Blocked drainage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Debris removal</a:t>
            </a:r>
          </a:p>
          <a:p>
            <a:pPr marL="342900" indent="-342900">
              <a:buFont typeface="Arial" panose="020B0604020202020204" pitchFamily="34" charset="0"/>
              <a:buChar char="•"/>
            </a:pPr>
            <a:endParaRPr lang="en-US" sz="2400" dirty="0"/>
          </a:p>
        </p:txBody>
      </p:sp>
      <p:sp>
        <p:nvSpPr>
          <p:cNvPr id="11" name="TextBox 10">
            <a:extLst>
              <a:ext uri="{FF2B5EF4-FFF2-40B4-BE49-F238E27FC236}">
                <a16:creationId xmlns:a16="http://schemas.microsoft.com/office/drawing/2014/main" id="{8B814CC5-839C-48B8-8CAD-CC0FD20BDC8B}"/>
              </a:ext>
            </a:extLst>
          </p:cNvPr>
          <p:cNvSpPr txBox="1"/>
          <p:nvPr/>
        </p:nvSpPr>
        <p:spPr>
          <a:xfrm>
            <a:off x="3048001" y="5892581"/>
            <a:ext cx="7924800" cy="646331"/>
          </a:xfrm>
          <a:prstGeom prst="rect">
            <a:avLst/>
          </a:prstGeom>
          <a:noFill/>
        </p:spPr>
        <p:txBody>
          <a:bodyPr wrap="square">
            <a:spAutoFit/>
          </a:bodyPr>
          <a:lstStyle/>
          <a:p>
            <a:r>
              <a:rPr lang="en-US" dirty="0"/>
              <a:t>For more information, see: </a:t>
            </a:r>
            <a:r>
              <a:rPr lang="en-US" dirty="0">
                <a:hlinkClick r:id="rId3"/>
              </a:rPr>
              <a:t>https://transportationops.org/case-studies/coordinated-highway-assistance-and-maintenance-program-champ</a:t>
            </a:r>
            <a:r>
              <a:rPr lang="en-US" dirty="0"/>
              <a:t> </a:t>
            </a:r>
          </a:p>
        </p:txBody>
      </p:sp>
      <p:pic>
        <p:nvPicPr>
          <p:cNvPr id="9" name="Picture 8" descr="CHAMP truck on side of road with driver&#10;&#10;">
            <a:extLst>
              <a:ext uri="{FF2B5EF4-FFF2-40B4-BE49-F238E27FC236}">
                <a16:creationId xmlns:a16="http://schemas.microsoft.com/office/drawing/2014/main" id="{AED1D3D9-75F2-44D9-B6FA-3A27040355F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2151" y="2376352"/>
            <a:ext cx="5530174" cy="3110049"/>
          </a:xfrm>
          <a:prstGeom prst="rect">
            <a:avLst/>
          </a:prstGeom>
          <a:noFill/>
          <a:ln>
            <a:noFill/>
          </a:ln>
        </p:spPr>
      </p:pic>
      <p:sp>
        <p:nvSpPr>
          <p:cNvPr id="12" name="TextBox 11">
            <a:extLst>
              <a:ext uri="{FF2B5EF4-FFF2-40B4-BE49-F238E27FC236}">
                <a16:creationId xmlns:a16="http://schemas.microsoft.com/office/drawing/2014/main" id="{2B0C2700-9DA3-456A-B23E-C69415754050}"/>
              </a:ext>
            </a:extLst>
          </p:cNvPr>
          <p:cNvSpPr txBox="1"/>
          <p:nvPr/>
        </p:nvSpPr>
        <p:spPr>
          <a:xfrm>
            <a:off x="9425208" y="5486401"/>
            <a:ext cx="1704416"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Georgia DOT.</a:t>
            </a:r>
          </a:p>
        </p:txBody>
      </p:sp>
      <p:sp>
        <p:nvSpPr>
          <p:cNvPr id="4" name="Slide Number Placeholder 3">
            <a:extLst>
              <a:ext uri="{FF2B5EF4-FFF2-40B4-BE49-F238E27FC236}">
                <a16:creationId xmlns:a16="http://schemas.microsoft.com/office/drawing/2014/main" id="{4F015307-47DF-4496-9D77-EA62A81AFFFC}"/>
              </a:ext>
            </a:extLst>
          </p:cNvPr>
          <p:cNvSpPr>
            <a:spLocks noGrp="1"/>
          </p:cNvSpPr>
          <p:nvPr>
            <p:ph type="sldNum" sz="quarter" idx="12"/>
          </p:nvPr>
        </p:nvSpPr>
        <p:spPr/>
        <p:txBody>
          <a:bodyPr/>
          <a:lstStyle/>
          <a:p>
            <a:fld id="{37D4CC3B-F538-9046-9995-49EE0C980241}" type="slidenum">
              <a:rPr lang="en-US" smtClean="0"/>
              <a:t>47</a:t>
            </a:fld>
            <a:endParaRPr lang="en-US" dirty="0"/>
          </a:p>
        </p:txBody>
      </p:sp>
    </p:spTree>
    <p:extLst>
      <p:ext uri="{BB962C8B-B14F-4D97-AF65-F5344CB8AC3E}">
        <p14:creationId xmlns:p14="http://schemas.microsoft.com/office/powerpoint/2010/main" val="39248080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8485E7-D65D-41AB-98EC-0375A05D7FAC}"/>
              </a:ext>
            </a:extLst>
          </p:cNvPr>
          <p:cNvSpPr>
            <a:spLocks noGrp="1"/>
          </p:cNvSpPr>
          <p:nvPr>
            <p:ph type="title"/>
          </p:nvPr>
        </p:nvSpPr>
        <p:spPr>
          <a:xfrm>
            <a:off x="984244" y="409952"/>
            <a:ext cx="8997956" cy="979935"/>
          </a:xfrm>
        </p:spPr>
        <p:txBody>
          <a:bodyPr/>
          <a:lstStyle/>
          <a:p>
            <a:r>
              <a:rPr lang="en-US" dirty="0"/>
              <a:t>Utah DOT Crowdsources Maintenance and Operations Requests</a:t>
            </a:r>
          </a:p>
        </p:txBody>
      </p:sp>
      <p:sp>
        <p:nvSpPr>
          <p:cNvPr id="9" name="Content Placeholder 8">
            <a:extLst>
              <a:ext uri="{FF2B5EF4-FFF2-40B4-BE49-F238E27FC236}">
                <a16:creationId xmlns:a16="http://schemas.microsoft.com/office/drawing/2014/main" id="{6C118F9C-44AF-44E3-B2A7-5A94F1B22016}"/>
              </a:ext>
            </a:extLst>
          </p:cNvPr>
          <p:cNvSpPr txBox="1"/>
          <p:nvPr/>
        </p:nvSpPr>
        <p:spPr>
          <a:xfrm>
            <a:off x="1042119" y="1655180"/>
            <a:ext cx="4259224"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Utah DOT launched Click ‘n Fix in 2015.</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Smartphone application and website allows citizens to report roadway issues with photos and dropping a pin on a map.</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Focused on roadway maintenance and signal operations issues to improve safety and mobility</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15FA3F6-CF41-4D31-9B48-33AD435E128C}"/>
              </a:ext>
            </a:extLst>
          </p:cNvPr>
          <p:cNvSpPr txBox="1"/>
          <p:nvPr/>
        </p:nvSpPr>
        <p:spPr>
          <a:xfrm>
            <a:off x="3048001" y="6182642"/>
            <a:ext cx="7924800" cy="369332"/>
          </a:xfrm>
          <a:prstGeom prst="rect">
            <a:avLst/>
          </a:prstGeom>
          <a:noFill/>
        </p:spPr>
        <p:txBody>
          <a:bodyPr wrap="square">
            <a:spAutoFit/>
          </a:bodyPr>
          <a:lstStyle/>
          <a:p>
            <a:r>
              <a:rPr lang="en-US" dirty="0"/>
              <a:t>For more information, see: </a:t>
            </a:r>
            <a:r>
              <a:rPr lang="en-US" dirty="0">
                <a:hlinkClick r:id="rId3"/>
              </a:rPr>
              <a:t>https://blog.udot.utah.gov/2015/01/udot-click-n-fix/</a:t>
            </a:r>
            <a:r>
              <a:rPr lang="en-US" dirty="0"/>
              <a:t> </a:t>
            </a:r>
          </a:p>
        </p:txBody>
      </p:sp>
      <p:pic>
        <p:nvPicPr>
          <p:cNvPr id="7" name="Content Placeholder 6" descr="Different mobile views of the Utah DOT Click 'n Fix app including intro screen, map with pins, and report screen for potholes">
            <a:extLst>
              <a:ext uri="{FF2B5EF4-FFF2-40B4-BE49-F238E27FC236}">
                <a16:creationId xmlns:a16="http://schemas.microsoft.com/office/drawing/2014/main" id="{DECE0595-1801-46C7-996F-254A5FF5DF0E}"/>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5457" t="9997" r="8146" b="4211"/>
          <a:stretch/>
        </p:blipFill>
        <p:spPr bwMode="auto">
          <a:xfrm>
            <a:off x="5483222" y="1764242"/>
            <a:ext cx="6315831" cy="4113821"/>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E9F58228-F033-4699-BC34-C9803AFC8CAF}"/>
              </a:ext>
            </a:extLst>
          </p:cNvPr>
          <p:cNvSpPr txBox="1"/>
          <p:nvPr/>
        </p:nvSpPr>
        <p:spPr>
          <a:xfrm>
            <a:off x="10303365" y="5959249"/>
            <a:ext cx="1495688"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Utah DOT.</a:t>
            </a:r>
          </a:p>
        </p:txBody>
      </p:sp>
      <p:sp>
        <p:nvSpPr>
          <p:cNvPr id="4" name="Slide Number Placeholder 3">
            <a:extLst>
              <a:ext uri="{FF2B5EF4-FFF2-40B4-BE49-F238E27FC236}">
                <a16:creationId xmlns:a16="http://schemas.microsoft.com/office/drawing/2014/main" id="{06C67504-E17D-43D7-AD51-4695C610E128}"/>
              </a:ext>
            </a:extLst>
          </p:cNvPr>
          <p:cNvSpPr>
            <a:spLocks noGrp="1"/>
          </p:cNvSpPr>
          <p:nvPr>
            <p:ph type="sldNum" sz="quarter" idx="12"/>
          </p:nvPr>
        </p:nvSpPr>
        <p:spPr/>
        <p:txBody>
          <a:bodyPr/>
          <a:lstStyle/>
          <a:p>
            <a:fld id="{37D4CC3B-F538-9046-9995-49EE0C980241}" type="slidenum">
              <a:rPr lang="en-US" smtClean="0"/>
              <a:t>48</a:t>
            </a:fld>
            <a:endParaRPr lang="en-US" dirty="0"/>
          </a:p>
        </p:txBody>
      </p:sp>
    </p:spTree>
    <p:extLst>
      <p:ext uri="{BB962C8B-B14F-4D97-AF65-F5344CB8AC3E}">
        <p14:creationId xmlns:p14="http://schemas.microsoft.com/office/powerpoint/2010/main" val="21523602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5FC28-DFD6-4F1F-99F7-19FE9A851D30}"/>
              </a:ext>
            </a:extLst>
          </p:cNvPr>
          <p:cNvSpPr>
            <a:spLocks noGrp="1"/>
          </p:cNvSpPr>
          <p:nvPr>
            <p:ph type="title"/>
          </p:nvPr>
        </p:nvSpPr>
        <p:spPr/>
        <p:txBody>
          <a:bodyPr/>
          <a:lstStyle/>
          <a:p>
            <a:r>
              <a:rPr lang="en-US" dirty="0"/>
              <a:t>Overcoming Challenges to Collaboration</a:t>
            </a:r>
          </a:p>
        </p:txBody>
      </p:sp>
      <p:sp>
        <p:nvSpPr>
          <p:cNvPr id="4" name="Slide Number Placeholder 3">
            <a:extLst>
              <a:ext uri="{FF2B5EF4-FFF2-40B4-BE49-F238E27FC236}">
                <a16:creationId xmlns:a16="http://schemas.microsoft.com/office/drawing/2014/main" id="{99C433F4-D3E3-437E-AE7C-722B30D97DC0}"/>
              </a:ext>
            </a:extLst>
          </p:cNvPr>
          <p:cNvSpPr>
            <a:spLocks noGrp="1"/>
          </p:cNvSpPr>
          <p:nvPr>
            <p:ph type="sldNum" sz="quarter" idx="12"/>
          </p:nvPr>
        </p:nvSpPr>
        <p:spPr/>
        <p:txBody>
          <a:bodyPr/>
          <a:lstStyle/>
          <a:p>
            <a:fld id="{37D4CC3B-F538-9046-9995-49EE0C980241}" type="slidenum">
              <a:rPr lang="en-US" smtClean="0"/>
              <a:t>49</a:t>
            </a:fld>
            <a:endParaRPr lang="en-US" dirty="0"/>
          </a:p>
        </p:txBody>
      </p:sp>
    </p:spTree>
    <p:extLst>
      <p:ext uri="{BB962C8B-B14F-4D97-AF65-F5344CB8AC3E}">
        <p14:creationId xmlns:p14="http://schemas.microsoft.com/office/powerpoint/2010/main" val="2608751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TSMO Strategies </a:t>
            </a:r>
            <a:r>
              <a:rPr kumimoji="0" lang="en-US" sz="800" b="1" i="0" u="none" strike="noStrike" kern="1200" cap="none" spc="0" normalizeH="0" baseline="0" noProof="0" dirty="0">
                <a:ln>
                  <a:noFill/>
                </a:ln>
                <a:solidFill>
                  <a:srgbClr val="C5F0FF"/>
                </a:solidFill>
                <a:effectLst/>
                <a:uLnTx/>
                <a:uFillTx/>
                <a:latin typeface="Arial" panose="020B0604020202020204" pitchFamily="34" charset="0"/>
                <a:cs typeface="Arial" panose="020B0604020202020204" pitchFamily="34" charset="0"/>
              </a:rPr>
              <a:t>(ES)</a:t>
            </a:r>
            <a:endParaRPr lang="en-US" dirty="0"/>
          </a:p>
        </p:txBody>
      </p:sp>
      <p:sp>
        <p:nvSpPr>
          <p:cNvPr id="6" name="Slide Number Placeholder 5"/>
          <p:cNvSpPr>
            <a:spLocks noGrp="1"/>
          </p:cNvSpPr>
          <p:nvPr>
            <p:ph type="sldNum" sz="quarter" idx="12"/>
          </p:nvPr>
        </p:nvSpPr>
        <p:spPr/>
        <p:txBody>
          <a:bodyPr/>
          <a:lstStyle/>
          <a:p>
            <a:fld id="{8963073B-250E-43D2-AB62-2D61C2B5B286}" type="slidenum">
              <a:rPr lang="en-US" smtClean="0"/>
              <a:pPr/>
              <a:t>5</a:t>
            </a:fld>
            <a:endParaRPr lang="en-US" dirty="0"/>
          </a:p>
        </p:txBody>
      </p:sp>
      <p:pic>
        <p:nvPicPr>
          <p:cNvPr id="5" name="Picture 4" descr="This collage of icons represents examples of transportation systems manageement and operations strategies. These strategies include freeway management, arterial management, integrated corridor management, travel demand management, traveler information, freight management, work zone management, traffic incident and emergency transportation operations, road weather management, planned special events management, public transportation and ridesharing management, and parking manag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783883"/>
            <a:ext cx="10058400" cy="3995240"/>
          </a:xfrm>
          <a:prstGeom prst="rect">
            <a:avLst/>
          </a:prstGeom>
        </p:spPr>
      </p:pic>
    </p:spTree>
    <p:extLst>
      <p:ext uri="{BB962C8B-B14F-4D97-AF65-F5344CB8AC3E}">
        <p14:creationId xmlns:p14="http://schemas.microsoft.com/office/powerpoint/2010/main" val="42006244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31F9D2-9E0E-427C-979D-D708FF99CD94}"/>
              </a:ext>
            </a:extLst>
          </p:cNvPr>
          <p:cNvSpPr>
            <a:spLocks noGrp="1"/>
          </p:cNvSpPr>
          <p:nvPr>
            <p:ph type="title"/>
          </p:nvPr>
        </p:nvSpPr>
        <p:spPr/>
        <p:txBody>
          <a:bodyPr/>
          <a:lstStyle/>
          <a:p>
            <a:r>
              <a:rPr lang="en-US" dirty="0"/>
              <a:t>Identifying the Challenges to Collaboration</a:t>
            </a:r>
          </a:p>
        </p:txBody>
      </p:sp>
      <p:sp>
        <p:nvSpPr>
          <p:cNvPr id="6" name="Content Placeholder 5">
            <a:extLst>
              <a:ext uri="{FF2B5EF4-FFF2-40B4-BE49-F238E27FC236}">
                <a16:creationId xmlns:a16="http://schemas.microsoft.com/office/drawing/2014/main" id="{2E04E3AB-2DB9-49E7-99E5-D1A9C2046E1F}"/>
              </a:ext>
            </a:extLst>
          </p:cNvPr>
          <p:cNvSpPr>
            <a:spLocks noGrp="1"/>
          </p:cNvSpPr>
          <p:nvPr>
            <p:ph idx="1"/>
          </p:nvPr>
        </p:nvSpPr>
        <p:spPr>
          <a:xfrm>
            <a:off x="984245" y="1640659"/>
            <a:ext cx="10369555" cy="4898253"/>
          </a:xfrm>
        </p:spPr>
        <p:txBody>
          <a:bodyPr>
            <a:normAutofit/>
          </a:bodyPr>
          <a:lstStyle/>
          <a:p>
            <a:r>
              <a:rPr lang="en-US" dirty="0"/>
              <a:t>Lack of understanding of the term TSMO or its focus by maintenance staff </a:t>
            </a:r>
          </a:p>
          <a:p>
            <a:r>
              <a:rPr lang="en-US" dirty="0"/>
              <a:t>Silos in the organizational structure limiting interaction between maintenance and TSMO programs</a:t>
            </a:r>
          </a:p>
          <a:p>
            <a:r>
              <a:rPr lang="en-US" dirty="0"/>
              <a:t>Lack of funding or staff time to support data and information sharing between disciplines</a:t>
            </a:r>
          </a:p>
          <a:p>
            <a:r>
              <a:rPr lang="en-US" dirty="0"/>
              <a:t>Need for additional funding, training, and defined responsibilities between functional areas to manage TSMO assets</a:t>
            </a:r>
          </a:p>
          <a:p>
            <a:r>
              <a:rPr lang="en-US" dirty="0"/>
              <a:t>Recruiting and retaining employees with expertise necessary to maintain TSMO assets</a:t>
            </a:r>
          </a:p>
          <a:p>
            <a:r>
              <a:rPr lang="en-US" dirty="0"/>
              <a:t>Scheduling maintenance activities to avoid congestion impacts</a:t>
            </a:r>
          </a:p>
        </p:txBody>
      </p:sp>
      <p:sp>
        <p:nvSpPr>
          <p:cNvPr id="4" name="Slide Number Placeholder 3">
            <a:extLst>
              <a:ext uri="{FF2B5EF4-FFF2-40B4-BE49-F238E27FC236}">
                <a16:creationId xmlns:a16="http://schemas.microsoft.com/office/drawing/2014/main" id="{674CAEA0-683C-4A92-AB5B-8FCBFE730912}"/>
              </a:ext>
            </a:extLst>
          </p:cNvPr>
          <p:cNvSpPr>
            <a:spLocks noGrp="1"/>
          </p:cNvSpPr>
          <p:nvPr>
            <p:ph type="sldNum" sz="quarter" idx="12"/>
          </p:nvPr>
        </p:nvSpPr>
        <p:spPr/>
        <p:txBody>
          <a:bodyPr/>
          <a:lstStyle/>
          <a:p>
            <a:fld id="{37D4CC3B-F538-9046-9995-49EE0C980241}" type="slidenum">
              <a:rPr lang="en-US" smtClean="0"/>
              <a:t>50</a:t>
            </a:fld>
            <a:endParaRPr lang="en-US" dirty="0"/>
          </a:p>
        </p:txBody>
      </p:sp>
    </p:spTree>
    <p:extLst>
      <p:ext uri="{BB962C8B-B14F-4D97-AF65-F5344CB8AC3E}">
        <p14:creationId xmlns:p14="http://schemas.microsoft.com/office/powerpoint/2010/main" val="17312938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A043CC-E668-4AF3-874A-17EDCD5BA8AC}"/>
              </a:ext>
            </a:extLst>
          </p:cNvPr>
          <p:cNvSpPr>
            <a:spLocks noGrp="1"/>
          </p:cNvSpPr>
          <p:nvPr>
            <p:ph type="title"/>
          </p:nvPr>
        </p:nvSpPr>
        <p:spPr/>
        <p:txBody>
          <a:bodyPr/>
          <a:lstStyle/>
          <a:p>
            <a:r>
              <a:rPr lang="en-US" dirty="0"/>
              <a:t>Opportunities for Enhancing Collaboration</a:t>
            </a:r>
          </a:p>
        </p:txBody>
      </p:sp>
      <p:sp>
        <p:nvSpPr>
          <p:cNvPr id="6" name="Content Placeholder 5">
            <a:extLst>
              <a:ext uri="{FF2B5EF4-FFF2-40B4-BE49-F238E27FC236}">
                <a16:creationId xmlns:a16="http://schemas.microsoft.com/office/drawing/2014/main" id="{A8B6FB33-B84C-408F-8BFE-3052294C0CE7}"/>
              </a:ext>
            </a:extLst>
          </p:cNvPr>
          <p:cNvSpPr>
            <a:spLocks noGrp="1"/>
          </p:cNvSpPr>
          <p:nvPr>
            <p:ph idx="1"/>
          </p:nvPr>
        </p:nvSpPr>
        <p:spPr/>
        <p:txBody>
          <a:bodyPr>
            <a:normAutofit/>
          </a:bodyPr>
          <a:lstStyle/>
          <a:p>
            <a:r>
              <a:rPr lang="en-US" dirty="0"/>
              <a:t>TSMO training for maintenance personnel</a:t>
            </a:r>
          </a:p>
          <a:p>
            <a:r>
              <a:rPr lang="en-US" dirty="0"/>
              <a:t>Data sharing between maintenance and TSMO for decision support</a:t>
            </a:r>
          </a:p>
          <a:p>
            <a:r>
              <a:rPr lang="en-US" dirty="0"/>
              <a:t>TSMO infrastructure included in asset management and maintenance management systems</a:t>
            </a:r>
          </a:p>
          <a:p>
            <a:r>
              <a:rPr lang="en-US" dirty="0"/>
              <a:t>Road weather management and emergency operations</a:t>
            </a:r>
          </a:p>
          <a:p>
            <a:r>
              <a:rPr lang="en-US" dirty="0"/>
              <a:t>Engage TSMO personnel in work zone management policy development</a:t>
            </a:r>
          </a:p>
          <a:p>
            <a:r>
              <a:rPr lang="en-US" dirty="0"/>
              <a:t>Engage maintenance personnel in TSMO program planning</a:t>
            </a:r>
          </a:p>
          <a:p>
            <a:r>
              <a:rPr lang="en-US" dirty="0"/>
              <a:t>Include maintenance in TSMO committees</a:t>
            </a:r>
          </a:p>
          <a:p>
            <a:r>
              <a:rPr lang="en-US" dirty="0"/>
              <a:t>Involve maintenance in design and deployment of TSMO assets</a:t>
            </a:r>
          </a:p>
        </p:txBody>
      </p:sp>
      <p:sp>
        <p:nvSpPr>
          <p:cNvPr id="4" name="Slide Number Placeholder 3">
            <a:extLst>
              <a:ext uri="{FF2B5EF4-FFF2-40B4-BE49-F238E27FC236}">
                <a16:creationId xmlns:a16="http://schemas.microsoft.com/office/drawing/2014/main" id="{2759BD20-7026-4348-9A45-6C2ADE2C3125}"/>
              </a:ext>
            </a:extLst>
          </p:cNvPr>
          <p:cNvSpPr>
            <a:spLocks noGrp="1"/>
          </p:cNvSpPr>
          <p:nvPr>
            <p:ph type="sldNum" sz="quarter" idx="12"/>
          </p:nvPr>
        </p:nvSpPr>
        <p:spPr/>
        <p:txBody>
          <a:bodyPr/>
          <a:lstStyle/>
          <a:p>
            <a:fld id="{37D4CC3B-F538-9046-9995-49EE0C980241}" type="slidenum">
              <a:rPr lang="en-US" smtClean="0"/>
              <a:t>51</a:t>
            </a:fld>
            <a:endParaRPr lang="en-US" dirty="0"/>
          </a:p>
        </p:txBody>
      </p:sp>
    </p:spTree>
    <p:extLst>
      <p:ext uri="{BB962C8B-B14F-4D97-AF65-F5344CB8AC3E}">
        <p14:creationId xmlns:p14="http://schemas.microsoft.com/office/powerpoint/2010/main" val="6841035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61B2F-9E2D-4993-88D3-10FE5842CBD2}"/>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7FF98154-D60B-4848-A43C-35D073319AA4}"/>
              </a:ext>
            </a:extLst>
          </p:cNvPr>
          <p:cNvSpPr>
            <a:spLocks noGrp="1"/>
          </p:cNvSpPr>
          <p:nvPr>
            <p:ph type="sldNum" sz="quarter" idx="12"/>
          </p:nvPr>
        </p:nvSpPr>
        <p:spPr/>
        <p:txBody>
          <a:bodyPr/>
          <a:lstStyle/>
          <a:p>
            <a:fld id="{37D4CC3B-F538-9046-9995-49EE0C980241}" type="slidenum">
              <a:rPr lang="en-US" smtClean="0"/>
              <a:t>52</a:t>
            </a:fld>
            <a:endParaRPr lang="en-US" dirty="0"/>
          </a:p>
        </p:txBody>
      </p:sp>
    </p:spTree>
    <p:extLst>
      <p:ext uri="{BB962C8B-B14F-4D97-AF65-F5344CB8AC3E}">
        <p14:creationId xmlns:p14="http://schemas.microsoft.com/office/powerpoint/2010/main" val="13449301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DFFB34-84DC-40E7-9C53-F755C8E3F091}"/>
              </a:ext>
            </a:extLst>
          </p:cNvPr>
          <p:cNvSpPr>
            <a:spLocks noGrp="1"/>
          </p:cNvSpPr>
          <p:nvPr>
            <p:ph type="title"/>
          </p:nvPr>
        </p:nvSpPr>
        <p:spPr/>
        <p:txBody>
          <a:bodyPr/>
          <a:lstStyle/>
          <a:p>
            <a:r>
              <a:rPr lang="en-US" dirty="0"/>
              <a:t>Near-term Opportunities</a:t>
            </a:r>
          </a:p>
        </p:txBody>
      </p:sp>
      <p:sp>
        <p:nvSpPr>
          <p:cNvPr id="6" name="Content Placeholder 5">
            <a:extLst>
              <a:ext uri="{FF2B5EF4-FFF2-40B4-BE49-F238E27FC236}">
                <a16:creationId xmlns:a16="http://schemas.microsoft.com/office/drawing/2014/main" id="{6904AB0C-4A9A-4B8A-B937-A62831BC2DD7}"/>
              </a:ext>
            </a:extLst>
          </p:cNvPr>
          <p:cNvSpPr>
            <a:spLocks noGrp="1"/>
          </p:cNvSpPr>
          <p:nvPr>
            <p:ph idx="1"/>
          </p:nvPr>
        </p:nvSpPr>
        <p:spPr/>
        <p:txBody>
          <a:bodyPr>
            <a:normAutofit fontScale="85000" lnSpcReduction="10000"/>
          </a:bodyPr>
          <a:lstStyle/>
          <a:p>
            <a:pPr>
              <a:lnSpc>
                <a:spcPct val="110000"/>
              </a:lnSpc>
            </a:pPr>
            <a:r>
              <a:rPr lang="en-US" sz="2800" dirty="0"/>
              <a:t>Start a conversation</a:t>
            </a:r>
          </a:p>
          <a:p>
            <a:pPr>
              <a:lnSpc>
                <a:spcPct val="110000"/>
              </a:lnSpc>
            </a:pPr>
            <a:r>
              <a:rPr lang="en-US" sz="2800" dirty="0"/>
              <a:t>Provide TSMO overview to maintenance personnel</a:t>
            </a:r>
          </a:p>
          <a:p>
            <a:pPr>
              <a:lnSpc>
                <a:spcPct val="110000"/>
              </a:lnSpc>
            </a:pPr>
            <a:r>
              <a:rPr lang="en-US" sz="2800" dirty="0"/>
              <a:t>Invite maintenance personnel to TSMO training and committee meetings</a:t>
            </a:r>
          </a:p>
          <a:p>
            <a:pPr>
              <a:lnSpc>
                <a:spcPct val="110000"/>
              </a:lnSpc>
            </a:pPr>
            <a:r>
              <a:rPr lang="en-US" sz="2800" dirty="0"/>
              <a:t>Invite TSMO staff to maintenance committee meetings</a:t>
            </a:r>
          </a:p>
          <a:p>
            <a:pPr>
              <a:lnSpc>
                <a:spcPct val="110000"/>
              </a:lnSpc>
            </a:pPr>
            <a:r>
              <a:rPr lang="en-US" sz="2800" dirty="0"/>
              <a:t>Include maintenance in TIM committees and training</a:t>
            </a:r>
          </a:p>
          <a:p>
            <a:pPr>
              <a:lnSpc>
                <a:spcPct val="110000"/>
              </a:lnSpc>
            </a:pPr>
            <a:r>
              <a:rPr lang="en-US" sz="2800" dirty="0"/>
              <a:t>Participate together in the American Association of State Highway and Transportation Officials (AASHTO) Committee on Maintenance activities</a:t>
            </a:r>
          </a:p>
          <a:p>
            <a:pPr marL="0" indent="0">
              <a:buNone/>
            </a:pPr>
            <a:endParaRPr lang="en-US" sz="3200" i="1" dirty="0"/>
          </a:p>
          <a:p>
            <a:pPr marL="0" indent="0">
              <a:buNone/>
            </a:pPr>
            <a:r>
              <a:rPr lang="en-US" sz="3200" i="1" dirty="0"/>
              <a:t>Other ideas for collaboration in the near term?</a:t>
            </a:r>
          </a:p>
          <a:p>
            <a:endParaRPr lang="en-US" dirty="0"/>
          </a:p>
          <a:p>
            <a:endParaRPr lang="en-US" dirty="0"/>
          </a:p>
        </p:txBody>
      </p:sp>
      <p:sp>
        <p:nvSpPr>
          <p:cNvPr id="4" name="Slide Number Placeholder 3">
            <a:extLst>
              <a:ext uri="{FF2B5EF4-FFF2-40B4-BE49-F238E27FC236}">
                <a16:creationId xmlns:a16="http://schemas.microsoft.com/office/drawing/2014/main" id="{60F68B6D-40A9-4B69-A9EC-90F242F2D4CC}"/>
              </a:ext>
            </a:extLst>
          </p:cNvPr>
          <p:cNvSpPr>
            <a:spLocks noGrp="1"/>
          </p:cNvSpPr>
          <p:nvPr>
            <p:ph type="sldNum" sz="quarter" idx="12"/>
          </p:nvPr>
        </p:nvSpPr>
        <p:spPr/>
        <p:txBody>
          <a:bodyPr/>
          <a:lstStyle/>
          <a:p>
            <a:fld id="{37D4CC3B-F538-9046-9995-49EE0C980241}" type="slidenum">
              <a:rPr lang="en-US" smtClean="0"/>
              <a:t>53</a:t>
            </a:fld>
            <a:endParaRPr lang="en-US" dirty="0"/>
          </a:p>
        </p:txBody>
      </p:sp>
    </p:spTree>
    <p:extLst>
      <p:ext uri="{BB962C8B-B14F-4D97-AF65-F5344CB8AC3E}">
        <p14:creationId xmlns:p14="http://schemas.microsoft.com/office/powerpoint/2010/main" val="29372068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DFFB34-84DC-40E7-9C53-F755C8E3F091}"/>
              </a:ext>
            </a:extLst>
          </p:cNvPr>
          <p:cNvSpPr>
            <a:spLocks noGrp="1"/>
          </p:cNvSpPr>
          <p:nvPr>
            <p:ph type="title"/>
          </p:nvPr>
        </p:nvSpPr>
        <p:spPr/>
        <p:txBody>
          <a:bodyPr/>
          <a:lstStyle/>
          <a:p>
            <a:r>
              <a:rPr lang="en-US" dirty="0"/>
              <a:t>Long-term Opportunities</a:t>
            </a:r>
          </a:p>
        </p:txBody>
      </p:sp>
      <p:sp>
        <p:nvSpPr>
          <p:cNvPr id="6" name="Content Placeholder 5">
            <a:extLst>
              <a:ext uri="{FF2B5EF4-FFF2-40B4-BE49-F238E27FC236}">
                <a16:creationId xmlns:a16="http://schemas.microsoft.com/office/drawing/2014/main" id="{6904AB0C-4A9A-4B8A-B937-A62831BC2DD7}"/>
              </a:ext>
            </a:extLst>
          </p:cNvPr>
          <p:cNvSpPr>
            <a:spLocks noGrp="1"/>
          </p:cNvSpPr>
          <p:nvPr>
            <p:ph idx="1"/>
          </p:nvPr>
        </p:nvSpPr>
        <p:spPr>
          <a:xfrm>
            <a:off x="984244" y="1422400"/>
            <a:ext cx="10369555" cy="4733039"/>
          </a:xfrm>
        </p:spPr>
        <p:txBody>
          <a:bodyPr>
            <a:normAutofit fontScale="92500" lnSpcReduction="10000"/>
          </a:bodyPr>
          <a:lstStyle/>
          <a:p>
            <a:pPr>
              <a:lnSpc>
                <a:spcPct val="100000"/>
              </a:lnSpc>
            </a:pPr>
            <a:r>
              <a:rPr lang="en-US" dirty="0"/>
              <a:t>Create a standing committee on TSMO and maintenance</a:t>
            </a:r>
          </a:p>
          <a:p>
            <a:pPr>
              <a:lnSpc>
                <a:spcPct val="100000"/>
              </a:lnSpc>
            </a:pPr>
            <a:r>
              <a:rPr lang="en-US" dirty="0"/>
              <a:t>Include TSMO in maintenance training and manuals</a:t>
            </a:r>
          </a:p>
          <a:p>
            <a:pPr>
              <a:lnSpc>
                <a:spcPct val="100000"/>
              </a:lnSpc>
            </a:pPr>
            <a:r>
              <a:rPr lang="en-US" dirty="0"/>
              <a:t>Integrate TSMO and maintenance data (road weather, traffic, global positioning system tracking, incident, etc.)</a:t>
            </a:r>
          </a:p>
          <a:p>
            <a:pPr>
              <a:lnSpc>
                <a:spcPct val="100000"/>
              </a:lnSpc>
            </a:pPr>
            <a:r>
              <a:rPr lang="en-US" dirty="0"/>
              <a:t>Provide smart work zone or other portable TSMO technologies to maintenance</a:t>
            </a:r>
          </a:p>
          <a:p>
            <a:pPr>
              <a:lnSpc>
                <a:spcPct val="100000"/>
              </a:lnSpc>
            </a:pPr>
            <a:r>
              <a:rPr lang="en-US" dirty="0"/>
              <a:t>Review and revise protocols to integrate TSMO and maintenance (notifications, asset management, etc.)</a:t>
            </a:r>
          </a:p>
          <a:p>
            <a:pPr>
              <a:lnSpc>
                <a:spcPct val="100000"/>
              </a:lnSpc>
            </a:pPr>
            <a:r>
              <a:rPr lang="en-US" dirty="0"/>
              <a:t>Monitor and document effectiveness of TSMO applications in maintenance</a:t>
            </a:r>
          </a:p>
          <a:p>
            <a:pPr>
              <a:lnSpc>
                <a:spcPct val="100000"/>
              </a:lnSpc>
            </a:pPr>
            <a:r>
              <a:rPr lang="en-US" dirty="0"/>
              <a:t>Develop contract specifications and performance requirements jointly with maintenance personnel</a:t>
            </a:r>
          </a:p>
          <a:p>
            <a:pPr marL="0" indent="0">
              <a:buNone/>
            </a:pPr>
            <a:endParaRPr lang="en-US" sz="1200" i="1" dirty="0"/>
          </a:p>
          <a:p>
            <a:pPr marL="0" indent="0">
              <a:buNone/>
            </a:pPr>
            <a:r>
              <a:rPr lang="en-US" sz="2600" i="1" dirty="0"/>
              <a:t>Other ideas for collaboration in the long term?</a:t>
            </a:r>
          </a:p>
          <a:p>
            <a:endParaRPr lang="en-US" dirty="0"/>
          </a:p>
        </p:txBody>
      </p:sp>
      <p:sp>
        <p:nvSpPr>
          <p:cNvPr id="4" name="Slide Number Placeholder 3">
            <a:extLst>
              <a:ext uri="{FF2B5EF4-FFF2-40B4-BE49-F238E27FC236}">
                <a16:creationId xmlns:a16="http://schemas.microsoft.com/office/drawing/2014/main" id="{60F68B6D-40A9-4B69-A9EC-90F242F2D4CC}"/>
              </a:ext>
            </a:extLst>
          </p:cNvPr>
          <p:cNvSpPr>
            <a:spLocks noGrp="1"/>
          </p:cNvSpPr>
          <p:nvPr>
            <p:ph type="sldNum" sz="quarter" idx="12"/>
          </p:nvPr>
        </p:nvSpPr>
        <p:spPr/>
        <p:txBody>
          <a:bodyPr/>
          <a:lstStyle/>
          <a:p>
            <a:fld id="{37D4CC3B-F538-9046-9995-49EE0C980241}" type="slidenum">
              <a:rPr lang="en-US" smtClean="0"/>
              <a:t>54</a:t>
            </a:fld>
            <a:endParaRPr lang="en-US" dirty="0"/>
          </a:p>
        </p:txBody>
      </p:sp>
    </p:spTree>
    <p:extLst>
      <p:ext uri="{BB962C8B-B14F-4D97-AF65-F5344CB8AC3E}">
        <p14:creationId xmlns:p14="http://schemas.microsoft.com/office/powerpoint/2010/main" val="15733963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p:txBody>
          <a:bodyPr/>
          <a:lstStyle/>
          <a:p>
            <a:r>
              <a:rPr lang="en-US" dirty="0"/>
              <a:t>Resources </a:t>
            </a:r>
          </a:p>
        </p:txBody>
      </p:sp>
      <p:sp>
        <p:nvSpPr>
          <p:cNvPr id="6" name="Content Placeholder 5">
            <a:extLst>
              <a:ext uri="{FF2B5EF4-FFF2-40B4-BE49-F238E27FC236}">
                <a16:creationId xmlns:a16="http://schemas.microsoft.com/office/drawing/2014/main" id="{C546B309-5C4B-427E-89F9-93BA4CAC612B}"/>
              </a:ext>
            </a:extLst>
          </p:cNvPr>
          <p:cNvSpPr>
            <a:spLocks noGrp="1"/>
          </p:cNvSpPr>
          <p:nvPr>
            <p:ph idx="1"/>
          </p:nvPr>
        </p:nvSpPr>
        <p:spPr>
          <a:xfrm>
            <a:off x="984244" y="1473200"/>
            <a:ext cx="10369555" cy="4432300"/>
          </a:xfrm>
        </p:spPr>
        <p:txBody>
          <a:bodyPr>
            <a:normAutofit fontScale="77500" lnSpcReduction="20000"/>
          </a:bodyPr>
          <a:lstStyle/>
          <a:p>
            <a:pPr>
              <a:lnSpc>
                <a:spcPct val="110000"/>
              </a:lnSpc>
            </a:pPr>
            <a:r>
              <a:rPr lang="en-US" sz="2800" dirty="0"/>
              <a:t>Federal Highway Administration (FHWA), What is TSMO? (frequently asked questions), </a:t>
            </a:r>
            <a:r>
              <a:rPr lang="en-US" sz="2800" dirty="0">
                <a:hlinkClick r:id="rId3"/>
              </a:rPr>
              <a:t>https://ops.fhwa.dot.gov/tsmo</a:t>
            </a:r>
            <a:endParaRPr lang="en-US" sz="2800" dirty="0"/>
          </a:p>
          <a:p>
            <a:pPr>
              <a:lnSpc>
                <a:spcPct val="110000"/>
              </a:lnSpc>
            </a:pPr>
            <a:r>
              <a:rPr lang="en-US" sz="2800" dirty="0"/>
              <a:t>FHWA, Enhancing Transportation: Connecting TSMO and Maintenance, Factsheet, 2018, </a:t>
            </a:r>
            <a:r>
              <a:rPr lang="en-US" sz="2800" dirty="0">
                <a:hlinkClick r:id="rId4"/>
              </a:rPr>
              <a:t>https://ops.fhwa.dot.gov/publications/fhwahop18090/</a:t>
            </a:r>
            <a:endParaRPr lang="en-US" sz="2800" dirty="0"/>
          </a:p>
          <a:p>
            <a:pPr>
              <a:lnSpc>
                <a:spcPct val="110000"/>
              </a:lnSpc>
            </a:pPr>
            <a:r>
              <a:rPr lang="en-US" sz="2800" dirty="0"/>
              <a:t>FHWA, Communicating TSMO web page, </a:t>
            </a:r>
            <a:r>
              <a:rPr lang="en-US" sz="2800" dirty="0">
                <a:hlinkClick r:id="rId5"/>
              </a:rPr>
              <a:t>https://ops.fhwa.dot.gov/plan4ops/focus_areas/communicating_tsmo.htm</a:t>
            </a:r>
            <a:endParaRPr lang="en-US" sz="2800" dirty="0"/>
          </a:p>
          <a:p>
            <a:pPr>
              <a:lnSpc>
                <a:spcPct val="110000"/>
              </a:lnSpc>
            </a:pPr>
            <a:r>
              <a:rPr lang="en-US" sz="2800" dirty="0"/>
              <a:t>NOCoE website, </a:t>
            </a:r>
            <a:r>
              <a:rPr lang="en-US" sz="2800" dirty="0">
                <a:hlinkClick r:id="rId6"/>
              </a:rPr>
              <a:t>https://www.transportationops.org/</a:t>
            </a:r>
            <a:r>
              <a:rPr lang="en-US" sz="2800" dirty="0"/>
              <a:t> </a:t>
            </a:r>
          </a:p>
          <a:p>
            <a:pPr>
              <a:lnSpc>
                <a:spcPct val="110000"/>
              </a:lnSpc>
            </a:pPr>
            <a:r>
              <a:rPr lang="en-US" sz="2800" dirty="0"/>
              <a:t>NOCoE Operations and Maintenance Peer Exchange, </a:t>
            </a:r>
            <a:r>
              <a:rPr lang="en-US" sz="2800" dirty="0">
                <a:hlinkClick r:id="rId7"/>
              </a:rPr>
              <a:t>https://transportationops.org/publications/2019-operations-and-maintenance-peer-exchange</a:t>
            </a:r>
            <a:endParaRPr lang="en-US" sz="2800" dirty="0"/>
          </a:p>
          <a:p>
            <a:pPr>
              <a:lnSpc>
                <a:spcPct val="110000"/>
              </a:lnSpc>
            </a:pPr>
            <a:r>
              <a:rPr lang="en-US" sz="2800" dirty="0"/>
              <a:t>AASHTO Committee on Maintenance website, </a:t>
            </a:r>
            <a:r>
              <a:rPr lang="en-US" sz="2800" dirty="0">
                <a:hlinkClick r:id="rId8"/>
              </a:rPr>
              <a:t>https://maintenance.transportation.org/</a:t>
            </a:r>
            <a:endParaRPr lang="en-US" sz="2800" dirty="0"/>
          </a:p>
          <a:p>
            <a:pPr>
              <a:lnSpc>
                <a:spcPct val="110000"/>
              </a:lnSpc>
            </a:pPr>
            <a:endParaRPr lang="en-US" sz="3100" dirty="0"/>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55</a:t>
            </a:fld>
            <a:endParaRPr lang="en-US" dirty="0"/>
          </a:p>
        </p:txBody>
      </p:sp>
    </p:spTree>
    <p:extLst>
      <p:ext uri="{BB962C8B-B14F-4D97-AF65-F5344CB8AC3E}">
        <p14:creationId xmlns:p14="http://schemas.microsoft.com/office/powerpoint/2010/main" val="16506935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4" name="Slide Number Placeholder 3">
            <a:extLst>
              <a:ext uri="{FF2B5EF4-FFF2-40B4-BE49-F238E27FC236}">
                <a16:creationId xmlns:a16="http://schemas.microsoft.com/office/drawing/2014/main" id="{BF632D69-5D38-4EFD-9F85-C3ACC999B445}"/>
              </a:ext>
            </a:extLst>
          </p:cNvPr>
          <p:cNvSpPr>
            <a:spLocks noGrp="1"/>
          </p:cNvSpPr>
          <p:nvPr>
            <p:ph type="sldNum" sz="quarter" idx="12"/>
          </p:nvPr>
        </p:nvSpPr>
        <p:spPr>
          <a:xfrm>
            <a:off x="8610600" y="6356350"/>
            <a:ext cx="2743200" cy="365125"/>
          </a:xfrm>
        </p:spPr>
        <p:txBody>
          <a:bodyPr/>
          <a:lstStyle/>
          <a:p>
            <a:fld id="{37D4CC3B-F538-9046-9995-49EE0C980241}" type="slidenum">
              <a:rPr lang="en-US" smtClean="0"/>
              <a:t>56</a:t>
            </a:fld>
            <a:endParaRPr lang="en-US" dirty="0"/>
          </a:p>
        </p:txBody>
      </p:sp>
    </p:spTree>
    <p:extLst>
      <p:ext uri="{BB962C8B-B14F-4D97-AF65-F5344CB8AC3E}">
        <p14:creationId xmlns:p14="http://schemas.microsoft.com/office/powerpoint/2010/main" val="3912036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FF2E9F-518C-4245-929A-303E20760E55}"/>
              </a:ext>
            </a:extLst>
          </p:cNvPr>
          <p:cNvSpPr>
            <a:spLocks noGrp="1"/>
          </p:cNvSpPr>
          <p:nvPr>
            <p:ph type="title"/>
          </p:nvPr>
        </p:nvSpPr>
        <p:spPr>
          <a:xfrm>
            <a:off x="984244" y="425302"/>
            <a:ext cx="8997956" cy="781355"/>
          </a:xfrm>
        </p:spPr>
        <p:txBody>
          <a:bodyPr/>
          <a:lstStyle/>
          <a:p>
            <a:r>
              <a:rPr lang="en-US" dirty="0"/>
              <a:t>TSMO Supports Many Department of Transportation Goals </a:t>
            </a:r>
            <a:r>
              <a:rPr kumimoji="0" lang="en-US" sz="800" b="1" i="0" u="none" strike="noStrike" kern="1200" cap="none" spc="0" normalizeH="0" baseline="0" noProof="0" dirty="0">
                <a:ln>
                  <a:noFill/>
                </a:ln>
                <a:solidFill>
                  <a:srgbClr val="C5F0FF"/>
                </a:solidFill>
                <a:effectLst/>
                <a:uLnTx/>
                <a:uFillTx/>
                <a:latin typeface="Arial" panose="020B0604020202020204" pitchFamily="34" charset="0"/>
                <a:cs typeface="Arial" panose="020B0604020202020204" pitchFamily="34" charset="0"/>
              </a:rPr>
              <a:t>(ES)</a:t>
            </a:r>
            <a:endParaRPr lang="en-US" dirty="0"/>
          </a:p>
        </p:txBody>
      </p:sp>
      <p:graphicFrame>
        <p:nvGraphicFramePr>
          <p:cNvPr id="6" name="Content Placeholder 4" descr="List of transportation goals: &#10;Reduced congestion&#10;Smoother and more reliable traffic flow&#10;Improved safety&#10;More efficient use of resources&#10;Less wasted fuel and cleaner air&#10;Increased economic vitality&#10;Improved quality of life"/>
          <p:cNvGraphicFramePr>
            <a:graphicFrameLocks noGrp="1"/>
          </p:cNvGraphicFramePr>
          <p:nvPr>
            <p:ph idx="1"/>
            <p:extLst>
              <p:ext uri="{D42A27DB-BD31-4B8C-83A1-F6EECF244321}">
                <p14:modId xmlns:p14="http://schemas.microsoft.com/office/powerpoint/2010/main" val="1572226093"/>
              </p:ext>
            </p:extLst>
          </p:nvPr>
        </p:nvGraphicFramePr>
        <p:xfrm>
          <a:off x="984250" y="1597025"/>
          <a:ext cx="103695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ECBC3C2-1B58-4CD1-A0E9-1E69D019F076}"/>
              </a:ext>
            </a:extLst>
          </p:cNvPr>
          <p:cNvSpPr>
            <a:spLocks noGrp="1"/>
          </p:cNvSpPr>
          <p:nvPr>
            <p:ph type="sldNum" sz="quarter" idx="12"/>
          </p:nvPr>
        </p:nvSpPr>
        <p:spPr/>
        <p:txBody>
          <a:bodyPr/>
          <a:lstStyle/>
          <a:p>
            <a:fld id="{37D4CC3B-F538-9046-9995-49EE0C980241}" type="slidenum">
              <a:rPr lang="en-US" smtClean="0"/>
              <a:t>6</a:t>
            </a:fld>
            <a:endParaRPr lang="en-US" dirty="0"/>
          </a:p>
        </p:txBody>
      </p:sp>
    </p:spTree>
    <p:extLst>
      <p:ext uri="{BB962C8B-B14F-4D97-AF65-F5344CB8AC3E}">
        <p14:creationId xmlns:p14="http://schemas.microsoft.com/office/powerpoint/2010/main" val="3543874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5662AE-640D-402B-8EDD-61C875B884A0}"/>
              </a:ext>
            </a:extLst>
          </p:cNvPr>
          <p:cNvSpPr>
            <a:spLocks noGrp="1"/>
          </p:cNvSpPr>
          <p:nvPr>
            <p:ph type="title"/>
          </p:nvPr>
        </p:nvSpPr>
        <p:spPr/>
        <p:txBody>
          <a:bodyPr/>
          <a:lstStyle/>
          <a:p>
            <a:r>
              <a:rPr lang="en-US" dirty="0"/>
              <a:t>TSMO Strategies Support Maintenance </a:t>
            </a:r>
            <a:r>
              <a:rPr kumimoji="0" lang="en-US" sz="800" b="1" i="0" u="none" strike="noStrike" kern="1200" cap="none" spc="0" normalizeH="0" baseline="0" noProof="0" dirty="0">
                <a:ln>
                  <a:noFill/>
                </a:ln>
                <a:solidFill>
                  <a:srgbClr val="C5F0FF"/>
                </a:solidFill>
                <a:effectLst/>
                <a:uLnTx/>
                <a:uFillTx/>
                <a:latin typeface="Arial" panose="020B0604020202020204" pitchFamily="34" charset="0"/>
                <a:cs typeface="Arial" panose="020B0604020202020204" pitchFamily="34" charset="0"/>
              </a:rPr>
              <a:t>(ES)</a:t>
            </a:r>
            <a:endParaRPr lang="en-US" dirty="0"/>
          </a:p>
        </p:txBody>
      </p:sp>
      <p:sp>
        <p:nvSpPr>
          <p:cNvPr id="6" name="Content Placeholder 5">
            <a:extLst>
              <a:ext uri="{FF2B5EF4-FFF2-40B4-BE49-F238E27FC236}">
                <a16:creationId xmlns:a16="http://schemas.microsoft.com/office/drawing/2014/main" id="{4A44E7F7-A0BB-47E1-9706-48BE4887E085}"/>
              </a:ext>
            </a:extLst>
          </p:cNvPr>
          <p:cNvSpPr>
            <a:spLocks noGrp="1"/>
          </p:cNvSpPr>
          <p:nvPr>
            <p:ph idx="1"/>
          </p:nvPr>
        </p:nvSpPr>
        <p:spPr>
          <a:xfrm>
            <a:off x="1244600" y="1520740"/>
            <a:ext cx="10359571" cy="4759410"/>
          </a:xfrm>
        </p:spPr>
        <p:txBody>
          <a:bodyPr>
            <a:normAutofit/>
          </a:bodyPr>
          <a:lstStyle/>
          <a:p>
            <a:r>
              <a:rPr lang="en-US" dirty="0"/>
              <a:t>Advance warnings of maintenance, weather, and adverse road conditions</a:t>
            </a:r>
          </a:p>
          <a:p>
            <a:r>
              <a:rPr lang="en-US" dirty="0"/>
              <a:t>Traveler information to:</a:t>
            </a:r>
          </a:p>
          <a:p>
            <a:pPr lvl="1"/>
            <a:r>
              <a:rPr lang="en-US" dirty="0"/>
              <a:t>Reduce traffic in work zone</a:t>
            </a:r>
          </a:p>
          <a:p>
            <a:pPr lvl="1"/>
            <a:r>
              <a:rPr lang="en-US" dirty="0"/>
              <a:t>Reduce impacts to traveling public</a:t>
            </a:r>
          </a:p>
          <a:p>
            <a:r>
              <a:rPr lang="en-US" dirty="0"/>
              <a:t>Active traffic management strategies:</a:t>
            </a:r>
          </a:p>
          <a:p>
            <a:pPr lvl="1"/>
            <a:r>
              <a:rPr lang="en-US" dirty="0"/>
              <a:t>Variable speed limits</a:t>
            </a:r>
          </a:p>
          <a:p>
            <a:pPr lvl="1"/>
            <a:r>
              <a:rPr lang="en-US" dirty="0"/>
              <a:t>End-of-queue warning</a:t>
            </a:r>
          </a:p>
          <a:p>
            <a:pPr lvl="1"/>
            <a:r>
              <a:rPr lang="en-US" dirty="0"/>
              <a:t>Lane control</a:t>
            </a:r>
          </a:p>
          <a:p>
            <a:pPr lvl="1"/>
            <a:r>
              <a:rPr lang="en-US" dirty="0"/>
              <a:t>Ramp metering</a:t>
            </a:r>
          </a:p>
          <a:p>
            <a:pPr lvl="1"/>
            <a:r>
              <a:rPr lang="en-US" dirty="0"/>
              <a:t>Active detours</a:t>
            </a:r>
          </a:p>
          <a:p>
            <a:r>
              <a:rPr lang="en-US" dirty="0"/>
              <a:t>Traffic management in work zones</a:t>
            </a:r>
          </a:p>
          <a:p>
            <a:r>
              <a:rPr lang="en-US" dirty="0"/>
              <a:t>Road weather management</a:t>
            </a:r>
          </a:p>
        </p:txBody>
      </p:sp>
      <p:sp>
        <p:nvSpPr>
          <p:cNvPr id="4" name="Slide Number Placeholder 3">
            <a:extLst>
              <a:ext uri="{FF2B5EF4-FFF2-40B4-BE49-F238E27FC236}">
                <a16:creationId xmlns:a16="http://schemas.microsoft.com/office/drawing/2014/main" id="{98124F25-8B0F-43A5-A26F-1C7FB387DDB9}"/>
              </a:ext>
            </a:extLst>
          </p:cNvPr>
          <p:cNvSpPr>
            <a:spLocks noGrp="1"/>
          </p:cNvSpPr>
          <p:nvPr>
            <p:ph type="sldNum" sz="quarter" idx="12"/>
          </p:nvPr>
        </p:nvSpPr>
        <p:spPr/>
        <p:txBody>
          <a:bodyPr/>
          <a:lstStyle/>
          <a:p>
            <a:fld id="{37D4CC3B-F538-9046-9995-49EE0C980241}" type="slidenum">
              <a:rPr lang="en-US" smtClean="0"/>
              <a:t>7</a:t>
            </a:fld>
            <a:endParaRPr lang="en-US" dirty="0"/>
          </a:p>
        </p:txBody>
      </p:sp>
    </p:spTree>
    <p:extLst>
      <p:ext uri="{BB962C8B-B14F-4D97-AF65-F5344CB8AC3E}">
        <p14:creationId xmlns:p14="http://schemas.microsoft.com/office/powerpoint/2010/main" val="1344439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7C11CC-8A62-41A9-BD8E-0689C69CEE10}"/>
              </a:ext>
            </a:extLst>
          </p:cNvPr>
          <p:cNvSpPr>
            <a:spLocks noGrp="1"/>
          </p:cNvSpPr>
          <p:nvPr>
            <p:ph type="title"/>
          </p:nvPr>
        </p:nvSpPr>
        <p:spPr/>
        <p:txBody>
          <a:bodyPr/>
          <a:lstStyle/>
          <a:p>
            <a:r>
              <a:rPr lang="en-US" dirty="0"/>
              <a:t>Maintenance Supports TSMO </a:t>
            </a:r>
            <a:r>
              <a:rPr kumimoji="0" lang="en-US" sz="800" b="1" i="0" u="none" strike="noStrike" kern="1200" cap="none" spc="0" normalizeH="0" baseline="0" noProof="0" dirty="0">
                <a:ln>
                  <a:noFill/>
                </a:ln>
                <a:solidFill>
                  <a:srgbClr val="C5F0FF"/>
                </a:solidFill>
                <a:effectLst/>
                <a:uLnTx/>
                <a:uFillTx/>
                <a:latin typeface="Arial" panose="020B0604020202020204" pitchFamily="34" charset="0"/>
                <a:cs typeface="Arial" panose="020B0604020202020204" pitchFamily="34" charset="0"/>
              </a:rPr>
              <a:t>(ES)</a:t>
            </a:r>
            <a:endParaRPr lang="en-US" dirty="0"/>
          </a:p>
        </p:txBody>
      </p:sp>
      <p:sp>
        <p:nvSpPr>
          <p:cNvPr id="6" name="Content Placeholder 5">
            <a:extLst>
              <a:ext uri="{FF2B5EF4-FFF2-40B4-BE49-F238E27FC236}">
                <a16:creationId xmlns:a16="http://schemas.microsoft.com/office/drawing/2014/main" id="{5D1C9359-AB54-4254-8619-682A168C4398}"/>
              </a:ext>
            </a:extLst>
          </p:cNvPr>
          <p:cNvSpPr>
            <a:spLocks noGrp="1"/>
          </p:cNvSpPr>
          <p:nvPr>
            <p:ph idx="1"/>
          </p:nvPr>
        </p:nvSpPr>
        <p:spPr/>
        <p:txBody>
          <a:bodyPr>
            <a:normAutofit/>
          </a:bodyPr>
          <a:lstStyle/>
          <a:p>
            <a:pPr>
              <a:lnSpc>
                <a:spcPct val="100000"/>
              </a:lnSpc>
              <a:spcBef>
                <a:spcPts val="1200"/>
              </a:spcBef>
              <a:spcAft>
                <a:spcPts val="1200"/>
              </a:spcAft>
            </a:pPr>
            <a:r>
              <a:rPr lang="en-US" sz="3200" dirty="0"/>
              <a:t>Preserves transportation system for safe and reliable travel</a:t>
            </a:r>
          </a:p>
          <a:p>
            <a:pPr>
              <a:lnSpc>
                <a:spcPct val="100000"/>
              </a:lnSpc>
              <a:spcBef>
                <a:spcPts val="1200"/>
              </a:spcBef>
              <a:spcAft>
                <a:spcPts val="1200"/>
              </a:spcAft>
            </a:pPr>
            <a:r>
              <a:rPr lang="en-US" sz="3200" dirty="0"/>
              <a:t>Maintains TSMO assets</a:t>
            </a:r>
          </a:p>
          <a:p>
            <a:pPr>
              <a:lnSpc>
                <a:spcPct val="100000"/>
              </a:lnSpc>
              <a:spcBef>
                <a:spcPts val="1200"/>
              </a:spcBef>
              <a:spcAft>
                <a:spcPts val="1200"/>
              </a:spcAft>
            </a:pPr>
            <a:r>
              <a:rPr lang="en-US" sz="3200" dirty="0"/>
              <a:t>Supports design and implementation of TSMO assets</a:t>
            </a:r>
          </a:p>
          <a:p>
            <a:pPr>
              <a:lnSpc>
                <a:spcPct val="100000"/>
              </a:lnSpc>
              <a:spcBef>
                <a:spcPts val="1200"/>
              </a:spcBef>
              <a:spcAft>
                <a:spcPts val="1200"/>
              </a:spcAft>
            </a:pPr>
            <a:r>
              <a:rPr lang="en-US" sz="3200" dirty="0"/>
              <a:t>Provides real-time information from maintenance vehicles (tracking, dash cameras, etc.)</a:t>
            </a:r>
          </a:p>
        </p:txBody>
      </p:sp>
      <p:sp>
        <p:nvSpPr>
          <p:cNvPr id="4" name="Slide Number Placeholder 3">
            <a:extLst>
              <a:ext uri="{FF2B5EF4-FFF2-40B4-BE49-F238E27FC236}">
                <a16:creationId xmlns:a16="http://schemas.microsoft.com/office/drawing/2014/main" id="{55424F6B-5432-4339-B4FC-811441021A69}"/>
              </a:ext>
            </a:extLst>
          </p:cNvPr>
          <p:cNvSpPr>
            <a:spLocks noGrp="1"/>
          </p:cNvSpPr>
          <p:nvPr>
            <p:ph type="sldNum" sz="quarter" idx="12"/>
          </p:nvPr>
        </p:nvSpPr>
        <p:spPr/>
        <p:txBody>
          <a:bodyPr/>
          <a:lstStyle/>
          <a:p>
            <a:fld id="{37D4CC3B-F538-9046-9995-49EE0C980241}" type="slidenum">
              <a:rPr lang="en-US" smtClean="0"/>
              <a:t>8</a:t>
            </a:fld>
            <a:endParaRPr lang="en-US" dirty="0"/>
          </a:p>
        </p:txBody>
      </p:sp>
    </p:spTree>
    <p:extLst>
      <p:ext uri="{BB962C8B-B14F-4D97-AF65-F5344CB8AC3E}">
        <p14:creationId xmlns:p14="http://schemas.microsoft.com/office/powerpoint/2010/main" val="202375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A043CC-E668-4AF3-874A-17EDCD5BA8AC}"/>
              </a:ext>
            </a:extLst>
          </p:cNvPr>
          <p:cNvSpPr>
            <a:spLocks noGrp="1"/>
          </p:cNvSpPr>
          <p:nvPr>
            <p:ph type="title"/>
          </p:nvPr>
        </p:nvSpPr>
        <p:spPr/>
        <p:txBody>
          <a:bodyPr/>
          <a:lstStyle/>
          <a:p>
            <a:r>
              <a:rPr lang="en-US" dirty="0"/>
              <a:t>Opportunities for Coordination </a:t>
            </a:r>
            <a:r>
              <a:rPr kumimoji="0" lang="en-US" sz="800" b="1" i="0" u="none" strike="noStrike" kern="1200" cap="none" spc="0" normalizeH="0" baseline="0" noProof="0" dirty="0">
                <a:ln>
                  <a:noFill/>
                </a:ln>
                <a:solidFill>
                  <a:srgbClr val="C5F0FF"/>
                </a:solidFill>
                <a:effectLst/>
                <a:uLnTx/>
                <a:uFillTx/>
                <a:latin typeface="Arial" panose="020B0604020202020204" pitchFamily="34" charset="0"/>
                <a:cs typeface="Arial" panose="020B0604020202020204" pitchFamily="34" charset="0"/>
              </a:rPr>
              <a:t>(ES)</a:t>
            </a:r>
            <a:endParaRPr lang="en-US" dirty="0"/>
          </a:p>
        </p:txBody>
      </p:sp>
      <p:sp>
        <p:nvSpPr>
          <p:cNvPr id="6" name="Content Placeholder 5">
            <a:extLst>
              <a:ext uri="{FF2B5EF4-FFF2-40B4-BE49-F238E27FC236}">
                <a16:creationId xmlns:a16="http://schemas.microsoft.com/office/drawing/2014/main" id="{A8B6FB33-B84C-408F-8BFE-3052294C0CE7}"/>
              </a:ext>
            </a:extLst>
          </p:cNvPr>
          <p:cNvSpPr>
            <a:spLocks noGrp="1"/>
          </p:cNvSpPr>
          <p:nvPr>
            <p:ph idx="1"/>
          </p:nvPr>
        </p:nvSpPr>
        <p:spPr>
          <a:xfrm>
            <a:off x="984244" y="1417321"/>
            <a:ext cx="10811516" cy="4441220"/>
          </a:xfrm>
        </p:spPr>
        <p:txBody>
          <a:bodyPr>
            <a:normAutofit lnSpcReduction="10000"/>
          </a:bodyPr>
          <a:lstStyle/>
          <a:p>
            <a:r>
              <a:rPr lang="en-US" dirty="0"/>
              <a:t>TSMO training for maintenance personnel</a:t>
            </a:r>
          </a:p>
          <a:p>
            <a:r>
              <a:rPr lang="en-US" dirty="0"/>
              <a:t>Information sharing between maintenance and TSMO for decision support</a:t>
            </a:r>
          </a:p>
          <a:p>
            <a:r>
              <a:rPr lang="en-US" dirty="0"/>
              <a:t>TSMO infrastructure included in asset management and maintenance management systems</a:t>
            </a:r>
          </a:p>
          <a:p>
            <a:r>
              <a:rPr lang="en-US" dirty="0"/>
              <a:t>Road weather management and emergency operations</a:t>
            </a:r>
          </a:p>
          <a:p>
            <a:r>
              <a:rPr lang="en-US" dirty="0"/>
              <a:t>Maintenance contracts including performance standards, vendor qualifications, maintenance management systems, and spare parts</a:t>
            </a:r>
          </a:p>
          <a:p>
            <a:r>
              <a:rPr lang="en-US" dirty="0"/>
              <a:t>Work zone management policy development</a:t>
            </a:r>
          </a:p>
          <a:p>
            <a:r>
              <a:rPr lang="en-US" dirty="0"/>
              <a:t>TSMO program planning</a:t>
            </a:r>
          </a:p>
          <a:p>
            <a:r>
              <a:rPr lang="en-US" dirty="0"/>
              <a:t>TSMO committees</a:t>
            </a:r>
          </a:p>
          <a:p>
            <a:r>
              <a:rPr lang="en-US" dirty="0"/>
              <a:t>Design and deployment of TSMO assets</a:t>
            </a:r>
          </a:p>
          <a:p>
            <a:endParaRPr lang="en-US" dirty="0"/>
          </a:p>
        </p:txBody>
      </p:sp>
      <p:sp>
        <p:nvSpPr>
          <p:cNvPr id="4" name="Slide Number Placeholder 3">
            <a:extLst>
              <a:ext uri="{FF2B5EF4-FFF2-40B4-BE49-F238E27FC236}">
                <a16:creationId xmlns:a16="http://schemas.microsoft.com/office/drawing/2014/main" id="{2759BD20-7026-4348-9A45-6C2ADE2C3125}"/>
              </a:ext>
            </a:extLst>
          </p:cNvPr>
          <p:cNvSpPr>
            <a:spLocks noGrp="1"/>
          </p:cNvSpPr>
          <p:nvPr>
            <p:ph type="sldNum" sz="quarter" idx="12"/>
          </p:nvPr>
        </p:nvSpPr>
        <p:spPr/>
        <p:txBody>
          <a:bodyPr/>
          <a:lstStyle/>
          <a:p>
            <a:fld id="{37D4CC3B-F538-9046-9995-49EE0C980241}" type="slidenum">
              <a:rPr lang="en-US" smtClean="0"/>
              <a:t>9</a:t>
            </a:fld>
            <a:endParaRPr lang="en-US" dirty="0"/>
          </a:p>
        </p:txBody>
      </p:sp>
    </p:spTree>
    <p:extLst>
      <p:ext uri="{BB962C8B-B14F-4D97-AF65-F5344CB8AC3E}">
        <p14:creationId xmlns:p14="http://schemas.microsoft.com/office/powerpoint/2010/main" val="2232755327"/>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36FE91"/>
      </a:accent5>
      <a:accent6>
        <a:srgbClr val="00843B"/>
      </a:accent6>
      <a:hlink>
        <a:srgbClr val="0D00C2"/>
      </a:hlink>
      <a:folHlink>
        <a:srgbClr val="7030A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ustom 3">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36FE91"/>
      </a:accent5>
      <a:accent6>
        <a:srgbClr val="00843B"/>
      </a:accent6>
      <a:hlink>
        <a:srgbClr val="00B050"/>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sisl xmlns:xsd="http://www.w3.org/2001/XMLSchema" xmlns:xsi="http://www.w3.org/2001/XMLSchema-instance" xmlns="http://www.boldonjames.com/2008/01/sie/internal/label" sislVersion="0" policy="c8d5760e-638a-47e8-9e2e-1226c2cb268d" origin="userSelected">
  <element uid="42834bfb-1ec1-4beb-bd64-eb83fb3cb3f3" value=""/>
</sisl>
</file>

<file path=customXml/item2.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TEVJRE9TLUNPUlBcbWFubmluZ2E8L1VzZXJOYW1lPjxEYXRlVGltZT4xLzIxLzIwMjEgNzozNTozOCBQTTwvRGF0ZVRpbWU+PExhYmVsU3RyaW5nPlVucmVzdHJpY3RlZDwvTGFiZWxTdHJpbmc+PC9pdGVtPjwvbGFiZWxIaXN0b3J5Pg==</Value>
</WrappedLabelHistory>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A1EDD4-13C6-4F72-B48F-55B454FA92C8}">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20B2EF3D-9539-460A-9CD0-BE0CD508E248}">
  <ds:schemaRefs>
    <ds:schemaRef ds:uri="http://www.w3.org/2001/XMLSchema"/>
    <ds:schemaRef ds:uri="http://www.boldonjames.com/2016/02/Classifier/internal/wrappedLabelHistory"/>
  </ds:schemaRefs>
</ds:datastoreItem>
</file>

<file path=customXml/itemProps3.xml><?xml version="1.0" encoding="utf-8"?>
<ds:datastoreItem xmlns:ds="http://schemas.openxmlformats.org/officeDocument/2006/customXml" ds:itemID="{A2513584-DED6-430C-8193-73B2C63F3CF2}"/>
</file>

<file path=customXml/itemProps4.xml><?xml version="1.0" encoding="utf-8"?>
<ds:datastoreItem xmlns:ds="http://schemas.openxmlformats.org/officeDocument/2006/customXml" ds:itemID="{56C08BC0-C21F-49B0-8B5C-2B8A4352F12C}"/>
</file>

<file path=customXml/itemProps5.xml><?xml version="1.0" encoding="utf-8"?>
<ds:datastoreItem xmlns:ds="http://schemas.openxmlformats.org/officeDocument/2006/customXml" ds:itemID="{7EE8698B-EF9B-4C92-A50A-2BA53BF887E9}"/>
</file>

<file path=docProps/app.xml><?xml version="1.0" encoding="utf-8"?>
<Properties xmlns="http://schemas.openxmlformats.org/officeDocument/2006/extended-properties" xmlns:vt="http://schemas.openxmlformats.org/officeDocument/2006/docPropsVTypes">
  <TotalTime>47055</TotalTime>
  <Words>12817</Words>
  <Application>Microsoft Office PowerPoint</Application>
  <PresentationFormat>Widescreen</PresentationFormat>
  <Paragraphs>898</Paragraphs>
  <Slides>56</Slides>
  <Notes>56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56</vt:i4>
      </vt:variant>
    </vt:vector>
  </HeadingPairs>
  <TitlesOfParts>
    <vt:vector size="67" baseType="lpstr">
      <vt:lpstr>Arial</vt:lpstr>
      <vt:lpstr>Arial Black</vt:lpstr>
      <vt:lpstr>Calibri</vt:lpstr>
      <vt:lpstr>Helvetica Neue</vt:lpstr>
      <vt:lpstr>Myriad Pro</vt:lpstr>
      <vt:lpstr>Open Sans</vt:lpstr>
      <vt:lpstr>Roboto Slab</vt:lpstr>
      <vt:lpstr>Segoe UI</vt:lpstr>
      <vt:lpstr>Wingdings</vt:lpstr>
      <vt:lpstr>Office Theme</vt:lpstr>
      <vt:lpstr>1_Custom Design</vt:lpstr>
      <vt:lpstr>Connecting TSMO and Maintenance Executive summary (ES)</vt:lpstr>
      <vt:lpstr>Executive Summary</vt:lpstr>
      <vt:lpstr>Transportation Landscape Is Changing (ES)</vt:lpstr>
      <vt:lpstr>How Are State Departments of Transportation (DOTs) Responding to the Changes? (ES)</vt:lpstr>
      <vt:lpstr>Examples of TSMO Strategies (ES)</vt:lpstr>
      <vt:lpstr>TSMO Supports Many Department of Transportation Goals (ES)</vt:lpstr>
      <vt:lpstr>TSMO Strategies Support Maintenance (ES)</vt:lpstr>
      <vt:lpstr>Maintenance Supports TSMO (ES)</vt:lpstr>
      <vt:lpstr>Opportunities for Coordination (ES)</vt:lpstr>
      <vt:lpstr>Next Steps (ES)</vt:lpstr>
      <vt:lpstr>End of Executive Summary</vt:lpstr>
      <vt:lpstr>Goals of the Presentation</vt:lpstr>
      <vt:lpstr>Presentation Overview</vt:lpstr>
      <vt:lpstr>What Is TSMO?</vt:lpstr>
      <vt:lpstr>Definition of TSMO</vt:lpstr>
      <vt:lpstr>Characteristics of Transportation Systems Management and Operations (TSMO)</vt:lpstr>
      <vt:lpstr>Examples of TSMO Strategies</vt:lpstr>
      <vt:lpstr>Incident/Event Management Strategies</vt:lpstr>
      <vt:lpstr>Traffic Management Strategies</vt:lpstr>
      <vt:lpstr>Demand Management Strategies</vt:lpstr>
      <vt:lpstr>TSMO Is a “Way of Thinking” That Supports State Departments of Transportation (DOTs) Missions</vt:lpstr>
      <vt:lpstr>TSMO Supports Many State and Local DOT Goals </vt:lpstr>
      <vt:lpstr>Example TSMO Strategies that Support Transportation Agency Goals</vt:lpstr>
      <vt:lpstr>TSMO State of the Practice</vt:lpstr>
      <vt:lpstr>Resources on TSMO</vt:lpstr>
      <vt:lpstr>Connecting TSMO and Maintenance</vt:lpstr>
      <vt:lpstr>What is Maintenance?</vt:lpstr>
      <vt:lpstr>Maintenance Activities</vt:lpstr>
      <vt:lpstr>TSMO Strategies Support Maintenance</vt:lpstr>
      <vt:lpstr>Maintenance Supports TSMO</vt:lpstr>
      <vt:lpstr>Intersections of TSMO and Maintenance</vt:lpstr>
      <vt:lpstr>National Maintenance and Operations Peer Exchange (1/2)</vt:lpstr>
      <vt:lpstr>National Maintenance and Operations Peer Exchange (2/2)</vt:lpstr>
      <vt:lpstr>Examples of Connecting TSMO and Maintenance</vt:lpstr>
      <vt:lpstr>Tennessee DOT’s TIM and Maintenance Effort</vt:lpstr>
      <vt:lpstr>Minnesota DOT (MnDOT)</vt:lpstr>
      <vt:lpstr>MnDOT Systems Working Together</vt:lpstr>
      <vt:lpstr>Alaska DOT and Public Facilities Road Weather Information Systems </vt:lpstr>
      <vt:lpstr>Iowa TSMO Work Zone Service Layer</vt:lpstr>
      <vt:lpstr>Weather-Related Data, Tools, and Collaborations</vt:lpstr>
      <vt:lpstr>Virginia DOT (VDOT) Lane Closure Management</vt:lpstr>
      <vt:lpstr>Road Weather-Related Dashboards</vt:lpstr>
      <vt:lpstr>New Jersey DOT ITS Maintenance Contracts</vt:lpstr>
      <vt:lpstr>Arizona DOT: Increasing TSMO Knowledge of Internal Maintenance Staff (1/2)</vt:lpstr>
      <vt:lpstr>Arizona DOT: Increasing TSMO Knowledge of Internal Maintenance Staff (2/2)</vt:lpstr>
      <vt:lpstr>Georgia DOT: Coordinated Highway Assistance and Maintenance Program (CHAMP) (1/2)</vt:lpstr>
      <vt:lpstr>Georgia DOT: Coordinated Highway Assistance and Maintenance Program (CHAMP) (2/2)</vt:lpstr>
      <vt:lpstr>Utah DOT Crowdsources Maintenance and Operations Requests</vt:lpstr>
      <vt:lpstr>Overcoming Challenges to Collaboration</vt:lpstr>
      <vt:lpstr>Identifying the Challenges to Collaboration</vt:lpstr>
      <vt:lpstr>Opportunities for Enhancing Collaboration</vt:lpstr>
      <vt:lpstr>Next Steps</vt:lpstr>
      <vt:lpstr>Near-term Opportunities</vt:lpstr>
      <vt:lpstr>Long-term Opportunities</vt:lpstr>
      <vt:lpstr>Resources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TSMO and Maintenance</dc:title>
  <dc:creator>FHWA</dc:creator>
  <cp:lastModifiedBy>Gregory, Joseph (FHWA)</cp:lastModifiedBy>
  <cp:revision>308</cp:revision>
  <cp:lastPrinted>2020-11-17T18:55:35Z</cp:lastPrinted>
  <dcterms:created xsi:type="dcterms:W3CDTF">2020-11-17T15:20:11Z</dcterms:created>
  <dcterms:modified xsi:type="dcterms:W3CDTF">2022-09-21T17:30:27Z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c21f9d72-3dd0-46a1-901e-95779ed068c8</vt:lpwstr>
  </property>
  <property fmtid="{D5CDD505-2E9C-101B-9397-08002B2CF9AE}" pid="3" name="bjSaver">
    <vt:lpwstr>nTZIZikKtGi03X0C48Q2AA8QXsSHzaW5</vt:lpwstr>
  </property>
  <property fmtid="{D5CDD505-2E9C-101B-9397-08002B2CF9AE}" pid="4" name="bjDocumentSecurityLabel">
    <vt:lpwstr>Unrestricted</vt:lpwstr>
  </property>
  <property fmtid="{D5CDD505-2E9C-101B-9397-08002B2CF9AE}" pid="5" name="bjLabelHistoryID">
    <vt:lpwstr>{20B2EF3D-9539-460A-9CD0-BE0CD508E248}</vt:lpwstr>
  </property>
  <property fmtid="{D5CDD505-2E9C-101B-9397-08002B2CF9AE}" pid="6" name="bjDocumentLabelXML">
    <vt:lpwstr>&lt;?xml version="1.0" encoding="us-ascii"?&gt;&lt;sisl xmlns:xsd="http://www.w3.org/2001/XMLSchema" xmlns:xsi="http://www.w3.org/2001/XMLSchema-instance" sislVersion="0" policy="c8d5760e-638a-47e8-9e2e-1226c2cb268d" origin="userSelected" xmlns="http://www.boldonj</vt:lpwstr>
  </property>
  <property fmtid="{D5CDD505-2E9C-101B-9397-08002B2CF9AE}" pid="7" name="bjDocumentLabelXML-0">
    <vt:lpwstr>ames.com/2008/01/sie/internal/label"&gt;&lt;element uid="42834bfb-1ec1-4beb-bd64-eb83fb3cb3f3" value="" /&gt;&lt;/sisl&gt;</vt:lpwstr>
  </property>
  <property fmtid="{D5CDD505-2E9C-101B-9397-08002B2CF9AE}" pid="8" name="MSIP_Label_c968a81f-7ed4-4faa-9408-9652e001dd96_Enabled">
    <vt:lpwstr>true</vt:lpwstr>
  </property>
  <property fmtid="{D5CDD505-2E9C-101B-9397-08002B2CF9AE}" pid="9" name="MSIP_Label_c968a81f-7ed4-4faa-9408-9652e001dd96_SetDate">
    <vt:lpwstr>2022-03-14T19:24:19Z</vt:lpwstr>
  </property>
  <property fmtid="{D5CDD505-2E9C-101B-9397-08002B2CF9AE}" pid="10" name="MSIP_Label_c968a81f-7ed4-4faa-9408-9652e001dd96_Method">
    <vt:lpwstr>Standard</vt:lpwstr>
  </property>
  <property fmtid="{D5CDD505-2E9C-101B-9397-08002B2CF9AE}" pid="11" name="MSIP_Label_c968a81f-7ed4-4faa-9408-9652e001dd96_Name">
    <vt:lpwstr>Unrestricted</vt:lpwstr>
  </property>
  <property fmtid="{D5CDD505-2E9C-101B-9397-08002B2CF9AE}" pid="12" name="MSIP_Label_c968a81f-7ed4-4faa-9408-9652e001dd96_SiteId">
    <vt:lpwstr>b64da4ac-e800-4cfc-8931-e607f720a1b8</vt:lpwstr>
  </property>
  <property fmtid="{D5CDD505-2E9C-101B-9397-08002B2CF9AE}" pid="13" name="MSIP_Label_c968a81f-7ed4-4faa-9408-9652e001dd96_ActionId">
    <vt:lpwstr>cd66b29c-4e6b-4633-84f7-bff10895be2b</vt:lpwstr>
  </property>
  <property fmtid="{D5CDD505-2E9C-101B-9397-08002B2CF9AE}" pid="14" name="MSIP_Label_c968a81f-7ed4-4faa-9408-9652e001dd96_ContentBits">
    <vt:lpwstr>0</vt:lpwstr>
  </property>
</Properties>
</file>