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heme/themeOverride1.xml" ContentType="application/vnd.openxmlformats-officedocument.themeOverride+xml"/>
  <Override PartName="/ppt/notesSlides/notesSlide33.xml" ContentType="application/vnd.openxmlformats-officedocument.presentationml.notesSlide+xml"/>
  <Override PartName="/ppt/theme/themeOverride2.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4"/>
  </p:sldMasterIdLst>
  <p:notesMasterIdLst>
    <p:notesMasterId r:id="rId56"/>
  </p:notesMasterIdLst>
  <p:handoutMasterIdLst>
    <p:handoutMasterId r:id="rId57"/>
  </p:handoutMasterIdLst>
  <p:sldIdLst>
    <p:sldId id="256" r:id="rId5"/>
    <p:sldId id="327" r:id="rId6"/>
    <p:sldId id="298" r:id="rId7"/>
    <p:sldId id="259" r:id="rId8"/>
    <p:sldId id="258" r:id="rId9"/>
    <p:sldId id="260" r:id="rId10"/>
    <p:sldId id="261" r:id="rId11"/>
    <p:sldId id="262" r:id="rId12"/>
    <p:sldId id="263" r:id="rId13"/>
    <p:sldId id="325" r:id="rId14"/>
    <p:sldId id="303" r:id="rId15"/>
    <p:sldId id="292" r:id="rId16"/>
    <p:sldId id="294" r:id="rId17"/>
    <p:sldId id="295" r:id="rId18"/>
    <p:sldId id="296" r:id="rId19"/>
    <p:sldId id="293" r:id="rId20"/>
    <p:sldId id="304" r:id="rId21"/>
    <p:sldId id="269" r:id="rId22"/>
    <p:sldId id="270" r:id="rId23"/>
    <p:sldId id="305" r:id="rId24"/>
    <p:sldId id="271" r:id="rId25"/>
    <p:sldId id="272" r:id="rId26"/>
    <p:sldId id="306" r:id="rId27"/>
    <p:sldId id="273" r:id="rId28"/>
    <p:sldId id="274" r:id="rId29"/>
    <p:sldId id="275" r:id="rId30"/>
    <p:sldId id="276" r:id="rId31"/>
    <p:sldId id="307" r:id="rId32"/>
    <p:sldId id="277" r:id="rId33"/>
    <p:sldId id="278" r:id="rId34"/>
    <p:sldId id="308" r:id="rId35"/>
    <p:sldId id="279" r:id="rId36"/>
    <p:sldId id="280" r:id="rId37"/>
    <p:sldId id="281" r:id="rId38"/>
    <p:sldId id="309" r:id="rId39"/>
    <p:sldId id="282" r:id="rId40"/>
    <p:sldId id="283" r:id="rId41"/>
    <p:sldId id="328" r:id="rId42"/>
    <p:sldId id="320" r:id="rId43"/>
    <p:sldId id="322" r:id="rId44"/>
    <p:sldId id="329" r:id="rId45"/>
    <p:sldId id="318" r:id="rId46"/>
    <p:sldId id="324" r:id="rId47"/>
    <p:sldId id="330" r:id="rId48"/>
    <p:sldId id="317" r:id="rId49"/>
    <p:sldId id="331" r:id="rId50"/>
    <p:sldId id="301" r:id="rId51"/>
    <p:sldId id="302" r:id="rId52"/>
    <p:sldId id="299" r:id="rId53"/>
    <p:sldId id="284" r:id="rId54"/>
    <p:sldId id="29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olman, Ryan CTR (FHWA)" initials="HRC(" lastIdx="56" clrIdx="6">
    <p:extLst>
      <p:ext uri="{19B8F6BF-5375-455C-9EA6-DF929625EA0E}">
        <p15:presenceInfo xmlns:p15="http://schemas.microsoft.com/office/powerpoint/2012/main" userId="S::ryan.holman.ctr@ad.dot.gov::0fc017ee-e4ab-43f4-9808-8d60bc93e039" providerId="AD"/>
      </p:ext>
    </p:extLst>
  </p:cmAuthor>
  <p:cmAuthor id="1" name="tas" initials="TS" lastIdx="56" clrIdx="0">
    <p:extLst>
      <p:ext uri="{19B8F6BF-5375-455C-9EA6-DF929625EA0E}">
        <p15:presenceInfo xmlns:p15="http://schemas.microsoft.com/office/powerpoint/2012/main" userId="tas" providerId="None"/>
      </p:ext>
    </p:extLst>
  </p:cmAuthor>
  <p:cmAuthor id="8" name="Adrienne Young" initials="AY" lastIdx="11" clrIdx="7">
    <p:extLst>
      <p:ext uri="{19B8F6BF-5375-455C-9EA6-DF929625EA0E}">
        <p15:presenceInfo xmlns:p15="http://schemas.microsoft.com/office/powerpoint/2012/main" userId="Adrienne Young" providerId="None"/>
      </p:ext>
    </p:extLst>
  </p:cmAuthor>
  <p:cmAuthor id="2" name="Gregory, Joseph (FHWA)" initials="GJ(" lastIdx="13" clrIdx="1">
    <p:extLst>
      <p:ext uri="{19B8F6BF-5375-455C-9EA6-DF929625EA0E}">
        <p15:presenceInfo xmlns:p15="http://schemas.microsoft.com/office/powerpoint/2012/main" userId="S-1-5-21-982035342-1880134254-310265210-54904" providerId="AD"/>
      </p:ext>
    </p:extLst>
  </p:cmAuthor>
  <p:cmAuthor id="3" name="Volpe, Ralph (FHWA)" initials="VR(" lastIdx="10" clrIdx="2">
    <p:extLst>
      <p:ext uri="{19B8F6BF-5375-455C-9EA6-DF929625EA0E}">
        <p15:presenceInfo xmlns:p15="http://schemas.microsoft.com/office/powerpoint/2012/main" userId="S-1-5-21-982035342-1880134254-310265210-56286" providerId="AD"/>
      </p:ext>
    </p:extLst>
  </p:cmAuthor>
  <p:cmAuthor id="4" name="Kasperski, Maggie" initials="KM" lastIdx="61" clrIdx="3">
    <p:extLst>
      <p:ext uri="{19B8F6BF-5375-455C-9EA6-DF929625EA0E}">
        <p15:presenceInfo xmlns:p15="http://schemas.microsoft.com/office/powerpoint/2012/main" userId="S-1-5-21-724379486-421671535-398547282-7127" providerId="AD"/>
      </p:ext>
    </p:extLst>
  </p:cmAuthor>
  <p:cmAuthor id="5" name="Schluter, Kaitlin (Volpe)" initials="SK(" lastIdx="44" clrIdx="4">
    <p:extLst>
      <p:ext uri="{19B8F6BF-5375-455C-9EA6-DF929625EA0E}">
        <p15:presenceInfo xmlns:p15="http://schemas.microsoft.com/office/powerpoint/2012/main" userId="S::Kaitlin.Schluter@ad.dot.gov::b358b0b1-dfc4-4a94-98ff-1a655613db36" providerId="AD"/>
      </p:ext>
    </p:extLst>
  </p:cmAuthor>
  <p:cmAuthor id="6" name="Gilmore, Laura (Volpe)" initials="GL(" lastIdx="23" clrIdx="5">
    <p:extLst>
      <p:ext uri="{19B8F6BF-5375-455C-9EA6-DF929625EA0E}">
        <p15:presenceInfo xmlns:p15="http://schemas.microsoft.com/office/powerpoint/2012/main" userId="S::Laura.Gilmore@ad.dot.gov::b077ea23-a49f-4268-9105-468dfba2f7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203864"/>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B32815-12DC-4FB6-82B0-B3E7CE122677}" v="57" dt="2022-12-22T21:00:14.8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6" autoAdjust="0"/>
    <p:restoredTop sz="82835" autoAdjust="0"/>
  </p:normalViewPr>
  <p:slideViewPr>
    <p:cSldViewPr snapToGrid="0">
      <p:cViewPr varScale="1">
        <p:scale>
          <a:sx n="71" d="100"/>
          <a:sy n="71" d="100"/>
        </p:scale>
        <p:origin x="1109" y="58"/>
      </p:cViewPr>
      <p:guideLst/>
    </p:cSldViewPr>
  </p:slideViewPr>
  <p:notesTextViewPr>
    <p:cViewPr>
      <p:scale>
        <a:sx n="1" d="1"/>
        <a:sy n="1" d="1"/>
      </p:scale>
      <p:origin x="0" y="0"/>
    </p:cViewPr>
  </p:notesTextViewPr>
  <p:sorterViewPr>
    <p:cViewPr>
      <p:scale>
        <a:sx n="100" d="100"/>
        <a:sy n="100" d="100"/>
      </p:scale>
      <p:origin x="0" y="-4116"/>
    </p:cViewPr>
  </p:sorterViewPr>
  <p:notesViewPr>
    <p:cSldViewPr snapToGrid="0">
      <p:cViewPr varScale="1">
        <p:scale>
          <a:sx n="72" d="100"/>
          <a:sy n="72" d="100"/>
        </p:scale>
        <p:origin x="181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727A74-E1CD-4269-8E66-F36254064A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D66BA7B-4EFD-482E-9D5C-77C0EA45B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53755-A484-49BB-A74C-B9F2091BC6DF}" type="datetimeFigureOut">
              <a:rPr lang="en-US" smtClean="0"/>
              <a:t>1/30/2023</a:t>
            </a:fld>
            <a:endParaRPr lang="en-US"/>
          </a:p>
        </p:txBody>
      </p:sp>
      <p:sp>
        <p:nvSpPr>
          <p:cNvPr id="4" name="Footer Placeholder 3">
            <a:extLst>
              <a:ext uri="{FF2B5EF4-FFF2-40B4-BE49-F238E27FC236}">
                <a16:creationId xmlns:a16="http://schemas.microsoft.com/office/drawing/2014/main" id="{05EB6D09-C2CF-421B-B0D0-1540BAD512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801117E-8BEF-4BD9-9614-33CFB5EBA4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C752EB-E4D2-4543-AC8C-1B7B2F2ED4FE}" type="slidenum">
              <a:rPr lang="en-US" smtClean="0"/>
              <a:t>‹#›</a:t>
            </a:fld>
            <a:endParaRPr lang="en-US"/>
          </a:p>
        </p:txBody>
      </p:sp>
    </p:spTree>
    <p:extLst>
      <p:ext uri="{BB962C8B-B14F-4D97-AF65-F5344CB8AC3E}">
        <p14:creationId xmlns:p14="http://schemas.microsoft.com/office/powerpoint/2010/main" val="4675232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36F1B6-EFA0-4279-802F-01D577833F64}" type="datetimeFigureOut">
              <a:rPr lang="en-US" smtClean="0"/>
              <a:t>1/30/2023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15A9DC-8D86-4A9C-92AE-751F9714E7AF}" type="slidenum">
              <a:rPr lang="en-US" smtClean="0"/>
              <a:t>‹#›</a:t>
            </a:fld>
            <a:endParaRPr lang="en-US" dirty="0"/>
          </a:p>
        </p:txBody>
      </p:sp>
    </p:spTree>
    <p:extLst>
      <p:ext uri="{BB962C8B-B14F-4D97-AF65-F5344CB8AC3E}">
        <p14:creationId xmlns:p14="http://schemas.microsoft.com/office/powerpoint/2010/main" val="4708051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Background and Overview:</a:t>
            </a:r>
          </a:p>
          <a:p>
            <a:r>
              <a:rPr lang="en-US" dirty="0"/>
              <a:t>This presentation will demonstrate the value of operations for transportation agencies, with multiple examples of State DOTs that have implemented operations strategies that have resulted in measurable benefits.</a:t>
            </a:r>
          </a:p>
          <a:p>
            <a:endParaRPr lang="en-US" dirty="0"/>
          </a:p>
          <a:p>
            <a:r>
              <a:rPr lang="en-US" dirty="0"/>
              <a:t>This presentation is intended for States and regions to use to share about transportation systems management operations (TSMO) and how it can help improve the transportation system</a:t>
            </a:r>
            <a:r>
              <a:rPr lang="en-US"/>
              <a:t>. </a:t>
            </a:r>
            <a:endParaRPr lang="en-US" dirty="0"/>
          </a:p>
        </p:txBody>
      </p:sp>
      <p:sp>
        <p:nvSpPr>
          <p:cNvPr id="4" name="Slide Number Placeholder 3"/>
          <p:cNvSpPr>
            <a:spLocks noGrp="1"/>
          </p:cNvSpPr>
          <p:nvPr>
            <p:ph type="sldNum" sz="quarter" idx="5"/>
          </p:nvPr>
        </p:nvSpPr>
        <p:spPr/>
        <p:txBody>
          <a:bodyPr/>
          <a:lstStyle/>
          <a:p>
            <a:fld id="{C415A9DC-8D86-4A9C-92AE-751F9714E7AF}" type="slidenum">
              <a:rPr lang="en-US" smtClean="0"/>
              <a:t>1</a:t>
            </a:fld>
            <a:endParaRPr lang="en-US" dirty="0"/>
          </a:p>
        </p:txBody>
      </p:sp>
    </p:spTree>
    <p:extLst>
      <p:ext uri="{BB962C8B-B14F-4D97-AF65-F5344CB8AC3E}">
        <p14:creationId xmlns:p14="http://schemas.microsoft.com/office/powerpoint/2010/main" val="41617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Description of Slide:</a:t>
            </a:r>
            <a:r>
              <a:rPr lang="en-US" b="0" dirty="0"/>
              <a:t> summary of DOT examples to follow </a:t>
            </a:r>
          </a:p>
        </p:txBody>
      </p:sp>
      <p:sp>
        <p:nvSpPr>
          <p:cNvPr id="4" name="Slide Number Placeholder 3"/>
          <p:cNvSpPr>
            <a:spLocks noGrp="1"/>
          </p:cNvSpPr>
          <p:nvPr>
            <p:ph type="sldNum" sz="quarter" idx="5"/>
          </p:nvPr>
        </p:nvSpPr>
        <p:spPr/>
        <p:txBody>
          <a:bodyPr/>
          <a:lstStyle/>
          <a:p>
            <a:fld id="{C415A9DC-8D86-4A9C-92AE-751F9714E7AF}" type="slidenum">
              <a:rPr lang="en-US" smtClean="0"/>
              <a:t>10</a:t>
            </a:fld>
            <a:endParaRPr lang="en-US" dirty="0"/>
          </a:p>
        </p:txBody>
      </p:sp>
    </p:spTree>
    <p:extLst>
      <p:ext uri="{BB962C8B-B14F-4D97-AF65-F5344CB8AC3E}">
        <p14:creationId xmlns:p14="http://schemas.microsoft.com/office/powerpoint/2010/main" val="2420001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Description of Slide: </a:t>
            </a:r>
            <a:r>
              <a:rPr lang="en-US" dirty="0"/>
              <a:t>Background for Delaware Department of Transportation (DelDOT) multimodal transportation management system known as the Integrated Transportation Management System (ITMS).</a:t>
            </a:r>
          </a:p>
          <a:p>
            <a:endParaRPr lang="en-US" dirty="0"/>
          </a:p>
          <a:p>
            <a:r>
              <a:rPr lang="en-US" b="1" dirty="0"/>
              <a:t>Key Points:</a:t>
            </a:r>
          </a:p>
          <a:p>
            <a:pPr marL="228600" indent="-228600">
              <a:buAutoNum type="arabicPeriod"/>
            </a:pPr>
            <a:r>
              <a:rPr lang="en-US" dirty="0"/>
              <a:t>ITMS is the technology core of DelDOT’s transportation management program, which began with the publishing of the Integrated Transportation Management Strategic Plan in 1997, and the strategic plan was updated in 2017.</a:t>
            </a:r>
          </a:p>
          <a:p>
            <a:pPr marL="228600" indent="-228600">
              <a:buAutoNum type="arabicPeriod"/>
            </a:pPr>
            <a:r>
              <a:rPr lang="en-US" dirty="0"/>
              <a:t>The transportation management program includes the statewide 24 Transportation Management Center (TMC), Transportation Homeland Security, and incident and event management.</a:t>
            </a:r>
          </a:p>
          <a:p>
            <a:pPr marL="228600" indent="-228600">
              <a:buAutoNum type="arabicPeriod"/>
            </a:pPr>
            <a:r>
              <a:rPr lang="en-US" dirty="0"/>
              <a:t>To support the statewide ITMS DelDOT is implementing an advanced fiberoptic and licensed wireless telecommunication system.</a:t>
            </a:r>
          </a:p>
        </p:txBody>
      </p:sp>
      <p:sp>
        <p:nvSpPr>
          <p:cNvPr id="4" name="Slide Number Placeholder 3"/>
          <p:cNvSpPr>
            <a:spLocks noGrp="1"/>
          </p:cNvSpPr>
          <p:nvPr>
            <p:ph type="sldNum" sz="quarter" idx="5"/>
          </p:nvPr>
        </p:nvSpPr>
        <p:spPr/>
        <p:txBody>
          <a:bodyPr/>
          <a:lstStyle/>
          <a:p>
            <a:fld id="{C415A9DC-8D86-4A9C-92AE-751F9714E7AF}" type="slidenum">
              <a:rPr lang="en-US" smtClean="0"/>
              <a:t>12</a:t>
            </a:fld>
            <a:endParaRPr lang="en-US" dirty="0"/>
          </a:p>
        </p:txBody>
      </p:sp>
    </p:spTree>
    <p:extLst>
      <p:ext uri="{BB962C8B-B14F-4D97-AF65-F5344CB8AC3E}">
        <p14:creationId xmlns:p14="http://schemas.microsoft.com/office/powerpoint/2010/main" val="3340006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Description of Slide</a:t>
            </a:r>
            <a:r>
              <a:rPr lang="en-US" dirty="0"/>
              <a:t>: The next phase of DelDOT’s transportation management program includes the application of artificial intelligence (AI) and machine learning (ML) based applications and technologies. DelDOT’s goal is to implement a truly adaptive and predictive transportation management system.</a:t>
            </a:r>
          </a:p>
          <a:p>
            <a:endParaRPr lang="en-US" dirty="0"/>
          </a:p>
          <a:p>
            <a:r>
              <a:rPr lang="en-US" b="1" dirty="0"/>
              <a:t>Key Points:</a:t>
            </a:r>
          </a:p>
          <a:p>
            <a:r>
              <a:rPr lang="en-US" dirty="0"/>
              <a:t>1. With literally thousands of inputs and numerous transportation related activities, TMC personnel can not effectively manage today’s and especially the future connected and automated based transportation systems.  Artificial Intelligence integrated with Machine Learning is and will increasingly be required to support the management of advanced transportation systems.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415A9DC-8D86-4A9C-92AE-751F9714E7AF}" type="slidenum">
              <a:rPr lang="en-US" smtClean="0"/>
              <a:t>13</a:t>
            </a:fld>
            <a:endParaRPr lang="en-US" dirty="0"/>
          </a:p>
        </p:txBody>
      </p:sp>
    </p:spTree>
    <p:extLst>
      <p:ext uri="{BB962C8B-B14F-4D97-AF65-F5344CB8AC3E}">
        <p14:creationId xmlns:p14="http://schemas.microsoft.com/office/powerpoint/2010/main" val="217232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Description of Slide and Key Points:</a:t>
            </a:r>
          </a:p>
          <a:p>
            <a:pPr marL="171450" indent="-171450">
              <a:buFont typeface="Arial" panose="020B0604020202020204" pitchFamily="34" charset="0"/>
              <a:buChar char="•"/>
            </a:pPr>
            <a:r>
              <a:rPr lang="en-US" dirty="0"/>
              <a:t>Prior to the advertisement of the ATCMTD Grant listed in the slide, DelDOT was working with FHWA on a smaller project to begin the review and implementation of the application of AI and ML technologies into transportation management systems and operations. </a:t>
            </a:r>
          </a:p>
          <a:p>
            <a:pPr marL="171450" indent="-171450">
              <a:buFont typeface="Arial" panose="020B0604020202020204" pitchFamily="34" charset="0"/>
              <a:buChar char="•"/>
            </a:pPr>
            <a:r>
              <a:rPr lang="en-US" dirty="0"/>
              <a:t>At the time of the ATCMTD advertisement with support of FHWA combined with DelDOT funding, the development team had implemented an AI based application that was starting to identify possible incidents and events that were impacting the transportation system in a test area. </a:t>
            </a:r>
          </a:p>
          <a:p>
            <a:pPr marL="171450" indent="-171450">
              <a:buFont typeface="Arial" panose="020B0604020202020204" pitchFamily="34" charset="0"/>
              <a:buChar char="•"/>
            </a:pPr>
            <a:r>
              <a:rPr lang="en-US" dirty="0"/>
              <a:t>DelDOT leadership fully supported the Grant submittal and the continued investment in enhancement and statewide implementation of AI-Traffic Operations and Management Software (AI-TOMS).</a:t>
            </a:r>
          </a:p>
        </p:txBody>
      </p:sp>
      <p:sp>
        <p:nvSpPr>
          <p:cNvPr id="4" name="Slide Number Placeholder 3"/>
          <p:cNvSpPr>
            <a:spLocks noGrp="1"/>
          </p:cNvSpPr>
          <p:nvPr>
            <p:ph type="sldNum" sz="quarter" idx="5"/>
          </p:nvPr>
        </p:nvSpPr>
        <p:spPr/>
        <p:txBody>
          <a:bodyPr/>
          <a:lstStyle/>
          <a:p>
            <a:fld id="{C415A9DC-8D86-4A9C-92AE-751F9714E7AF}" type="slidenum">
              <a:rPr lang="en-US" smtClean="0"/>
              <a:t>14</a:t>
            </a:fld>
            <a:endParaRPr lang="en-US" dirty="0"/>
          </a:p>
        </p:txBody>
      </p:sp>
    </p:spTree>
    <p:extLst>
      <p:ext uri="{BB962C8B-B14F-4D97-AF65-F5344CB8AC3E}">
        <p14:creationId xmlns:p14="http://schemas.microsoft.com/office/powerpoint/2010/main" val="3874429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Description of Slide: </a:t>
            </a:r>
            <a:r>
              <a:rPr lang="en-US" dirty="0"/>
              <a:t>DelDOT, working with partners, has defined three areas to test and implement advanced transportation technologies, procedures and policies including Urban, Rural, and Connected and Automated Vehicles. Urban in the more congested north portion of Delaware to include the I95 corridor. Central part of the state where the TMC is located and Dover the capital of Delaware. The area labeled Rural includes the Delaware Beaches with the associated demands of seasonal traffic. </a:t>
            </a:r>
          </a:p>
          <a:p>
            <a:endParaRPr lang="en-US" dirty="0"/>
          </a:p>
          <a:p>
            <a:r>
              <a:rPr lang="en-US" b="1" dirty="0"/>
              <a:t>Key Points:</a:t>
            </a:r>
          </a:p>
          <a:p>
            <a:pPr marL="228600" indent="-228600">
              <a:buAutoNum type="arabicPeriod"/>
            </a:pPr>
            <a:r>
              <a:rPr lang="en-US" dirty="0"/>
              <a:t>The AI-ITMS deployment builds off a 20-year investment in the development and implementation of a statewide technology-based transportation management system and program. At the core is a statewide computerized signal system.</a:t>
            </a:r>
          </a:p>
          <a:p>
            <a:pPr marL="228600" indent="-228600">
              <a:buAutoNum type="arabicPeriod"/>
            </a:pPr>
            <a:r>
              <a:rPr lang="en-US" dirty="0"/>
              <a:t>For the past 20 years every capital transportation project has been reviewed for the addition/inclusion of ITMS technologies.</a:t>
            </a:r>
          </a:p>
          <a:p>
            <a:pPr marL="228600" indent="-228600">
              <a:buAutoNum type="arabicPeriod"/>
            </a:pPr>
            <a:r>
              <a:rPr lang="en-US" dirty="0"/>
              <a:t>There is a dedicated capital transportation program project, Transportation Management Initiatives (TMI)</a:t>
            </a:r>
          </a:p>
          <a:p>
            <a:pPr marL="228600" indent="-228600">
              <a:buAutoNum type="arabicPeriod"/>
            </a:pPr>
            <a:r>
              <a:rPr lang="en-US" dirty="0"/>
              <a:t>Transportation management is built into the way DelDOT does business.</a:t>
            </a:r>
          </a:p>
          <a:p>
            <a:pPr marL="228600" indent="-228600">
              <a:buAutoNum type="arabicPeriod"/>
            </a:pPr>
            <a:r>
              <a:rPr lang="en-US" dirty="0"/>
              <a:t>Delaware’s transportation system will greatly</a:t>
            </a:r>
            <a:r>
              <a:rPr lang="en-US" baseline="0" dirty="0"/>
              <a:t> benefit from this program, through greater efficiency and reliability for users of the system.</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415A9DC-8D86-4A9C-92AE-751F9714E7AF}" type="slidenum">
              <a:rPr lang="en-US" smtClean="0"/>
              <a:t>15</a:t>
            </a:fld>
            <a:endParaRPr lang="en-US" dirty="0"/>
          </a:p>
        </p:txBody>
      </p:sp>
    </p:spTree>
    <p:extLst>
      <p:ext uri="{BB962C8B-B14F-4D97-AF65-F5344CB8AC3E}">
        <p14:creationId xmlns:p14="http://schemas.microsoft.com/office/powerpoint/2010/main" val="23938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Description of Slide:  </a:t>
            </a:r>
            <a:r>
              <a:rPr lang="en-US" dirty="0"/>
              <a:t>Examples of connected and automated technologies presently being implemented by DelDOT.</a:t>
            </a:r>
          </a:p>
          <a:p>
            <a:endParaRPr lang="en-US" dirty="0"/>
          </a:p>
          <a:p>
            <a:r>
              <a:rPr lang="en-US" b="1" dirty="0"/>
              <a:t>Key Points:</a:t>
            </a:r>
          </a:p>
          <a:p>
            <a:pPr marL="228600" indent="-228600">
              <a:buAutoNum type="arabicPeriod"/>
            </a:pPr>
            <a:r>
              <a:rPr lang="en-US" dirty="0"/>
              <a:t>As part of the ITMS program, DelDOT reviews and tests the latest advanced transportation related technologies.</a:t>
            </a:r>
          </a:p>
          <a:p>
            <a:pPr marL="228600" indent="-228600">
              <a:buAutoNum type="arabicPeriod"/>
            </a:pPr>
            <a:r>
              <a:rPr lang="en-US" dirty="0"/>
              <a:t>DelDOT has equipment at 21 intersections with DSRC based Roadside Units (RSUs) and have equipped a few DelDOT vehicles with On Board Units (OBUs). The RSUs and OBUs are Siemens. Siemens recently contacted DelDOT indicating that their updated RSU will also offer cellular capability, which DelDOT will test.</a:t>
            </a:r>
          </a:p>
          <a:p>
            <a:pPr marL="228600" indent="-228600">
              <a:buAutoNum type="arabicPeriod"/>
            </a:pPr>
            <a:r>
              <a:rPr lang="en-US" dirty="0"/>
              <a:t>Approximately two years ago DelDOT, in cooperation with Delaware Transit Corporation, advertised a request for proposals to purchase automated shuttles. The contract was awarded to EasyMile. DelDOT/DTC is presently going through acceptance testing two automated shuttles.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C415A9DC-8D86-4A9C-92AE-751F9714E7AF}" type="slidenum">
              <a:rPr lang="en-US" smtClean="0"/>
              <a:t>16</a:t>
            </a:fld>
            <a:endParaRPr lang="en-US" dirty="0"/>
          </a:p>
        </p:txBody>
      </p:sp>
    </p:spTree>
    <p:extLst>
      <p:ext uri="{BB962C8B-B14F-4D97-AF65-F5344CB8AC3E}">
        <p14:creationId xmlns:p14="http://schemas.microsoft.com/office/powerpoint/2010/main" val="3169529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Description of the Slide</a:t>
            </a: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Utah DOT is seeing early positive results for a Connected Vehicle project that implements Transit Signal Priority along heavily traveled bus route corridors.</a:t>
            </a:r>
          </a:p>
          <a:p>
            <a:pPr marL="0" marR="0" lvl="0" indent="0" algn="l" defTabSz="914400" rtl="0" eaLnBrk="0" fontAlgn="base" latinLnBrk="0" hangingPunct="0">
              <a:lnSpc>
                <a:spcPct val="100000"/>
              </a:lnSpc>
              <a:spcBef>
                <a:spcPts val="0"/>
              </a:spcBef>
              <a:spcAft>
                <a:spcPts val="30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Key Points</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primary mobility goal for the Redwood Road Corridor deployment was to increase transit reliability from 86% to 94%.</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project meets the “</a:t>
            </a:r>
            <a:r>
              <a:rPr kumimoji="0" lang="en-US" sz="1200" b="0" i="0" u="none" strike="noStrike" kern="1200" cap="none" spc="0" normalizeH="0" baseline="0" noProof="0" dirty="0" err="1">
                <a:ln>
                  <a:noFill/>
                </a:ln>
                <a:solidFill>
                  <a:prstClr val="black"/>
                </a:solidFill>
                <a:effectLst/>
                <a:uLnTx/>
                <a:uFillTx/>
                <a:latin typeface="+mn-lt"/>
                <a:ea typeface="+mn-ea"/>
                <a:cs typeface="+mn-cs"/>
              </a:rPr>
              <a:t>SPaT</a:t>
            </a:r>
            <a:r>
              <a:rPr kumimoji="0" lang="en-US" sz="1200" b="0" i="0" u="none" strike="noStrike" kern="1200" cap="none" spc="0" normalizeH="0" baseline="0" noProof="0" dirty="0">
                <a:ln>
                  <a:noFill/>
                </a:ln>
                <a:solidFill>
                  <a:prstClr val="black"/>
                </a:solidFill>
                <a:effectLst/>
                <a:uLnTx/>
                <a:uFillTx/>
                <a:latin typeface="+mn-lt"/>
                <a:ea typeface="+mn-ea"/>
                <a:cs typeface="+mn-cs"/>
              </a:rPr>
              <a:t> Challenge,” a national challenge to state and local public sector transportation infrastructure owners and operators to achieve deployment of communications infrastructure with Signal Phase and Timing (</a:t>
            </a:r>
            <a:r>
              <a:rPr kumimoji="0" lang="en-US" sz="1200" b="0" i="0" u="none" strike="noStrike" kern="1200" cap="none" spc="0" normalizeH="0" baseline="0" noProof="0" dirty="0" err="1">
                <a:ln>
                  <a:noFill/>
                </a:ln>
                <a:solidFill>
                  <a:prstClr val="black"/>
                </a:solidFill>
                <a:effectLst/>
                <a:uLnTx/>
                <a:uFillTx/>
                <a:latin typeface="+mn-lt"/>
                <a:ea typeface="+mn-ea"/>
                <a:cs typeface="+mn-cs"/>
              </a:rPr>
              <a:t>SPaT</a:t>
            </a:r>
            <a:r>
              <a:rPr kumimoji="0" lang="en-US" sz="1200" b="0" i="0" u="none" strike="noStrike" kern="1200" cap="none" spc="0" normalizeH="0" baseline="0" noProof="0" dirty="0">
                <a:ln>
                  <a:noFill/>
                </a:ln>
                <a:solidFill>
                  <a:prstClr val="black"/>
                </a:solidFill>
                <a:effectLst/>
                <a:uLnTx/>
                <a:uFillTx/>
                <a:latin typeface="+mn-lt"/>
                <a:ea typeface="+mn-ea"/>
                <a:cs typeface="+mn-cs"/>
              </a:rPr>
              <a:t>) broadcasts in at least one corridor or network (approximately 20 signalized intersections) in each of the 50 states by January 2020.  </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ts val="300"/>
              </a:spcAft>
              <a:buClrTx/>
              <a:buSzTx/>
              <a:buFont typeface="Arial" panose="020B0604020202020204" pitchFamily="34" charset="0"/>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(NOTE: Results on next slide)</a:t>
            </a:r>
            <a:endParaRPr lang="en-US" dirty="0"/>
          </a:p>
        </p:txBody>
      </p:sp>
      <p:sp>
        <p:nvSpPr>
          <p:cNvPr id="4" name="Slide Number Placeholder 3"/>
          <p:cNvSpPr>
            <a:spLocks noGrp="1"/>
          </p:cNvSpPr>
          <p:nvPr>
            <p:ph type="sldNum" sz="quarter" idx="5"/>
          </p:nvPr>
        </p:nvSpPr>
        <p:spPr/>
        <p:txBody>
          <a:bodyPr/>
          <a:lstStyle/>
          <a:p>
            <a:fld id="{C415A9DC-8D86-4A9C-92AE-751F9714E7AF}" type="slidenum">
              <a:rPr lang="en-US" smtClean="0"/>
              <a:t>18</a:t>
            </a:fld>
            <a:endParaRPr lang="en-US" dirty="0"/>
          </a:p>
        </p:txBody>
      </p:sp>
    </p:spTree>
    <p:extLst>
      <p:ext uri="{BB962C8B-B14F-4D97-AF65-F5344CB8AC3E}">
        <p14:creationId xmlns:p14="http://schemas.microsoft.com/office/powerpoint/2010/main" val="2738443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Description of the Slide</a:t>
            </a: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slide shows the average reliability, comparing the use of Transit Signal Priority to No Transit Signal Priority.</a:t>
            </a:r>
          </a:p>
          <a:p>
            <a:pPr marL="0" marR="0" lvl="0" indent="0" algn="l" defTabSz="914400" rtl="0" eaLnBrk="0" fontAlgn="base" latinLnBrk="0" hangingPunct="0">
              <a:lnSpc>
                <a:spcPct val="100000"/>
              </a:lnSpc>
              <a:spcBef>
                <a:spcPts val="0"/>
              </a:spcBef>
              <a:spcAft>
                <a:spcPts val="30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Key Points</a:t>
            </a:r>
          </a:p>
          <a:p>
            <a:pPr marL="171450" indent="-171450">
              <a:buFont typeface="Arial" panose="020B0604020202020204" pitchFamily="34" charset="0"/>
              <a:buChar char="•"/>
            </a:pPr>
            <a:r>
              <a:rPr lang="en-US" dirty="0"/>
              <a:t>The evaluation measured a 6-7% increase in transit travel time reliability with transit signal priority implemented.</a:t>
            </a:r>
          </a:p>
          <a:p>
            <a:pPr marL="171450" indent="-171450">
              <a:buFont typeface="Arial" panose="020B0604020202020204" pitchFamily="34" charset="0"/>
              <a:buChar char="•"/>
            </a:pPr>
            <a:r>
              <a:rPr lang="en-US" dirty="0"/>
              <a:t>The results not only demonstrate the potential for improved transit operations but also provide a solid basis for advancements in connected and automated transportation readiness by UDOT.</a:t>
            </a:r>
          </a:p>
          <a:p>
            <a:endParaRPr lang="en-US" dirty="0"/>
          </a:p>
        </p:txBody>
      </p:sp>
      <p:sp>
        <p:nvSpPr>
          <p:cNvPr id="4" name="Slide Number Placeholder 3"/>
          <p:cNvSpPr>
            <a:spLocks noGrp="1"/>
          </p:cNvSpPr>
          <p:nvPr>
            <p:ph type="sldNum" sz="quarter" idx="5"/>
          </p:nvPr>
        </p:nvSpPr>
        <p:spPr/>
        <p:txBody>
          <a:bodyPr/>
          <a:lstStyle/>
          <a:p>
            <a:fld id="{C415A9DC-8D86-4A9C-92AE-751F9714E7AF}" type="slidenum">
              <a:rPr lang="en-US" smtClean="0"/>
              <a:t>19</a:t>
            </a:fld>
            <a:endParaRPr lang="en-US" dirty="0"/>
          </a:p>
        </p:txBody>
      </p:sp>
    </p:spTree>
    <p:extLst>
      <p:ext uri="{BB962C8B-B14F-4D97-AF65-F5344CB8AC3E}">
        <p14:creationId xmlns:p14="http://schemas.microsoft.com/office/powerpoint/2010/main" val="3728093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Description of the Slide</a:t>
            </a: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Missouri DOT implemented an improved mechanism to manage signal timing updates during incidents, using an advanced arterial management interface.</a:t>
            </a:r>
          </a:p>
          <a:p>
            <a:pPr marL="0" marR="0" lvl="0" indent="0" algn="l" defTabSz="914400" rtl="0" eaLnBrk="0" fontAlgn="base" latinLnBrk="0" hangingPunct="0">
              <a:lnSpc>
                <a:spcPct val="100000"/>
              </a:lnSpc>
              <a:spcBef>
                <a:spcPts val="0"/>
              </a:spcBef>
              <a:spcAft>
                <a:spcPts val="30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Key Points</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Arterial Management Interface (AMI) was added to the St. Louis Advanced Traffic Management System (ATMS) in order to assist traffic operators with determining changes to signals during significant traffic events.</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interface was designed to guide operators through a set of response actions, to select incident locations, view route options, and implement timing plans, regardless of working knowledge of the arterial system.</a:t>
            </a:r>
          </a:p>
          <a:p>
            <a:pPr marL="0" marR="0" lvl="0" indent="0" algn="l" defTabSz="914400" rtl="0" eaLnBrk="0" fontAlgn="base" latinLnBrk="0" hangingPunct="0">
              <a:lnSpc>
                <a:spcPct val="100000"/>
              </a:lnSpc>
              <a:spcBef>
                <a:spcPts val="0"/>
              </a:spcBef>
              <a:spcAft>
                <a:spcPts val="300"/>
              </a:spcAft>
              <a:buClrTx/>
              <a:buSzTx/>
              <a:buFont typeface="Arial" panose="020B0604020202020204" pitchFamily="34" charset="0"/>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(NOTE: benefits on next slide)</a:t>
            </a:r>
          </a:p>
          <a:p>
            <a:endParaRPr lang="en-US" dirty="0"/>
          </a:p>
        </p:txBody>
      </p:sp>
      <p:sp>
        <p:nvSpPr>
          <p:cNvPr id="4" name="Slide Number Placeholder 3"/>
          <p:cNvSpPr>
            <a:spLocks noGrp="1"/>
          </p:cNvSpPr>
          <p:nvPr>
            <p:ph type="sldNum" sz="quarter" idx="5"/>
          </p:nvPr>
        </p:nvSpPr>
        <p:spPr/>
        <p:txBody>
          <a:bodyPr/>
          <a:lstStyle/>
          <a:p>
            <a:fld id="{C415A9DC-8D86-4A9C-92AE-751F9714E7AF}" type="slidenum">
              <a:rPr lang="en-US" smtClean="0"/>
              <a:t>21</a:t>
            </a:fld>
            <a:endParaRPr lang="en-US" dirty="0"/>
          </a:p>
        </p:txBody>
      </p:sp>
    </p:spTree>
    <p:extLst>
      <p:ext uri="{BB962C8B-B14F-4D97-AF65-F5344CB8AC3E}">
        <p14:creationId xmlns:p14="http://schemas.microsoft.com/office/powerpoint/2010/main" val="171717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Description of the Slide</a:t>
            </a: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Implementation of the AMI reduced signal</a:t>
            </a:r>
            <a:r>
              <a:rPr lang="en-US" sz="1900" b="0" dirty="0"/>
              <a:t> change response times from 30 minutes to 5 minutes.</a:t>
            </a:r>
          </a:p>
          <a:p>
            <a:pPr marL="0" marR="0" lvl="0" indent="0" algn="l" defTabSz="914400" rtl="0" eaLnBrk="0" fontAlgn="base" latinLnBrk="0" hangingPunct="0">
              <a:lnSpc>
                <a:spcPct val="100000"/>
              </a:lnSpc>
              <a:spcBef>
                <a:spcPts val="0"/>
              </a:spcBef>
              <a:spcAft>
                <a:spcPts val="300"/>
              </a:spcAft>
              <a:buClrTx/>
              <a:buSzTx/>
              <a:buFontTx/>
              <a:buNone/>
              <a:tabLst/>
              <a:defRPr/>
            </a:pPr>
            <a:endParaRPr lang="en-US" sz="1900" b="0" dirty="0"/>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Key Points</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dirty="0">
                <a:ln>
                  <a:noFill/>
                </a:ln>
                <a:solidFill>
                  <a:prstClr val="black"/>
                </a:solidFill>
                <a:effectLst/>
                <a:uLnTx/>
                <a:uFillTx/>
                <a:latin typeface="+mn-lt"/>
                <a:ea typeface="+mn-ea"/>
                <a:cs typeface="+mn-cs"/>
              </a:rPr>
              <a:t>A prime example of benefits gained from implementing the AMI occurred on August 26, 2017, with a train derailment that shut down the widest interstate in the St. Louis Area at I-55, just south of I-270 in south St. Louis County. </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dirty="0">
                <a:ln>
                  <a:noFill/>
                </a:ln>
                <a:solidFill>
                  <a:prstClr val="black"/>
                </a:solidFill>
                <a:effectLst/>
                <a:uLnTx/>
                <a:uFillTx/>
                <a:latin typeface="+mn-lt"/>
                <a:ea typeface="+mn-ea"/>
                <a:cs typeface="+mn-cs"/>
              </a:rPr>
              <a:t>An engineer was on duty at the TMC overseeing an emergency work zone closure in another county when the incident occurred. </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dirty="0">
                <a:ln>
                  <a:noFill/>
                </a:ln>
                <a:solidFill>
                  <a:prstClr val="black"/>
                </a:solidFill>
                <a:effectLst/>
                <a:uLnTx/>
                <a:uFillTx/>
                <a:latin typeface="+mn-lt"/>
                <a:ea typeface="+mn-ea"/>
                <a:cs typeface="+mn-cs"/>
              </a:rPr>
              <a:t>The junior engineer, who was unfamiliar with the intricacies of the possible diversion routes around the incident, immediately opened the AMI and, within 5 minutes, implemented several pre-programmed signal plans around the closure.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415A9DC-8D86-4A9C-92AE-751F9714E7AF}" type="slidenum">
              <a:rPr lang="en-US" smtClean="0"/>
              <a:t>22</a:t>
            </a:fld>
            <a:endParaRPr lang="en-US" dirty="0"/>
          </a:p>
        </p:txBody>
      </p:sp>
    </p:spTree>
    <p:extLst>
      <p:ext uri="{BB962C8B-B14F-4D97-AF65-F5344CB8AC3E}">
        <p14:creationId xmlns:p14="http://schemas.microsoft.com/office/powerpoint/2010/main" val="365363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15A9DC-8D86-4A9C-92AE-751F9714E7AF}" type="slidenum">
              <a:rPr lang="en-US" smtClean="0"/>
              <a:t>2</a:t>
            </a:fld>
            <a:endParaRPr lang="en-US" dirty="0"/>
          </a:p>
        </p:txBody>
      </p:sp>
    </p:spTree>
    <p:extLst>
      <p:ext uri="{BB962C8B-B14F-4D97-AF65-F5344CB8AC3E}">
        <p14:creationId xmlns:p14="http://schemas.microsoft.com/office/powerpoint/2010/main" val="1580359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Description of the Slide</a:t>
            </a:r>
          </a:p>
          <a:p>
            <a:r>
              <a:rPr lang="en-US" sz="1200" kern="1200" dirty="0">
                <a:solidFill>
                  <a:schemeClr val="tx1"/>
                </a:solidFill>
                <a:effectLst/>
                <a:latin typeface="+mn-lt"/>
                <a:ea typeface="+mn-ea"/>
                <a:cs typeface="+mn-cs"/>
              </a:rPr>
              <a:t>This slide shows a traditional “20th century” way of moving people.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Points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graphic shows a cross-sectional view of a 10-lane arterial, from sidewalk to sidewalk.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this traditional configuration, we can move approximately 30,000 people during the peak hour.</a:t>
            </a:r>
            <a:endParaRPr lang="en-US" dirty="0"/>
          </a:p>
        </p:txBody>
      </p:sp>
      <p:sp>
        <p:nvSpPr>
          <p:cNvPr id="4" name="Slide Number Placeholder 3"/>
          <p:cNvSpPr>
            <a:spLocks noGrp="1"/>
          </p:cNvSpPr>
          <p:nvPr>
            <p:ph type="sldNum" sz="quarter" idx="5"/>
          </p:nvPr>
        </p:nvSpPr>
        <p:spPr/>
        <p:txBody>
          <a:bodyPr/>
          <a:lstStyle/>
          <a:p>
            <a:fld id="{C415A9DC-8D86-4A9C-92AE-751F9714E7AF}" type="slidenum">
              <a:rPr lang="en-US" smtClean="0"/>
              <a:t>24</a:t>
            </a:fld>
            <a:endParaRPr lang="en-US" dirty="0"/>
          </a:p>
        </p:txBody>
      </p:sp>
    </p:spTree>
    <p:extLst>
      <p:ext uri="{BB962C8B-B14F-4D97-AF65-F5344CB8AC3E}">
        <p14:creationId xmlns:p14="http://schemas.microsoft.com/office/powerpoint/2010/main" val="2284945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Description of the Slide: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slide shows a new way to design our transportation system, to move significantly more people in the same space.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Points: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 shown in this graphic, applying innovative design and technology improvements, this configuration can move upwards of 80,000 in that same space.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Features include bike lanes, bus lanes, express toll lanes, and personal vehicle lanes with a potential for 4 times capacity increases with ride-sharing and automated vehicles in the future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is a nice hypothetical diagram that likely doesn’t fit in every community – but many of the Operational (TSMO) strategies are proven, such as the express toll lanes.</a:t>
            </a:r>
            <a:endParaRPr lang="en-US" dirty="0"/>
          </a:p>
        </p:txBody>
      </p:sp>
      <p:sp>
        <p:nvSpPr>
          <p:cNvPr id="4" name="Slide Number Placeholder 3"/>
          <p:cNvSpPr>
            <a:spLocks noGrp="1"/>
          </p:cNvSpPr>
          <p:nvPr>
            <p:ph type="sldNum" sz="quarter" idx="5"/>
          </p:nvPr>
        </p:nvSpPr>
        <p:spPr/>
        <p:txBody>
          <a:bodyPr/>
          <a:lstStyle/>
          <a:p>
            <a:fld id="{C415A9DC-8D86-4A9C-92AE-751F9714E7AF}" type="slidenum">
              <a:rPr lang="en-US" smtClean="0"/>
              <a:t>25</a:t>
            </a:fld>
            <a:endParaRPr lang="en-US" dirty="0"/>
          </a:p>
        </p:txBody>
      </p:sp>
    </p:spTree>
    <p:extLst>
      <p:ext uri="{BB962C8B-B14F-4D97-AF65-F5344CB8AC3E}">
        <p14:creationId xmlns:p14="http://schemas.microsoft.com/office/powerpoint/2010/main" val="3567071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Description of the Slide: </a:t>
            </a:r>
          </a:p>
          <a:p>
            <a:r>
              <a:rPr lang="en-US" sz="1200" b="1" kern="1200" dirty="0">
                <a:solidFill>
                  <a:schemeClr val="tx1"/>
                </a:solidFill>
                <a:effectLst/>
                <a:latin typeface="+mn-lt"/>
                <a:ea typeface="+mn-ea"/>
                <a:cs typeface="+mn-cs"/>
              </a:rPr>
              <a:t>NOTE: this slide contains 2 images.</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This slide shows a comparison of traffic conditions on I-5 and I-405 during the peak hour. </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The image on the left is I-5, the image on the right is I-405.</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two areas (I-5 at 130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and I-405 at 85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carry approximately the same traffic every day.</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They’re the same lane section --five lanes in each direction.</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As seen by the color coding on the lanes above the images:  I-5 (left) has one HOV lane and 4 general purpose lanes; I-405 (right) has 3 general purpose lanes and 2 express toll lanes.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same five lanes carrying the same traffic every day, but because I-405 is configured with express toll lanes, as opposed to the one HOV lane on I-5, the overall flow of traffic is significantly better on I-405.</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415A9DC-8D86-4A9C-92AE-751F9714E7AF}" type="slidenum">
              <a:rPr lang="en-US" smtClean="0"/>
              <a:t>26</a:t>
            </a:fld>
            <a:endParaRPr lang="en-US" dirty="0"/>
          </a:p>
        </p:txBody>
      </p:sp>
    </p:spTree>
    <p:extLst>
      <p:ext uri="{BB962C8B-B14F-4D97-AF65-F5344CB8AC3E}">
        <p14:creationId xmlns:p14="http://schemas.microsoft.com/office/powerpoint/2010/main" val="1893934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Description of the Slide:</a:t>
            </a:r>
          </a:p>
          <a:p>
            <a:r>
              <a:rPr lang="en-US" sz="1200" kern="1200" dirty="0">
                <a:solidFill>
                  <a:schemeClr val="accent6"/>
                </a:solidFill>
                <a:latin typeface="Proxima Nova Cn Lt" panose="02000506030000020004" pitchFamily="50" charset="0"/>
                <a:ea typeface="+mn-ea"/>
                <a:cs typeface="+mn-cs"/>
              </a:rPr>
              <a:t>This slide shows a comparison of traffic volumes on I-5 and I-405 – in the peak periods (AM and PM).</a:t>
            </a:r>
            <a:endParaRPr lang="en-US" sz="1200" dirty="0">
              <a:solidFill>
                <a:schemeClr val="accent6"/>
              </a:solidFill>
              <a:latin typeface="Proxima Nova Cn Lt" panose="02000506030000020004" pitchFamily="50" charset="0"/>
            </a:endParaRPr>
          </a:p>
          <a:p>
            <a:pPr marL="171450" indent="-171450">
              <a:buFont typeface="Arial" panose="020B0604020202020204" pitchFamily="34" charset="0"/>
              <a:buChar char="•"/>
            </a:pPr>
            <a:endParaRPr lang="en-US" dirty="0"/>
          </a:p>
          <a:p>
            <a:r>
              <a:rPr lang="en-US" b="1" dirty="0"/>
              <a:t>Key Points:</a:t>
            </a:r>
          </a:p>
          <a:p>
            <a:pPr marL="171450" indent="-171450">
              <a:buFont typeface="Arial" panose="020B0604020202020204" pitchFamily="34" charset="0"/>
              <a:buChar char="•"/>
            </a:pPr>
            <a:r>
              <a:rPr lang="en-US" b="0" dirty="0"/>
              <a:t>This table shows that the I-405 section with dual express toll lanes moves more vehicles than the five-lane I-5 section, with similar daily traffic volumes.</a:t>
            </a:r>
          </a:p>
        </p:txBody>
      </p:sp>
      <p:sp>
        <p:nvSpPr>
          <p:cNvPr id="4" name="Slide Number Placeholder 3"/>
          <p:cNvSpPr>
            <a:spLocks noGrp="1"/>
          </p:cNvSpPr>
          <p:nvPr>
            <p:ph type="sldNum" sz="quarter" idx="5"/>
          </p:nvPr>
        </p:nvSpPr>
        <p:spPr/>
        <p:txBody>
          <a:bodyPr/>
          <a:lstStyle/>
          <a:p>
            <a:fld id="{C415A9DC-8D86-4A9C-92AE-751F9714E7AF}" type="slidenum">
              <a:rPr lang="en-US" smtClean="0"/>
              <a:t>27</a:t>
            </a:fld>
            <a:endParaRPr lang="en-US" dirty="0"/>
          </a:p>
        </p:txBody>
      </p:sp>
    </p:spTree>
    <p:extLst>
      <p:ext uri="{BB962C8B-B14F-4D97-AF65-F5344CB8AC3E}">
        <p14:creationId xmlns:p14="http://schemas.microsoft.com/office/powerpoint/2010/main" val="1946592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Description of the Slide</a:t>
            </a: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Maryland DOT’s Coordinated Highways Action Response Team (CHART) is a multi-jurisdictional, multi-disciplinary program that provides statewide traffic management services, motorist assistance, traveler information, and traffic incident management services.</a:t>
            </a:r>
          </a:p>
          <a:p>
            <a:pPr marL="0" marR="0" lvl="0" indent="0" algn="l" defTabSz="914400" rtl="0" eaLnBrk="0" fontAlgn="base" latinLnBrk="0" hangingPunct="0">
              <a:lnSpc>
                <a:spcPct val="100000"/>
              </a:lnSpc>
              <a:spcBef>
                <a:spcPts val="0"/>
              </a:spcBef>
              <a:spcAft>
                <a:spcPts val="30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Key Points</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critical traffic management function of CHART has expanded beyond the highly traveled Baltimore to Washington DC corridor to a statewide program that handled more than 135,000 events in 2016.</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that same year, MDOT estimated that the activities and outcomes of the CHART Program resulted in a cost savings of more than $1.5 billion, when considering delay and fuel cost savings.</a:t>
            </a:r>
          </a:p>
          <a:p>
            <a:pPr marL="0" marR="0" lvl="0" indent="0" algn="l" defTabSz="914400" rtl="0" eaLnBrk="0" fontAlgn="base" latinLnBrk="0" hangingPunct="0">
              <a:lnSpc>
                <a:spcPct val="100000"/>
              </a:lnSpc>
              <a:spcBef>
                <a:spcPts val="0"/>
              </a:spcBef>
              <a:spcAft>
                <a:spcPts val="300"/>
              </a:spcAft>
              <a:buClrTx/>
              <a:buSzTx/>
              <a:buFont typeface="Arial" panose="020B0604020202020204" pitchFamily="34" charset="0"/>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(NOTE: Additional benefits on next slide)</a:t>
            </a:r>
          </a:p>
          <a:p>
            <a:endParaRPr lang="en-US" dirty="0"/>
          </a:p>
        </p:txBody>
      </p:sp>
      <p:sp>
        <p:nvSpPr>
          <p:cNvPr id="4" name="Slide Number Placeholder 3"/>
          <p:cNvSpPr>
            <a:spLocks noGrp="1"/>
          </p:cNvSpPr>
          <p:nvPr>
            <p:ph type="sldNum" sz="quarter" idx="5"/>
          </p:nvPr>
        </p:nvSpPr>
        <p:spPr/>
        <p:txBody>
          <a:bodyPr/>
          <a:lstStyle/>
          <a:p>
            <a:fld id="{C415A9DC-8D86-4A9C-92AE-751F9714E7AF}" type="slidenum">
              <a:rPr lang="en-US" smtClean="0"/>
              <a:t>29</a:t>
            </a:fld>
            <a:endParaRPr lang="en-US" dirty="0"/>
          </a:p>
        </p:txBody>
      </p:sp>
    </p:spTree>
    <p:extLst>
      <p:ext uri="{BB962C8B-B14F-4D97-AF65-F5344CB8AC3E}">
        <p14:creationId xmlns:p14="http://schemas.microsoft.com/office/powerpoint/2010/main" val="2814826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Description of the Slide:</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In addition to the cost savings achieved by CHART, Maryland DOT measures overall mobility program outcomes on a statewide basis.</a:t>
            </a:r>
          </a:p>
          <a:p>
            <a:pPr marL="0" marR="0" lvl="0" indent="0" algn="l" defTabSz="914400" rtl="0" eaLnBrk="0" fontAlgn="base" latinLnBrk="0" hangingPunct="0">
              <a:lnSpc>
                <a:spcPct val="100000"/>
              </a:lnSpc>
              <a:spcBef>
                <a:spcPts val="0"/>
              </a:spcBef>
              <a:spcAft>
                <a:spcPts val="30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Key Points</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cost savings to customers from CHART and other mobility outcomes was measured at $1.63 Billion in 2016 (CHART alone accounted for $1.5 billion of that).</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 shown in this cost savings breakdown, the total savings were attributed to capital improvements, CHART, and other TMSO-focused approaches that included signal system improvements and multi-modal strategies. </a:t>
            </a:r>
          </a:p>
          <a:p>
            <a:endParaRPr lang="en-US" dirty="0"/>
          </a:p>
        </p:txBody>
      </p:sp>
      <p:sp>
        <p:nvSpPr>
          <p:cNvPr id="4" name="Slide Number Placeholder 3"/>
          <p:cNvSpPr>
            <a:spLocks noGrp="1"/>
          </p:cNvSpPr>
          <p:nvPr>
            <p:ph type="sldNum" sz="quarter" idx="5"/>
          </p:nvPr>
        </p:nvSpPr>
        <p:spPr/>
        <p:txBody>
          <a:bodyPr/>
          <a:lstStyle/>
          <a:p>
            <a:fld id="{C415A9DC-8D86-4A9C-92AE-751F9714E7AF}" type="slidenum">
              <a:rPr lang="en-US" smtClean="0"/>
              <a:t>30</a:t>
            </a:fld>
            <a:endParaRPr lang="en-US" dirty="0"/>
          </a:p>
        </p:txBody>
      </p:sp>
    </p:spTree>
    <p:extLst>
      <p:ext uri="{BB962C8B-B14F-4D97-AF65-F5344CB8AC3E}">
        <p14:creationId xmlns:p14="http://schemas.microsoft.com/office/powerpoint/2010/main" val="2456947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Description of the Slide</a:t>
            </a: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Virginia DOT deployed Weather Variable Speed Limits (VSL) to improve safety along a 12-mile segment of I-77 with a history of severe recurring fog events and rear-end crashes.</a:t>
            </a:r>
          </a:p>
          <a:p>
            <a:pPr marL="0" marR="0" lvl="0" indent="0" algn="l" defTabSz="914400" rtl="0" eaLnBrk="0" fontAlgn="base" latinLnBrk="0" hangingPunct="0">
              <a:lnSpc>
                <a:spcPct val="100000"/>
              </a:lnSpc>
              <a:spcBef>
                <a:spcPts val="0"/>
              </a:spcBef>
              <a:spcAft>
                <a:spcPts val="3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Key Points</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road weather management strategy shows how a TSMO strategy has been successfully deployed to address a specific safety issue in a </a:t>
            </a:r>
            <a:r>
              <a:rPr kumimoji="0" lang="en-US" sz="1200" b="0" i="0" u="sng" strike="noStrike" kern="1200" cap="none" spc="0" normalizeH="0" baseline="0" noProof="0" dirty="0">
                <a:ln>
                  <a:noFill/>
                </a:ln>
                <a:solidFill>
                  <a:prstClr val="black"/>
                </a:solidFill>
                <a:effectLst/>
                <a:uLnTx/>
                <a:uFillTx/>
                <a:latin typeface="+mn-lt"/>
                <a:ea typeface="+mn-ea"/>
                <a:cs typeface="+mn-cs"/>
              </a:rPr>
              <a:t>rural</a:t>
            </a:r>
            <a:r>
              <a:rPr kumimoji="0" lang="en-US" sz="1200" b="0" i="0" u="none" strike="noStrike" kern="1200" cap="none" spc="0" normalizeH="0" baseline="0" noProof="0" dirty="0">
                <a:ln>
                  <a:noFill/>
                </a:ln>
                <a:solidFill>
                  <a:prstClr val="black"/>
                </a:solidFill>
                <a:effectLst/>
                <a:uLnTx/>
                <a:uFillTx/>
                <a:latin typeface="+mn-lt"/>
                <a:ea typeface="+mn-ea"/>
                <a:cs typeface="+mn-cs"/>
              </a:rPr>
              <a:t> setting.</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VSL system is equipped to detect low visibility conditions and advise drivers of “fog ahead” and reduced speed limits. </a:t>
            </a:r>
          </a:p>
          <a:p>
            <a:pPr marL="0" marR="0" lvl="0" indent="0" algn="l" defTabSz="914400" rtl="0" eaLnBrk="0" fontAlgn="base" latinLnBrk="0" hangingPunct="0">
              <a:lnSpc>
                <a:spcPct val="100000"/>
              </a:lnSpc>
              <a:spcBef>
                <a:spcPts val="0"/>
              </a:spcBef>
              <a:spcAft>
                <a:spcPts val="300"/>
              </a:spcAft>
              <a:buClrTx/>
              <a:buSzTx/>
              <a:buFont typeface="Arial" panose="020B0604020202020204" pitchFamily="34" charset="0"/>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(NOTE: Next slide contains additional explanation of the VSL system)</a:t>
            </a:r>
          </a:p>
          <a:p>
            <a:endParaRPr lang="en-US" dirty="0"/>
          </a:p>
        </p:txBody>
      </p:sp>
      <p:sp>
        <p:nvSpPr>
          <p:cNvPr id="4" name="Slide Number Placeholder 3"/>
          <p:cNvSpPr>
            <a:spLocks noGrp="1"/>
          </p:cNvSpPr>
          <p:nvPr>
            <p:ph type="sldNum" sz="quarter" idx="5"/>
          </p:nvPr>
        </p:nvSpPr>
        <p:spPr/>
        <p:txBody>
          <a:bodyPr/>
          <a:lstStyle/>
          <a:p>
            <a:fld id="{C415A9DC-8D86-4A9C-92AE-751F9714E7AF}" type="slidenum">
              <a:rPr lang="en-US" smtClean="0"/>
              <a:t>32</a:t>
            </a:fld>
            <a:endParaRPr lang="en-US" dirty="0"/>
          </a:p>
        </p:txBody>
      </p:sp>
    </p:spTree>
    <p:extLst>
      <p:ext uri="{BB962C8B-B14F-4D97-AF65-F5344CB8AC3E}">
        <p14:creationId xmlns:p14="http://schemas.microsoft.com/office/powerpoint/2010/main" val="3384855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Description of the Slide</a:t>
            </a: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slides demonstrates the high-level progression of conditions and steps for implementing the VSL system during a fog event.</a:t>
            </a:r>
          </a:p>
          <a:p>
            <a:pPr marL="0" marR="0" lvl="0" indent="0" algn="l" defTabSz="914400" rtl="0" eaLnBrk="0" fontAlgn="base" latinLnBrk="0" hangingPunct="0">
              <a:lnSpc>
                <a:spcPct val="100000"/>
              </a:lnSpc>
              <a:spcBef>
                <a:spcPts val="0"/>
              </a:spcBef>
              <a:spcAft>
                <a:spcPts val="30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Key Points</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system is instrumented with weather stations, strategically placed at locations where historically low visibility conditions occur.</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When the sight distance falls below a previously determined threshold, the speed limit is reduced in order to influence driver behavior prior to encountering the foggy conditions.</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Crowdsourced reporting can also capture weather activities to support RWIS stations</a:t>
            </a:r>
          </a:p>
          <a:p>
            <a:pPr marL="0" marR="0" lvl="0" indent="0" algn="l" defTabSz="914400" rtl="0" eaLnBrk="0" fontAlgn="base" latinLnBrk="0" hangingPunct="0">
              <a:lnSpc>
                <a:spcPct val="100000"/>
              </a:lnSpc>
              <a:spcBef>
                <a:spcPts val="0"/>
              </a:spcBef>
              <a:spcAft>
                <a:spcPts val="300"/>
              </a:spcAft>
              <a:buClrTx/>
              <a:buSzTx/>
              <a:buFont typeface="Arial" panose="020B0604020202020204" pitchFamily="34" charset="0"/>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(NOTE: Next slide contains benefits of VDOT VSL system)</a:t>
            </a:r>
          </a:p>
          <a:p>
            <a:endParaRPr lang="en-US" dirty="0"/>
          </a:p>
        </p:txBody>
      </p:sp>
      <p:sp>
        <p:nvSpPr>
          <p:cNvPr id="4" name="Slide Number Placeholder 3"/>
          <p:cNvSpPr>
            <a:spLocks noGrp="1"/>
          </p:cNvSpPr>
          <p:nvPr>
            <p:ph type="sldNum" sz="quarter" idx="5"/>
          </p:nvPr>
        </p:nvSpPr>
        <p:spPr/>
        <p:txBody>
          <a:bodyPr/>
          <a:lstStyle/>
          <a:p>
            <a:fld id="{C415A9DC-8D86-4A9C-92AE-751F9714E7AF}" type="slidenum">
              <a:rPr lang="en-US" smtClean="0"/>
              <a:t>33</a:t>
            </a:fld>
            <a:endParaRPr lang="en-US" dirty="0"/>
          </a:p>
        </p:txBody>
      </p:sp>
    </p:spTree>
    <p:extLst>
      <p:ext uri="{BB962C8B-B14F-4D97-AF65-F5344CB8AC3E}">
        <p14:creationId xmlns:p14="http://schemas.microsoft.com/office/powerpoint/2010/main" val="1311071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Description of the Slide:</a:t>
            </a: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Early results show that the VDOT VSL System has been successful, both in terms of influencing driver speeds and resulting in reduced crash rates.</a:t>
            </a:r>
          </a:p>
          <a:p>
            <a:pPr marL="0" marR="0" lvl="0" indent="0" algn="l" defTabSz="914400" rtl="0" eaLnBrk="0" fontAlgn="base" latinLnBrk="0" hangingPunct="0">
              <a:lnSpc>
                <a:spcPct val="100000"/>
              </a:lnSpc>
              <a:spcBef>
                <a:spcPts val="0"/>
              </a:spcBef>
              <a:spcAft>
                <a:spcPts val="30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Key Points:</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VSL system evaluation showed statistically significant reductions in mean speeds, with vehicles traveling closer to the safe speed based on available visibility.</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With the VSL system in place, crash rates during low visibility dropped to less than one-half of pre-VSL activation crash rates.</a:t>
            </a:r>
          </a:p>
          <a:p>
            <a:endParaRPr lang="en-US" dirty="0"/>
          </a:p>
        </p:txBody>
      </p:sp>
      <p:sp>
        <p:nvSpPr>
          <p:cNvPr id="4" name="Slide Number Placeholder 3"/>
          <p:cNvSpPr>
            <a:spLocks noGrp="1"/>
          </p:cNvSpPr>
          <p:nvPr>
            <p:ph type="sldNum" sz="quarter" idx="5"/>
          </p:nvPr>
        </p:nvSpPr>
        <p:spPr/>
        <p:txBody>
          <a:bodyPr/>
          <a:lstStyle/>
          <a:p>
            <a:fld id="{C415A9DC-8D86-4A9C-92AE-751F9714E7AF}" type="slidenum">
              <a:rPr lang="en-US" smtClean="0"/>
              <a:t>34</a:t>
            </a:fld>
            <a:endParaRPr lang="en-US" dirty="0"/>
          </a:p>
        </p:txBody>
      </p:sp>
    </p:spTree>
    <p:extLst>
      <p:ext uri="{BB962C8B-B14F-4D97-AF65-F5344CB8AC3E}">
        <p14:creationId xmlns:p14="http://schemas.microsoft.com/office/powerpoint/2010/main" val="1136058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Description of the Slide</a:t>
            </a: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2017 collapse of the northbound I-85 bridge in Atlanta prompted immediate response and long-term actions by the Georgia DOT, to minimize mobility impacts to motorists in the hours and months following the collapse.</a:t>
            </a:r>
          </a:p>
          <a:p>
            <a:pPr marL="0" marR="0" lvl="0" indent="0" algn="l" defTabSz="914400" rtl="0" eaLnBrk="0" fontAlgn="base" latinLnBrk="0" hangingPunct="0">
              <a:lnSpc>
                <a:spcPct val="100000"/>
              </a:lnSpc>
              <a:spcBef>
                <a:spcPts val="0"/>
              </a:spcBef>
              <a:spcAft>
                <a:spcPts val="30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Key Points</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Multiple, coordinated TSMO strategies were implemented to assist motorists, provide critical up-to-date information, and influence travel behavior.</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Initial response efforts included information to motorists via on-road Dynamic Message Signs (DMS), social media, and 511 mechanisms.</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Bridge re-construction was accelerated through contracting incentives, resulting in the re-opening of I-85 less than 2 months following the collapse, approximately 5 weeks earlier than the original schedule.</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Large TDM effort was also part of the mitigating TSMO strategies</a:t>
            </a:r>
          </a:p>
          <a:p>
            <a:pPr marL="0" marR="0" lvl="0" indent="0" algn="l" defTabSz="914400" rtl="0" eaLnBrk="0" fontAlgn="base" latinLnBrk="0" hangingPunct="0">
              <a:lnSpc>
                <a:spcPct val="100000"/>
              </a:lnSpc>
              <a:spcBef>
                <a:spcPts val="0"/>
              </a:spcBef>
              <a:spcAft>
                <a:spcPts val="300"/>
              </a:spcAft>
              <a:buClrTx/>
              <a:buSzTx/>
              <a:buFont typeface="Arial" panose="020B0604020202020204" pitchFamily="34" charset="0"/>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(NOTE: Benefits on the next slide)</a:t>
            </a:r>
          </a:p>
          <a:p>
            <a:endParaRPr lang="en-US" dirty="0"/>
          </a:p>
        </p:txBody>
      </p:sp>
      <p:sp>
        <p:nvSpPr>
          <p:cNvPr id="4" name="Slide Number Placeholder 3"/>
          <p:cNvSpPr>
            <a:spLocks noGrp="1"/>
          </p:cNvSpPr>
          <p:nvPr>
            <p:ph type="sldNum" sz="quarter" idx="5"/>
          </p:nvPr>
        </p:nvSpPr>
        <p:spPr/>
        <p:txBody>
          <a:bodyPr/>
          <a:lstStyle/>
          <a:p>
            <a:fld id="{C415A9DC-8D86-4A9C-92AE-751F9714E7AF}" type="slidenum">
              <a:rPr lang="en-US" smtClean="0"/>
              <a:t>36</a:t>
            </a:fld>
            <a:endParaRPr lang="en-US" dirty="0"/>
          </a:p>
        </p:txBody>
      </p:sp>
    </p:spTree>
    <p:extLst>
      <p:ext uri="{BB962C8B-B14F-4D97-AF65-F5344CB8AC3E}">
        <p14:creationId xmlns:p14="http://schemas.microsoft.com/office/powerpoint/2010/main" val="3653513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Description of the Slide</a:t>
            </a:r>
          </a:p>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Before getting into detailed examples and benefits, it is perhaps worthwhile to define just what is meant by “operations,” or TSMO.</a:t>
            </a:r>
          </a:p>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Key Points</a:t>
            </a:r>
          </a:p>
          <a:p>
            <a:pPr marL="182880" marR="0" lvl="0" indent="-182880" algn="l" defTabSz="914400" rtl="0" eaLnBrk="0" fontAlgn="base" latinLnBrk="0" hangingPunct="0">
              <a:lnSpc>
                <a:spcPct val="100000"/>
              </a:lnSpc>
              <a:spcBef>
                <a:spcPts val="0"/>
              </a:spcBef>
              <a:spcAft>
                <a:spcPts val="30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Moving Ahead for Progress in the 21st Century Act, or MAP 21 – initially defined “Transportation Systems Management and Operations”</a:t>
            </a:r>
          </a:p>
          <a:p>
            <a:pPr marL="182880" marR="0" lvl="0" indent="-182880" algn="l" defTabSz="914400" rtl="0" eaLnBrk="0" fontAlgn="base" latinLnBrk="0" hangingPunct="0">
              <a:lnSpc>
                <a:spcPct val="100000"/>
              </a:lnSpc>
              <a:spcBef>
                <a:spcPts val="0"/>
              </a:spcBef>
              <a:spcAft>
                <a:spcPts val="30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 key phrase in this definition is the notion of “integrated strategies.” The goal of integration is to bring the management and operation of the surface transportation network into a unified whole, thereby making the various transportation modes and facilities perform better and work together. </a:t>
            </a:r>
          </a:p>
          <a:p>
            <a:pPr marL="182880" marR="0" lvl="0" indent="-182880" algn="l" defTabSz="914400" rtl="0" eaLnBrk="0" fontAlgn="base" latinLnBrk="0" hangingPunct="0">
              <a:lnSpc>
                <a:spcPct val="100000"/>
              </a:lnSpc>
              <a:spcBef>
                <a:spcPts val="0"/>
              </a:spcBef>
              <a:spcAft>
                <a:spcPts val="30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Safety and reliability are key outcome performance measures.</a:t>
            </a:r>
          </a:p>
          <a:p>
            <a:pPr marL="182880" marR="0" lvl="0" indent="-182880" algn="l" defTabSz="914400" rtl="0" eaLnBrk="0" fontAlgn="base" latinLnBrk="0" hangingPunct="0">
              <a:lnSpc>
                <a:spcPct val="100000"/>
              </a:lnSpc>
              <a:spcBef>
                <a:spcPts val="0"/>
              </a:spcBef>
              <a:spcAft>
                <a:spcPts val="30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are many aspects of integration – for example:</a:t>
            </a:r>
          </a:p>
          <a:p>
            <a:pPr marL="640080" marR="0" lvl="1" indent="-182880" algn="l" defTabSz="914400" rtl="0" eaLnBrk="0" fontAlgn="base" latinLnBrk="0" hangingPunct="0">
              <a:lnSpc>
                <a:spcPct val="100000"/>
              </a:lnSpc>
              <a:spcBef>
                <a:spcPts val="0"/>
              </a:spcBef>
              <a:spcAft>
                <a:spcPts val="300"/>
              </a:spcAft>
              <a:buClrTx/>
              <a:buSzTx/>
              <a:buFont typeface="Courier New"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Technical integration in terms of standards and system architectures that support information sharing between ITS-based systems; and</a:t>
            </a:r>
          </a:p>
          <a:p>
            <a:pPr marL="640080" marR="0" lvl="1" indent="-182880" algn="l" defTabSz="914400" rtl="0" eaLnBrk="0" fontAlgn="base" latinLnBrk="0" hangingPunct="0">
              <a:lnSpc>
                <a:spcPct val="100000"/>
              </a:lnSpc>
              <a:spcBef>
                <a:spcPts val="0"/>
              </a:spcBef>
              <a:spcAft>
                <a:spcPts val="600"/>
              </a:spcAft>
              <a:buClrTx/>
              <a:buSzTx/>
              <a:buFont typeface="Courier New"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Institutional integration such that operations are mainstreamed into a transportation agency’s institutional framework and corresponding business processes; and also coordination and collaboration between various agencies and jurisdictions in the region to achieve seamless interoperability</a:t>
            </a:r>
          </a:p>
          <a:p>
            <a:endParaRPr lang="en-US" dirty="0"/>
          </a:p>
        </p:txBody>
      </p:sp>
      <p:sp>
        <p:nvSpPr>
          <p:cNvPr id="4" name="Slide Number Placeholder 3"/>
          <p:cNvSpPr>
            <a:spLocks noGrp="1"/>
          </p:cNvSpPr>
          <p:nvPr>
            <p:ph type="sldNum" sz="quarter" idx="5"/>
          </p:nvPr>
        </p:nvSpPr>
        <p:spPr/>
        <p:txBody>
          <a:bodyPr/>
          <a:lstStyle/>
          <a:p>
            <a:fld id="{C415A9DC-8D86-4A9C-92AE-751F9714E7AF}" type="slidenum">
              <a:rPr lang="en-US" smtClean="0"/>
              <a:t>3</a:t>
            </a:fld>
            <a:endParaRPr lang="en-US" dirty="0"/>
          </a:p>
        </p:txBody>
      </p:sp>
    </p:spTree>
    <p:extLst>
      <p:ext uri="{BB962C8B-B14F-4D97-AF65-F5344CB8AC3E}">
        <p14:creationId xmlns:p14="http://schemas.microsoft.com/office/powerpoint/2010/main" val="204951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Description of the Slide</a:t>
            </a: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multi-modal, multi-agency approach to managing traffic during the re-construction period resulted in significant travel behavior changes. </a:t>
            </a:r>
          </a:p>
          <a:p>
            <a:pPr marL="0" marR="0" lvl="0" indent="0" algn="l" defTabSz="914400" rtl="0" eaLnBrk="0" fontAlgn="base" latinLnBrk="0" hangingPunct="0">
              <a:lnSpc>
                <a:spcPct val="100000"/>
              </a:lnSpc>
              <a:spcBef>
                <a:spcPts val="0"/>
              </a:spcBef>
              <a:spcAft>
                <a:spcPts val="30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Key Points</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GDOT experienced sharp increases in traveler information use, including 511 phone calls, website usage, and users accessing the 511 mobile app.</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lang="en-US" sz="2000" dirty="0"/>
              <a:t>Overall, a 7% reduction in traffic in the region was seen during the closure period, demonstrating effective use of coordinated strategies such as alternate modes (e.g. public transit) and traveler information mechanisms to communicate detour routes and traffic shifts.</a:t>
            </a:r>
          </a:p>
          <a:p>
            <a:endParaRPr lang="en-US" dirty="0"/>
          </a:p>
        </p:txBody>
      </p:sp>
      <p:sp>
        <p:nvSpPr>
          <p:cNvPr id="4" name="Slide Number Placeholder 3"/>
          <p:cNvSpPr>
            <a:spLocks noGrp="1"/>
          </p:cNvSpPr>
          <p:nvPr>
            <p:ph type="sldNum" sz="quarter" idx="5"/>
          </p:nvPr>
        </p:nvSpPr>
        <p:spPr/>
        <p:txBody>
          <a:bodyPr/>
          <a:lstStyle/>
          <a:p>
            <a:fld id="{C415A9DC-8D86-4A9C-92AE-751F9714E7AF}" type="slidenum">
              <a:rPr lang="en-US" smtClean="0"/>
              <a:t>37</a:t>
            </a:fld>
            <a:endParaRPr lang="en-US" dirty="0"/>
          </a:p>
        </p:txBody>
      </p:sp>
    </p:spTree>
    <p:extLst>
      <p:ext uri="{BB962C8B-B14F-4D97-AF65-F5344CB8AC3E}">
        <p14:creationId xmlns:p14="http://schemas.microsoft.com/office/powerpoint/2010/main" val="3302349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Description of the Slide</a:t>
            </a: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Arizona DOT TSMO Division identified, engineered, and implemented a redesign that improved clarity for drivers along the 2-mile  with the highest number of serious and fatal crashes on the ADOT system. The segment occurs where westbound US-60 merges with I-10 in Phoenix metro area. </a:t>
            </a:r>
          </a:p>
          <a:p>
            <a:pPr marL="0" marR="0" lvl="0" indent="0" algn="l" defTabSz="914400" rtl="0" eaLnBrk="0" fontAlgn="base" latinLnBrk="0" hangingPunct="0">
              <a:lnSpc>
                <a:spcPct val="100000"/>
              </a:lnSpc>
              <a:spcBef>
                <a:spcPts val="0"/>
              </a:spcBef>
              <a:spcAft>
                <a:spcPts val="3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ts val="300"/>
              </a:spcAft>
              <a:buClrTx/>
              <a:buSzTx/>
              <a:buFontTx/>
              <a:buNone/>
              <a:tabLst/>
              <a:defRPr/>
            </a:pPr>
            <a:r>
              <a:rPr lang="en-US" sz="1200" b="0" i="0" kern="1200" dirty="0">
                <a:solidFill>
                  <a:schemeClr val="tx1"/>
                </a:solidFill>
                <a:effectLst/>
                <a:latin typeface="+mn-lt"/>
                <a:ea typeface="+mn-ea"/>
                <a:cs typeface="+mn-cs"/>
              </a:rPr>
              <a:t>Being stuck in rush hour traffic on US 60 westbound was an all too familiar experience for drivers in the Tempe/Phoenix area, with 580 traffic incidents from 2013 to 2017 creating further congestion. Part of the problem centered on a roadway configured to split traffic going eastbound towards Tucson onto a single ramp lane, while westbound traffic merged onto Interstate 10 to Phoenix. Despite proper markings and signage, drivers would continue to find themselves needing to crossover multiple lanes of traffic or, worse, going the wrong way.</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ts val="30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Key Points</a:t>
            </a: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The redesign included sign redesign that added clarity for drivers and lane restriping to improve system performance and safety. </a:t>
            </a:r>
          </a:p>
        </p:txBody>
      </p:sp>
      <p:sp>
        <p:nvSpPr>
          <p:cNvPr id="4" name="Slide Number Placeholder 3"/>
          <p:cNvSpPr>
            <a:spLocks noGrp="1"/>
          </p:cNvSpPr>
          <p:nvPr>
            <p:ph type="sldNum" sz="quarter" idx="5"/>
          </p:nvPr>
        </p:nvSpPr>
        <p:spPr/>
        <p:txBody>
          <a:bodyPr/>
          <a:lstStyle/>
          <a:p>
            <a:fld id="{C415A9DC-8D86-4A9C-92AE-751F9714E7AF}" type="slidenum">
              <a:rPr lang="en-US" smtClean="0"/>
              <a:t>39</a:t>
            </a:fld>
            <a:endParaRPr lang="en-US" dirty="0"/>
          </a:p>
        </p:txBody>
      </p:sp>
    </p:spTree>
    <p:extLst>
      <p:ext uri="{BB962C8B-B14F-4D97-AF65-F5344CB8AC3E}">
        <p14:creationId xmlns:p14="http://schemas.microsoft.com/office/powerpoint/2010/main" val="771094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Description of the Slide</a:t>
            </a: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ADOT’s sign redesign and lane restriping project reduced crashes by 66%. </a:t>
            </a:r>
          </a:p>
          <a:p>
            <a:pPr marL="0" marR="0" lvl="0" indent="0" algn="l" defTabSz="914400" rtl="0" eaLnBrk="0" fontAlgn="base" latinLnBrk="0" hangingPunct="0">
              <a:lnSpc>
                <a:spcPct val="100000"/>
              </a:lnSpc>
              <a:spcBef>
                <a:spcPts val="0"/>
              </a:spcBef>
              <a:spcAft>
                <a:spcPts val="30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Key Point</a:t>
            </a:r>
          </a:p>
          <a:p>
            <a:pPr marL="171450" marR="0" lvl="0" indent="-171450" algn="l" defTabSz="914400" rtl="0" eaLnBrk="0" fontAlgn="base" latinLnBrk="0" hangingPunct="0">
              <a:lnSpc>
                <a:spcPct val="100000"/>
              </a:lnSpc>
              <a:spcBef>
                <a:spcPts val="0"/>
              </a:spcBef>
              <a:spcAft>
                <a:spcPts val="30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were 385 fewer clashes of all severities in the 12-months after completion compared to the 12-month period before construction.</a:t>
            </a:r>
          </a:p>
          <a:p>
            <a:pPr marL="171450" marR="0" lvl="0" indent="-171450" algn="l" defTabSz="914400" rtl="0" eaLnBrk="0" fontAlgn="base" latinLnBrk="0" hangingPunct="0">
              <a:lnSpc>
                <a:spcPct val="100000"/>
              </a:lnSpc>
              <a:spcBef>
                <a:spcPts val="0"/>
              </a:spcBef>
              <a:spcAft>
                <a:spcPts val="30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project showed a benefit-cost ratio of 1,969:1 12-months after completion (timeframe is 2018-2019)</a:t>
            </a:r>
          </a:p>
        </p:txBody>
      </p:sp>
      <p:sp>
        <p:nvSpPr>
          <p:cNvPr id="4" name="Slide Number Placeholder 3"/>
          <p:cNvSpPr>
            <a:spLocks noGrp="1"/>
          </p:cNvSpPr>
          <p:nvPr>
            <p:ph type="sldNum" sz="quarter" idx="5"/>
          </p:nvPr>
        </p:nvSpPr>
        <p:spPr/>
        <p:txBody>
          <a:bodyPr/>
          <a:lstStyle/>
          <a:p>
            <a:fld id="{C415A9DC-8D86-4A9C-92AE-751F9714E7AF}" type="slidenum">
              <a:rPr lang="en-US" smtClean="0"/>
              <a:t>40</a:t>
            </a:fld>
            <a:endParaRPr lang="en-US" dirty="0"/>
          </a:p>
        </p:txBody>
      </p:sp>
    </p:spTree>
    <p:extLst>
      <p:ext uri="{BB962C8B-B14F-4D97-AF65-F5344CB8AC3E}">
        <p14:creationId xmlns:p14="http://schemas.microsoft.com/office/powerpoint/2010/main" val="3881310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Description of the Slide</a:t>
            </a: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Michigan DOT used Active Transportation Management (ATM) strategies on US-23 to dynamically manage issues of congestion, operations and incident management.</a:t>
            </a:r>
          </a:p>
          <a:p>
            <a:pPr marL="0" marR="0" lvl="0" indent="0" algn="l" defTabSz="914400" rtl="0" eaLnBrk="0" fontAlgn="base" latinLnBrk="0" hangingPunct="0">
              <a:lnSpc>
                <a:spcPct val="100000"/>
              </a:lnSpc>
              <a:spcBef>
                <a:spcPts val="0"/>
              </a:spcBef>
              <a:spcAft>
                <a:spcPts val="30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Key Points</a:t>
            </a:r>
          </a:p>
          <a:p>
            <a:pPr marL="171450" marR="0" lvl="0" indent="-171450" algn="l" defTabSz="914400" rtl="0" eaLnBrk="0" fontAlgn="base" latinLnBrk="0" hangingPunct="0">
              <a:lnSpc>
                <a:spcPct val="100000"/>
              </a:lnSpc>
              <a:spcBef>
                <a:spcPts val="0"/>
              </a:spcBef>
              <a:spcAft>
                <a:spcPts val="30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Michigan DOT used strategies such as dynamic lane control and shoulder use, variable speed advisories, and queue warnings to actively manage issues on US-23.</a:t>
            </a:r>
          </a:p>
          <a:p>
            <a:pPr marL="0" marR="0" lvl="0" indent="0" algn="l" defTabSz="914400" rtl="0" eaLnBrk="0" fontAlgn="base" latinLnBrk="0" hangingPunct="0">
              <a:lnSpc>
                <a:spcPct val="100000"/>
              </a:lnSpc>
              <a:spcBef>
                <a:spcPts val="0"/>
              </a:spcBef>
              <a:spcAft>
                <a:spcPts val="30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C415A9DC-8D86-4A9C-92AE-751F9714E7AF}" type="slidenum">
              <a:rPr lang="en-US" smtClean="0"/>
              <a:t>42</a:t>
            </a:fld>
            <a:endParaRPr lang="en-US" dirty="0"/>
          </a:p>
        </p:txBody>
      </p:sp>
    </p:spTree>
    <p:extLst>
      <p:ext uri="{BB962C8B-B14F-4D97-AF65-F5344CB8AC3E}">
        <p14:creationId xmlns:p14="http://schemas.microsoft.com/office/powerpoint/2010/main" val="1460065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Description of the Slide</a:t>
            </a: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Michigan DOT’s use of Active Transportation Management strategies improved system reliability and improved corridor speeds.</a:t>
            </a:r>
          </a:p>
          <a:p>
            <a:pPr marL="0" marR="0" lvl="0" indent="0" algn="l" defTabSz="914400" rtl="0" eaLnBrk="0" fontAlgn="base" latinLnBrk="0" hangingPunct="0">
              <a:lnSpc>
                <a:spcPct val="100000"/>
              </a:lnSpc>
              <a:spcBef>
                <a:spcPts val="0"/>
              </a:spcBef>
              <a:spcAft>
                <a:spcPts val="30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Key Points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0" fontAlgn="base" latinLnBrk="0" hangingPunct="0">
              <a:lnSpc>
                <a:spcPct val="100000"/>
              </a:lnSpc>
              <a:spcBef>
                <a:spcPts val="0"/>
              </a:spcBef>
              <a:spcAft>
                <a:spcPts val="30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System reliability improved by 56%</a:t>
            </a:r>
          </a:p>
          <a:p>
            <a:pPr marL="171450" marR="0" lvl="0" indent="-171450" algn="l" defTabSz="914400" rtl="0" eaLnBrk="0" fontAlgn="base" latinLnBrk="0" hangingPunct="0">
              <a:lnSpc>
                <a:spcPct val="100000"/>
              </a:lnSpc>
              <a:spcBef>
                <a:spcPts val="0"/>
              </a:spcBef>
              <a:spcAft>
                <a:spcPts val="30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Corridor speeds improved by 19mph</a:t>
            </a:r>
          </a:p>
          <a:p>
            <a:pPr marL="171450" marR="0" lvl="0" indent="-171450" algn="l" defTabSz="914400" rtl="0" eaLnBrk="0" fontAlgn="base" latinLnBrk="0" hangingPunct="0">
              <a:lnSpc>
                <a:spcPct val="100000"/>
              </a:lnSpc>
              <a:spcBef>
                <a:spcPts val="0"/>
              </a:spcBef>
              <a:spcAft>
                <a:spcPts val="30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Commuters now enjoy greater safety while experiencing more reliable travel times and less time sitting in congestion.</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C415A9DC-8D86-4A9C-92AE-751F9714E7AF}" type="slidenum">
              <a:rPr lang="en-US" smtClean="0"/>
              <a:t>43</a:t>
            </a:fld>
            <a:endParaRPr lang="en-US" dirty="0"/>
          </a:p>
        </p:txBody>
      </p:sp>
    </p:spTree>
    <p:extLst>
      <p:ext uri="{BB962C8B-B14F-4D97-AF65-F5344CB8AC3E}">
        <p14:creationId xmlns:p14="http://schemas.microsoft.com/office/powerpoint/2010/main" val="3528774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Description of the Slide</a:t>
            </a: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Nevada DOT developed a collective platform where multiple agencies could share real-time incident data to better manage traffic and prevent crashes, resulting in a reduction in incident response times and a reduction in secondary crashes.</a:t>
            </a:r>
          </a:p>
          <a:p>
            <a:pPr marL="0" marR="0" lvl="0" indent="0" algn="l" defTabSz="914400" rtl="0" eaLnBrk="0" fontAlgn="base" latinLnBrk="0" hangingPunct="0">
              <a:lnSpc>
                <a:spcPct val="100000"/>
              </a:lnSpc>
              <a:spcBef>
                <a:spcPts val="0"/>
              </a:spcBef>
              <a:spcAft>
                <a:spcPts val="30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Key Points</a:t>
            </a:r>
          </a:p>
          <a:p>
            <a:pPr marL="171450" marR="0" lvl="0" indent="-171450" algn="l" defTabSz="914400" rtl="0" eaLnBrk="0" fontAlgn="base" latinLnBrk="0" hangingPunct="0">
              <a:lnSpc>
                <a:spcPct val="100000"/>
              </a:lnSpc>
              <a:spcBef>
                <a:spcPts val="0"/>
              </a:spcBef>
              <a:spcAft>
                <a:spcPts val="30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platform leverages in-vehicle data and artificial intelligence to help manage traffic and prevent crashes. </a:t>
            </a:r>
          </a:p>
          <a:p>
            <a:pPr marL="171450" marR="0" lvl="0" indent="-171450" algn="l" defTabSz="914400" rtl="0" eaLnBrk="0" fontAlgn="base" latinLnBrk="0" hangingPunct="0">
              <a:lnSpc>
                <a:spcPct val="100000"/>
              </a:lnSpc>
              <a:spcBef>
                <a:spcPts val="0"/>
              </a:spcBef>
              <a:spcAft>
                <a:spcPts val="30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program allows for seamless, real-time sharing of incident information across all involved agencies, multi-discipline first responders, and the public.</a:t>
            </a:r>
          </a:p>
          <a:p>
            <a:pPr marL="171450" marR="0" lvl="0" indent="-171450" algn="l" defTabSz="914400" rtl="0" eaLnBrk="0" fontAlgn="base" latinLnBrk="0" hangingPunct="0">
              <a:lnSpc>
                <a:spcPct val="100000"/>
              </a:lnSpc>
              <a:spcBef>
                <a:spcPts val="0"/>
              </a:spcBef>
              <a:spcAft>
                <a:spcPts val="30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Reduced incident response times by 12-minutes</a:t>
            </a:r>
          </a:p>
          <a:p>
            <a:pPr marL="171450" marR="0" lvl="0" indent="-171450" algn="l" defTabSz="914400" rtl="0" eaLnBrk="0" fontAlgn="base" latinLnBrk="0" hangingPunct="0">
              <a:lnSpc>
                <a:spcPct val="100000"/>
              </a:lnSpc>
              <a:spcBef>
                <a:spcPts val="0"/>
              </a:spcBef>
              <a:spcAft>
                <a:spcPts val="30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Reduced secondary crashes by pushing out real-time traffic information to drivers, alerting them to an incidents as they occur. </a:t>
            </a:r>
          </a:p>
        </p:txBody>
      </p:sp>
      <p:sp>
        <p:nvSpPr>
          <p:cNvPr id="4" name="Slide Number Placeholder 3"/>
          <p:cNvSpPr>
            <a:spLocks noGrp="1"/>
          </p:cNvSpPr>
          <p:nvPr>
            <p:ph type="sldNum" sz="quarter" idx="5"/>
          </p:nvPr>
        </p:nvSpPr>
        <p:spPr/>
        <p:txBody>
          <a:bodyPr/>
          <a:lstStyle/>
          <a:p>
            <a:fld id="{C415A9DC-8D86-4A9C-92AE-751F9714E7AF}" type="slidenum">
              <a:rPr lang="en-US" smtClean="0"/>
              <a:t>45</a:t>
            </a:fld>
            <a:endParaRPr lang="en-US" dirty="0"/>
          </a:p>
        </p:txBody>
      </p:sp>
    </p:spTree>
    <p:extLst>
      <p:ext uri="{BB962C8B-B14F-4D97-AF65-F5344CB8AC3E}">
        <p14:creationId xmlns:p14="http://schemas.microsoft.com/office/powerpoint/2010/main" val="583226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Description of the Slide</a:t>
            </a: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Florida DOT implemented ICM by meshing two different operations, seeing multiple benefits.</a:t>
            </a:r>
          </a:p>
          <a:p>
            <a:pPr marL="0" marR="0" lvl="0" indent="0" algn="l" defTabSz="914400" rtl="0" eaLnBrk="0" fontAlgn="base" latinLnBrk="0" hangingPunct="0">
              <a:lnSpc>
                <a:spcPct val="100000"/>
              </a:lnSpc>
              <a:spcBef>
                <a:spcPts val="0"/>
              </a:spcBef>
              <a:spcAft>
                <a:spcPts val="30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Key Points</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Central Florida has faced a multitude of transportation challenges. Orlando was the second fastest-growing city in the United States in 2017 and according to Visit Orlando, 72 million visitors traveled to Orlando, breaking the record for most visitors to a single U.S. destination. </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To improve the transportation system to accommodate this growth and tourism, experts began exploring viable options to maximize existing resources while still prioritizing safety, including implementing Integrated Corridor Management (ICM) at the District 5 Regional Traffic Management Center (RTMC). </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purpose of the D5 ICM program is to improve travel time efficiency, travel time reliability, and to perform incident management throughout the network by meshing freeway operations with arterial operations.</a:t>
            </a:r>
            <a:endParaRPr lang="en-US" dirty="0"/>
          </a:p>
        </p:txBody>
      </p:sp>
      <p:sp>
        <p:nvSpPr>
          <p:cNvPr id="4" name="Slide Number Placeholder 3"/>
          <p:cNvSpPr>
            <a:spLocks noGrp="1"/>
          </p:cNvSpPr>
          <p:nvPr>
            <p:ph type="sldNum" sz="quarter" idx="5"/>
          </p:nvPr>
        </p:nvSpPr>
        <p:spPr/>
        <p:txBody>
          <a:bodyPr/>
          <a:lstStyle/>
          <a:p>
            <a:fld id="{C415A9DC-8D86-4A9C-92AE-751F9714E7AF}" type="slidenum">
              <a:rPr lang="en-US" smtClean="0"/>
              <a:t>47</a:t>
            </a:fld>
            <a:endParaRPr lang="en-US" dirty="0"/>
          </a:p>
        </p:txBody>
      </p:sp>
    </p:spTree>
    <p:extLst>
      <p:ext uri="{BB962C8B-B14F-4D97-AF65-F5344CB8AC3E}">
        <p14:creationId xmlns:p14="http://schemas.microsoft.com/office/powerpoint/2010/main" val="3274768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Description of the Slide</a:t>
            </a: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Florida DOT implemented ICM by meshing two different operations, seeing multiple benefits.</a:t>
            </a:r>
          </a:p>
          <a:p>
            <a:pPr marL="0" marR="0" lvl="0" indent="0" algn="l" defTabSz="914400" rtl="0" eaLnBrk="0" fontAlgn="base" latinLnBrk="0" hangingPunct="0">
              <a:lnSpc>
                <a:spcPct val="100000"/>
              </a:lnSpc>
              <a:spcBef>
                <a:spcPts val="0"/>
              </a:spcBef>
              <a:spcAft>
                <a:spcPts val="30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Key Points</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ICM program works to build on successes and searches for new and innovative ways to improve traffic in Central Florida. Timing plans and diversion routes have proven to be effective at maximizing existing resources.</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Arterial operations perfectly compliment freeway operations by utilizing Advanced Traffic Management Systems (ATMS) platforms to maximize system efficiency through notifications and coordination with local agencies. The ICM Signal Timing Engineer at the District 5 RTMC worked extensively with the city of Orlando to re-enable vehicle detection so data could be pulled and utilized again. </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This allowed data such as travel times, travel time reliability, transit and signal priority and emergency vehicle preemption to be consistently gathered and tracked over time to identify trends and to learn which corridors require adjustments.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Since implementation:</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District 5 ICM program has an estimated benefit-to-cost ratio of 5-10:1.</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Thanks to effective traffic signal control, emissions have been reduced by 3-22% and variable speed displays have reduced CO2 emissions by 10-20%.</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Dynamic Shoulder Running reduces travel times by up to 25% while proving to have no adverse effect on safety.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Transit Signal Priority improves bus times by 2-15% with minimal impact to side streets, and Adaptive Signal Control reduces overall delays by 4-40%.</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FDOT chose to activate their Emergency Shoulder Use Plan as an example of lessons learned from Hurricane Irma, which ravaged Florida in September 2017, displaying the importance of incident management as hundreds of thousands of Floridians evacuated ahead of the disaster.</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program also provides better mobility to the traveling public by providing alternate solutions in the event of freeway congestion or closures, including multi-modal alternatives.</a:t>
            </a:r>
          </a:p>
          <a:p>
            <a:pPr marL="171450" marR="0" lvl="0" indent="-17145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C415A9DC-8D86-4A9C-92AE-751F9714E7AF}" type="slidenum">
              <a:rPr lang="en-US" smtClean="0"/>
              <a:t>48</a:t>
            </a:fld>
            <a:endParaRPr lang="en-US" dirty="0"/>
          </a:p>
        </p:txBody>
      </p:sp>
    </p:spTree>
    <p:extLst>
      <p:ext uri="{BB962C8B-B14F-4D97-AF65-F5344CB8AC3E}">
        <p14:creationId xmlns:p14="http://schemas.microsoft.com/office/powerpoint/2010/main" val="3814236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Description of the Slide</a:t>
            </a:r>
          </a:p>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After seeing these examples, we want to be clear that TSMO isn’t about high-ticket, expensive fixes. It’s about meeting the needs of customers in smarter ways</a:t>
            </a:r>
          </a:p>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Key Points</a:t>
            </a:r>
          </a:p>
          <a:p>
            <a:pPr marL="171450" indent="-171450">
              <a:buFont typeface="Arial" panose="020B0604020202020204" pitchFamily="34" charset="0"/>
              <a:buChar char="•"/>
            </a:pPr>
            <a:r>
              <a:rPr lang="en-US" dirty="0"/>
              <a:t>TSMO is a collection of solutions to help transportation</a:t>
            </a:r>
            <a:r>
              <a:rPr lang="en-US" baseline="0" dirty="0"/>
              <a:t> agencies get the most out of existing infrastructure, recognizing the fact that we can no longer build our way out of congestion.</a:t>
            </a:r>
            <a:endParaRPr lang="en-US" dirty="0"/>
          </a:p>
          <a:p>
            <a:pPr marL="171450" indent="-171450">
              <a:buFont typeface="Arial" panose="020B0604020202020204" pitchFamily="34" charset="0"/>
              <a:buChar char="•"/>
            </a:pPr>
            <a:r>
              <a:rPr lang="en-US" dirty="0"/>
              <a:t>TSMO</a:t>
            </a:r>
            <a:r>
              <a:rPr lang="en-US" baseline="0" dirty="0"/>
              <a:t> helps transportation agencies do more with less. Lower-cost TSMO options can often be deployed faster than other solutions and with immediate results. Relatively small changes can make big differences on the transportation system.</a:t>
            </a:r>
          </a:p>
          <a:p>
            <a:pPr marL="171450" indent="-171450">
              <a:buFont typeface="Arial" panose="020B0604020202020204" pitchFamily="34" charset="0"/>
              <a:buChar char="•"/>
            </a:pPr>
            <a:r>
              <a:rPr lang="en-US" baseline="0" dirty="0"/>
              <a:t>Operational strategies are especially helpful when conceptualized in the project planning process and an agency’s overall strategic planning. Thinking of TSMO as early as possible allows for greater impact and success.</a:t>
            </a:r>
          </a:p>
          <a:p>
            <a:pPr marL="171450" indent="-171450">
              <a:buFont typeface="Arial" panose="020B0604020202020204" pitchFamily="34" charset="0"/>
              <a:buChar char="•"/>
            </a:pPr>
            <a:r>
              <a:rPr lang="en-US" baseline="0" dirty="0"/>
              <a:t>Utilizing TSMO strategies does not just help with congestion. These operational solutions make our transportation infrastructure safer, save money, improve the travel experience of users, enhance business productivity, and allow transportation agencies to better connect all modes of transportation along a system.</a:t>
            </a:r>
            <a:endParaRPr lang="en-US" dirty="0"/>
          </a:p>
        </p:txBody>
      </p:sp>
      <p:sp>
        <p:nvSpPr>
          <p:cNvPr id="4" name="Slide Number Placeholder 3"/>
          <p:cNvSpPr>
            <a:spLocks noGrp="1"/>
          </p:cNvSpPr>
          <p:nvPr>
            <p:ph type="sldNum" sz="quarter" idx="5"/>
          </p:nvPr>
        </p:nvSpPr>
        <p:spPr/>
        <p:txBody>
          <a:bodyPr/>
          <a:lstStyle/>
          <a:p>
            <a:fld id="{C415A9DC-8D86-4A9C-92AE-751F9714E7AF}" type="slidenum">
              <a:rPr lang="en-US" smtClean="0"/>
              <a:t>49</a:t>
            </a:fld>
            <a:endParaRPr lang="en-US" dirty="0"/>
          </a:p>
        </p:txBody>
      </p:sp>
    </p:spTree>
    <p:extLst>
      <p:ext uri="{BB962C8B-B14F-4D97-AF65-F5344CB8AC3E}">
        <p14:creationId xmlns:p14="http://schemas.microsoft.com/office/powerpoint/2010/main" val="40533090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Description of the Slide</a:t>
            </a:r>
          </a:p>
          <a:p>
            <a:r>
              <a:rPr lang="en-US" dirty="0"/>
              <a:t>These questions are directed at the audience to generate discussion.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Key Points</a:t>
            </a:r>
          </a:p>
          <a:p>
            <a:r>
              <a:rPr lang="en-US" dirty="0"/>
              <a:t>A few questions are shown here for your consideration. Let’s hear from you regarding your State’s or Region’s TSMO advances, successes, and challenges.</a:t>
            </a:r>
          </a:p>
        </p:txBody>
      </p:sp>
      <p:sp>
        <p:nvSpPr>
          <p:cNvPr id="4" name="Slide Number Placeholder 3"/>
          <p:cNvSpPr>
            <a:spLocks noGrp="1"/>
          </p:cNvSpPr>
          <p:nvPr>
            <p:ph type="sldNum" sz="quarter" idx="5"/>
          </p:nvPr>
        </p:nvSpPr>
        <p:spPr/>
        <p:txBody>
          <a:bodyPr/>
          <a:lstStyle/>
          <a:p>
            <a:fld id="{C415A9DC-8D86-4A9C-92AE-751F9714E7AF}" type="slidenum">
              <a:rPr lang="en-US" smtClean="0"/>
              <a:t>50</a:t>
            </a:fld>
            <a:endParaRPr lang="en-US" dirty="0"/>
          </a:p>
        </p:txBody>
      </p:sp>
    </p:spTree>
    <p:extLst>
      <p:ext uri="{BB962C8B-B14F-4D97-AF65-F5344CB8AC3E}">
        <p14:creationId xmlns:p14="http://schemas.microsoft.com/office/powerpoint/2010/main" val="345297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933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Description of the Slide</a:t>
            </a:r>
          </a:p>
          <a:p>
            <a:pPr marL="0" marR="0" lvl="0" indent="0" algn="l" defTabSz="899336" rtl="0" eaLnBrk="1" fontAlgn="auto" latinLnBrk="0" hangingPunct="1">
              <a:lnSpc>
                <a:spcPct val="100000"/>
              </a:lnSpc>
              <a:spcBef>
                <a:spcPts val="0"/>
              </a:spcBef>
              <a:spcAft>
                <a:spcPts val="0"/>
              </a:spcAft>
              <a:buClrTx/>
              <a:buSzTx/>
              <a:buFontTx/>
              <a:buNone/>
              <a:tabLst/>
              <a:defRPr/>
            </a:pPr>
            <a:r>
              <a:rPr lang="en-US" b="0" dirty="0"/>
              <a:t>This slide contains a quote from Scott </a:t>
            </a:r>
            <a:r>
              <a:rPr lang="en-US" b="0" dirty="0" err="1"/>
              <a:t>Marler</a:t>
            </a:r>
            <a:r>
              <a:rPr lang="en-US" b="0" dirty="0"/>
              <a:t>, Iowa DOT Director, to describe TSMO</a:t>
            </a:r>
          </a:p>
          <a:p>
            <a:pPr marL="0" marR="0" lvl="0" indent="0" algn="l" defTabSz="899336" rtl="0" eaLnBrk="1" fontAlgn="auto" latinLnBrk="0" hangingPunct="1">
              <a:lnSpc>
                <a:spcPct val="100000"/>
              </a:lnSpc>
              <a:spcBef>
                <a:spcPts val="0"/>
              </a:spcBef>
              <a:spcAft>
                <a:spcPts val="0"/>
              </a:spcAft>
              <a:buClrTx/>
              <a:buSzTx/>
              <a:buFontTx/>
              <a:buNone/>
              <a:tabLst/>
              <a:defRPr/>
            </a:pPr>
            <a:endParaRPr lang="en-US" b="0" dirty="0"/>
          </a:p>
          <a:p>
            <a:pPr defTabSz="899336">
              <a:defRPr/>
            </a:pPr>
            <a:r>
              <a:rPr lang="en-US" b="1" dirty="0"/>
              <a:t>Key Points</a:t>
            </a:r>
            <a:r>
              <a:rPr lang="en-US" dirty="0"/>
              <a:t>:</a:t>
            </a:r>
          </a:p>
          <a:p>
            <a:pPr marL="171450" indent="-171450" defTabSz="899336">
              <a:buFont typeface="Arial" panose="020B0604020202020204" pitchFamily="34" charset="0"/>
              <a:buChar char="•"/>
              <a:defRPr/>
            </a:pPr>
            <a:r>
              <a:rPr lang="en-US" dirty="0"/>
              <a:t>First and most important, TSMO is not a passing fad. Iowa DOT Director Mark Lowe summarizes what TSMO means to the agency and its purpose of improving the capacity of existing facilities.</a:t>
            </a:r>
          </a:p>
          <a:p>
            <a:pPr marL="171450" indent="-171450">
              <a:buFont typeface="Arial" panose="020B0604020202020204" pitchFamily="34" charset="0"/>
              <a:buChar char="•"/>
            </a:pPr>
            <a:r>
              <a:rPr lang="en-US" dirty="0"/>
              <a:t>TSMO is about strategies that optimize the performance of infrastructure. Those strategies may include systems and services and their purpose is to preserve capacity and improve security, safety and reliability – making the transportation as good as it can be for moving people and goods from point A to B.</a:t>
            </a:r>
          </a:p>
          <a:p>
            <a:pPr marL="171450" indent="-171450">
              <a:buFont typeface="Arial" panose="020B0604020202020204" pitchFamily="34" charset="0"/>
              <a:buChar char="•"/>
            </a:pPr>
            <a:r>
              <a:rPr lang="en-US" dirty="0"/>
              <a:t>The term TSMO may</a:t>
            </a:r>
            <a:r>
              <a:rPr lang="en-US" baseline="0" dirty="0"/>
              <a:t> be relatively new, but the practice of it is not</a:t>
            </a:r>
            <a:r>
              <a:rPr lang="en-US" dirty="0"/>
              <a:t>. However, due to increased congestion, improved roadway designs, and advances in technology, the tools of TSMO have evolved significantly over time.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Note: Scott Marler provided this quote and permission to use it for this slide deck.</a:t>
            </a:r>
          </a:p>
        </p:txBody>
      </p:sp>
      <p:sp>
        <p:nvSpPr>
          <p:cNvPr id="4" name="Slide Number Placeholder 3"/>
          <p:cNvSpPr>
            <a:spLocks noGrp="1"/>
          </p:cNvSpPr>
          <p:nvPr>
            <p:ph type="sldNum" sz="quarter" idx="5"/>
          </p:nvPr>
        </p:nvSpPr>
        <p:spPr/>
        <p:txBody>
          <a:bodyPr/>
          <a:lstStyle/>
          <a:p>
            <a:fld id="{C415A9DC-8D86-4A9C-92AE-751F9714E7AF}" type="slidenum">
              <a:rPr lang="en-US" smtClean="0"/>
              <a:t>4</a:t>
            </a:fld>
            <a:endParaRPr lang="en-US" dirty="0"/>
          </a:p>
        </p:txBody>
      </p:sp>
    </p:spTree>
    <p:extLst>
      <p:ext uri="{BB962C8B-B14F-4D97-AF65-F5344CB8AC3E}">
        <p14:creationId xmlns:p14="http://schemas.microsoft.com/office/powerpoint/2010/main" val="24532540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Description of the Slide</a:t>
            </a:r>
          </a:p>
          <a:p>
            <a:r>
              <a:rPr lang="en-US" dirty="0"/>
              <a:t>The slide includes links with additional information. </a:t>
            </a:r>
          </a:p>
        </p:txBody>
      </p:sp>
      <p:sp>
        <p:nvSpPr>
          <p:cNvPr id="4" name="Slide Number Placeholder 3"/>
          <p:cNvSpPr>
            <a:spLocks noGrp="1"/>
          </p:cNvSpPr>
          <p:nvPr>
            <p:ph type="sldNum" sz="quarter" idx="5"/>
          </p:nvPr>
        </p:nvSpPr>
        <p:spPr/>
        <p:txBody>
          <a:bodyPr/>
          <a:lstStyle/>
          <a:p>
            <a:fld id="{C415A9DC-8D86-4A9C-92AE-751F9714E7AF}" type="slidenum">
              <a:rPr lang="en-US" smtClean="0"/>
              <a:t>51</a:t>
            </a:fld>
            <a:endParaRPr lang="en-US" dirty="0"/>
          </a:p>
        </p:txBody>
      </p:sp>
    </p:spTree>
    <p:extLst>
      <p:ext uri="{BB962C8B-B14F-4D97-AF65-F5344CB8AC3E}">
        <p14:creationId xmlns:p14="http://schemas.microsoft.com/office/powerpoint/2010/main" val="398052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Description of the Slide</a:t>
            </a:r>
          </a:p>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just discussed what TSMO is, but why is it important for transportation agencies?</a:t>
            </a:r>
          </a:p>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Key Points</a:t>
            </a:r>
          </a:p>
          <a:p>
            <a:pPr marL="171450" indent="-171450">
              <a:buFont typeface="Arial" panose="020B0604020202020204" pitchFamily="34" charset="0"/>
              <a:buChar char="•"/>
            </a:pPr>
            <a:r>
              <a:rPr lang="en-US" dirty="0"/>
              <a:t>In many other industries—such</a:t>
            </a:r>
            <a:r>
              <a:rPr lang="en-US" baseline="0" dirty="0"/>
              <a:t> as airports, factories, and utilities—</a:t>
            </a:r>
            <a:r>
              <a:rPr lang="en-US" dirty="0"/>
              <a:t>adding physical capacity is considered only after they have squeezed efficiencies out through better control of supply and demand or by layering on technology elements. The highway industry still has “build projects / expand the system first” legacy thinking built in. We are trying to catch up to other industries who have long recognized the importance of getting the most out of their existing capital investments.</a:t>
            </a:r>
          </a:p>
          <a:p>
            <a:pPr marL="171450" indent="-171450">
              <a:buFont typeface="Arial" panose="020B0604020202020204" pitchFamily="34" charset="0"/>
              <a:buChar char="•"/>
            </a:pPr>
            <a:r>
              <a:rPr lang="en-US" dirty="0"/>
              <a:t>Transportation</a:t>
            </a:r>
            <a:r>
              <a:rPr lang="en-US" baseline="0" dirty="0"/>
              <a:t> agencies on the federal, state, and local levels have, for years, been tasked with doing more with limited resources. State DOTs are always looking for innovative, lower cost ways to get people and goods to their destinations more safely and reliably. TSMO can help do that.</a:t>
            </a:r>
          </a:p>
          <a:p>
            <a:pPr marL="171450" indent="-171450">
              <a:buFont typeface="Arial" panose="020B0604020202020204" pitchFamily="34" charset="0"/>
              <a:buChar char="•"/>
            </a:pPr>
            <a:r>
              <a:rPr lang="en-US" baseline="0" dirty="0"/>
              <a:t>Transportation agencies can leverage technology and data to develop solutions to address congestion issues. However, given the advancement in consumer technologies, privately owned mobility services, shared mobility and the availability of more information, the traveling public expects fast, reliable and “smart” transportation.</a:t>
            </a:r>
          </a:p>
          <a:p>
            <a:pPr marL="171450" indent="-171450">
              <a:buFont typeface="Arial" panose="020B0604020202020204" pitchFamily="34" charset="0"/>
              <a:buChar char="•"/>
            </a:pPr>
            <a:r>
              <a:rPr lang="en-US" baseline="0" dirty="0"/>
              <a:t>There is a greater demand for accountability for public officials to ensure that public funds are spent to maximize the performance of the transportation system in the most cost-effective way. This creates a trend toward performance-based programs. The traveling public is seeking relief from unexpected delays in their trips.</a:t>
            </a:r>
          </a:p>
          <a:p>
            <a:pPr marL="171450" indent="-171450">
              <a:buFont typeface="Arial" panose="020B0604020202020204" pitchFamily="34" charset="0"/>
              <a:buChar char="•"/>
            </a:pPr>
            <a:r>
              <a:rPr lang="en-US" baseline="0" dirty="0"/>
              <a:t>Research has shown that while some congestion may be caused by typical morning and evening rush hours, a significant amount comes from non-recurring events, such as crashes, breakdowns, work zones, weather, and special events. There may be opportunities to quickly apply low-cost TSMO improvements that are targeted toward these specific causes to reduce their impacts.</a:t>
            </a: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C415A9DC-8D86-4A9C-92AE-751F9714E7AF}" type="slidenum">
              <a:rPr lang="en-US" smtClean="0"/>
              <a:t>5</a:t>
            </a:fld>
            <a:endParaRPr lang="en-US" dirty="0"/>
          </a:p>
        </p:txBody>
      </p:sp>
    </p:spTree>
    <p:extLst>
      <p:ext uri="{BB962C8B-B14F-4D97-AF65-F5344CB8AC3E}">
        <p14:creationId xmlns:p14="http://schemas.microsoft.com/office/powerpoint/2010/main" val="1185504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933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Description of the Slide</a:t>
            </a:r>
          </a:p>
          <a:p>
            <a:pPr defTabSz="899336">
              <a:defRPr/>
            </a:pPr>
            <a:r>
              <a:rPr lang="en-US" b="0" dirty="0"/>
              <a:t>This slide shows a continuum of operations-related activities that have taken place in recent years, showing significant advancements in TSMO knowledge, organization, and implementation at a national level.</a:t>
            </a:r>
          </a:p>
          <a:p>
            <a:pPr defTabSz="899336">
              <a:defRPr/>
            </a:pPr>
            <a:endParaRPr lang="en-US" b="0" dirty="0"/>
          </a:p>
          <a:p>
            <a:pPr defTabSz="899336">
              <a:defRPr/>
            </a:pPr>
            <a:r>
              <a:rPr lang="en-US" b="1" dirty="0"/>
              <a:t>Key Points</a:t>
            </a:r>
            <a:r>
              <a:rPr lang="en-US" dirty="0"/>
              <a:t>:</a:t>
            </a:r>
          </a:p>
          <a:p>
            <a:pPr marL="171450" indent="-171450">
              <a:buFont typeface="Arial" panose="020B0604020202020204" pitchFamily="34" charset="0"/>
              <a:buChar char="•"/>
            </a:pPr>
            <a:r>
              <a:rPr lang="en-US" dirty="0"/>
              <a:t>The Board of Directors Presentation on TSMO in 2012 set the stage to engage state agencies in a new era of operations-focused goals and outcomes</a:t>
            </a:r>
          </a:p>
          <a:p>
            <a:pPr marL="171450" indent="-171450">
              <a:buFont typeface="Arial" panose="020B0604020202020204" pitchFamily="34" charset="0"/>
              <a:buChar char="•"/>
            </a:pPr>
            <a:r>
              <a:rPr lang="en-US" dirty="0"/>
              <a:t>In 2013, the reorganization of AASHTO’s Subcommittee on Transportation Systems Management and Operations (STSMO) elevated operations within AASHTO providing a national venue to organize and learn from one another</a:t>
            </a:r>
          </a:p>
          <a:p>
            <a:pPr marL="171450" indent="-171450">
              <a:buFont typeface="Arial" panose="020B0604020202020204" pitchFamily="34" charset="0"/>
              <a:buChar char="•"/>
            </a:pPr>
            <a:r>
              <a:rPr lang="en-US" dirty="0"/>
              <a:t>In the following years, various partnerships and milestones helped to shape and solidify TSMO efforts nationally, providing a wealth of information and resources to assist DOTs with improving their transportation systems using TSMO strategies. For example:</a:t>
            </a:r>
          </a:p>
          <a:p>
            <a:pPr marL="628650" lvl="1" indent="-171450">
              <a:buFont typeface="Arial" panose="020B0604020202020204" pitchFamily="34" charset="0"/>
              <a:buChar char="•"/>
            </a:pPr>
            <a:r>
              <a:rPr lang="en-US" dirty="0"/>
              <a:t>SHRP2 Reliability research results were becoming available and being implemented in practice through targeted tools, workshops, and training</a:t>
            </a:r>
          </a:p>
          <a:p>
            <a:pPr marL="628650" lvl="1" indent="-171450">
              <a:buFont typeface="Arial" panose="020B0604020202020204" pitchFamily="34" charset="0"/>
              <a:buChar char="•"/>
            </a:pPr>
            <a:r>
              <a:rPr lang="en-US" dirty="0"/>
              <a:t>The National Operations Center of Excellence (NOCoE), a partnership of AASHTO, the Institute of Transportation Engineers (ITE), and ITS America, with support from the Federal Highway Administration (FHWA) was established as a focal point for research findings, resources, lessons learned, and information sharing regarding successful TSMO practices</a:t>
            </a:r>
          </a:p>
          <a:p>
            <a:pPr marL="171450" indent="-171450">
              <a:buFont typeface="Arial" panose="020B0604020202020204" pitchFamily="34" charset="0"/>
              <a:buChar char="•"/>
            </a:pPr>
            <a:r>
              <a:rPr lang="en-US" sz="1200" kern="1200" dirty="0">
                <a:solidFill>
                  <a:schemeClr val="tx1"/>
                </a:solidFill>
                <a:latin typeface="+mn-lt"/>
                <a:ea typeface="+mn-ea"/>
                <a:cs typeface="+mn-cs"/>
              </a:rPr>
              <a:t>TSMO now has advanced even further to include emerging technologies, such as connected and automated transportation systems</a:t>
            </a:r>
          </a:p>
          <a:p>
            <a:pPr marL="628650" lvl="1" indent="-171450">
              <a:buFont typeface="Arial" panose="020B0604020202020204" pitchFamily="34" charset="0"/>
              <a:buChar char="•"/>
            </a:pPr>
            <a:r>
              <a:rPr lang="en-US" sz="1200" kern="1200" dirty="0">
                <a:solidFill>
                  <a:schemeClr val="tx1"/>
                </a:solidFill>
                <a:latin typeface="+mn-lt"/>
                <a:ea typeface="+mn-ea"/>
                <a:cs typeface="+mn-cs"/>
              </a:rPr>
              <a:t>The Cooperative Automated Transportation (CAT) Coalition serves as a collaborative focal point for federal, state and local government officials, academia, industry and their related associations to address critical program and technical issues associated with the nationwide deployment of connected and automated vehicles on streets and highways. </a:t>
            </a:r>
          </a:p>
          <a:p>
            <a:pPr marL="171450" lvl="1" indent="-17145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As seen at the far-right side of this slide, several print and electronic outreach materials produced by AASHTO with support from FHWA, are now available for use by DOT CEOs and managers. I will share more about those materials at the end of the presentation.</a:t>
            </a:r>
            <a:endParaRPr lang="en-US" dirty="0"/>
          </a:p>
        </p:txBody>
      </p:sp>
      <p:sp>
        <p:nvSpPr>
          <p:cNvPr id="4" name="Slide Number Placeholder 3"/>
          <p:cNvSpPr>
            <a:spLocks noGrp="1"/>
          </p:cNvSpPr>
          <p:nvPr>
            <p:ph type="sldNum" sz="quarter" idx="5"/>
          </p:nvPr>
        </p:nvSpPr>
        <p:spPr/>
        <p:txBody>
          <a:bodyPr/>
          <a:lstStyle/>
          <a:p>
            <a:fld id="{C415A9DC-8D86-4A9C-92AE-751F9714E7AF}" type="slidenum">
              <a:rPr lang="en-US" smtClean="0"/>
              <a:t>6</a:t>
            </a:fld>
            <a:endParaRPr lang="en-US" dirty="0"/>
          </a:p>
        </p:txBody>
      </p:sp>
    </p:spTree>
    <p:extLst>
      <p:ext uri="{BB962C8B-B14F-4D97-AF65-F5344CB8AC3E}">
        <p14:creationId xmlns:p14="http://schemas.microsoft.com/office/powerpoint/2010/main" val="3593765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933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Description of the Slide:</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This slide overlays a progression of the estimated number of TSMO plans that have been developed by State DOTs in the past 5-6 years. While this is not based on a comprehensive review of TSMO plans in place, it does show a steady upward trend over time.</a:t>
            </a:r>
          </a:p>
          <a:p>
            <a:pPr marL="0" marR="0" lvl="0" indent="0" algn="l" defTabSz="89933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defTabSz="899336">
              <a:defRPr/>
            </a:pPr>
            <a:r>
              <a:rPr lang="en-US" b="1" dirty="0"/>
              <a:t>Key Points</a:t>
            </a:r>
            <a:r>
              <a:rPr lang="en-US" dirty="0"/>
              <a:t>:</a:t>
            </a:r>
          </a:p>
          <a:p>
            <a:pPr marL="171450" indent="-171450">
              <a:buFont typeface="Arial" panose="020B0604020202020204" pitchFamily="34" charset="0"/>
              <a:buChar char="•"/>
            </a:pPr>
            <a:r>
              <a:rPr lang="en-US" dirty="0"/>
              <a:t>TSMO plans developed by states could include Strategic Plans setting Operations goals and strategies, Program Plans to define internal organizational structures and working relationships; and/or Implementation Plans that outline specific strategies and timelines</a:t>
            </a:r>
          </a:p>
          <a:p>
            <a:pPr marL="171450" indent="-171450">
              <a:buFont typeface="Arial" panose="020B0604020202020204" pitchFamily="34" charset="0"/>
              <a:buChar char="•"/>
            </a:pPr>
            <a:r>
              <a:rPr lang="en-US" dirty="0"/>
              <a:t>This continued progression demonstrates a commitment of agencies to systematically plan for improvements that provide operational and safety benefits with minimal investments compared to simply adding more pavement</a:t>
            </a:r>
          </a:p>
          <a:p>
            <a:pPr marL="171450" indent="-171450">
              <a:buFont typeface="Arial" panose="020B0604020202020204" pitchFamily="34" charset="0"/>
              <a:buChar char="•"/>
            </a:pPr>
            <a:r>
              <a:rPr lang="en-US" dirty="0"/>
              <a:t>The CMM thread from SHRP2 led to States identifying the need for TSMO plans to help create a clearer TSMO program and strategic direction.</a:t>
            </a:r>
          </a:p>
          <a:p>
            <a:pPr marL="171450" indent="-171450">
              <a:buFont typeface="Arial" panose="020B0604020202020204" pitchFamily="34" charset="0"/>
              <a:buChar char="•"/>
            </a:pPr>
            <a:r>
              <a:rPr lang="en-US" dirty="0"/>
              <a:t>These concurrent efforts/developments have synergies to advance and mainstream TSMO</a:t>
            </a:r>
          </a:p>
        </p:txBody>
      </p:sp>
      <p:sp>
        <p:nvSpPr>
          <p:cNvPr id="4" name="Slide Number Placeholder 3"/>
          <p:cNvSpPr>
            <a:spLocks noGrp="1"/>
          </p:cNvSpPr>
          <p:nvPr>
            <p:ph type="sldNum" sz="quarter" idx="5"/>
          </p:nvPr>
        </p:nvSpPr>
        <p:spPr/>
        <p:txBody>
          <a:bodyPr/>
          <a:lstStyle/>
          <a:p>
            <a:fld id="{C415A9DC-8D86-4A9C-92AE-751F9714E7AF}" type="slidenum">
              <a:rPr lang="en-US" smtClean="0"/>
              <a:t>7</a:t>
            </a:fld>
            <a:endParaRPr lang="en-US" dirty="0"/>
          </a:p>
        </p:txBody>
      </p:sp>
    </p:spTree>
    <p:extLst>
      <p:ext uri="{BB962C8B-B14F-4D97-AF65-F5344CB8AC3E}">
        <p14:creationId xmlns:p14="http://schemas.microsoft.com/office/powerpoint/2010/main" val="4207258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Description of the Slide</a:t>
            </a:r>
          </a:p>
          <a:p>
            <a:pPr marL="0" marR="0" lvl="0" indent="0" algn="l" defTabSz="914400" rtl="0" eaLnBrk="0" fontAlgn="base" latinLnBrk="0" hangingPunct="0">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slide lists several of the operations strategies that’s have been applied by DOTs and transportation agencies across the country; and in doing so, they have made a substantial positive impact on the safety, mobility, and reliability of the surface transportation network.</a:t>
            </a:r>
          </a:p>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Key Points</a:t>
            </a:r>
          </a:p>
          <a:p>
            <a:pPr marL="182880" marR="0" lvl="0" indent="-182880" algn="l" defTabSz="914400" rtl="0" eaLnBrk="0" fontAlgn="base" latinLnBrk="0" hangingPunct="0">
              <a:lnSpc>
                <a:spcPct val="100000"/>
              </a:lnSpc>
              <a:spcBef>
                <a:spcPts val="0"/>
              </a:spcBef>
              <a:spcAft>
                <a:spcPts val="30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Operations consists of a wide array of possible strategies and opportunities, from every-day activities to cutting edge solutions and technologies.</a:t>
            </a:r>
          </a:p>
          <a:p>
            <a:pPr marL="182880" marR="0" lvl="0" indent="-182880" algn="l" defTabSz="914400" rtl="0" eaLnBrk="0" fontAlgn="base" latinLnBrk="0" hangingPunct="0">
              <a:lnSpc>
                <a:spcPct val="100000"/>
              </a:lnSpc>
              <a:spcBef>
                <a:spcPts val="0"/>
              </a:spcBef>
              <a:spcAft>
                <a:spcPts val="30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Many of these strategies can be applied to both urban and rural environments.</a:t>
            </a:r>
          </a:p>
          <a:p>
            <a:pPr marL="182880" marR="0" lvl="0" indent="-182880" algn="l" defTabSz="914400" rtl="0" eaLnBrk="0" fontAlgn="base" latinLnBrk="0" hangingPunct="0">
              <a:lnSpc>
                <a:spcPct val="100000"/>
              </a:lnSpc>
              <a:spcBef>
                <a:spcPts val="0"/>
              </a:spcBef>
              <a:spcAft>
                <a:spcPts val="30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recent years, personal mobility options such as Uber/Lyft and scooters have emerged and grown in use within the transportation network. </a:t>
            </a:r>
          </a:p>
          <a:p>
            <a:pPr marL="182880" marR="0" lvl="0" indent="-182880" algn="l" defTabSz="914400" rtl="0" eaLnBrk="0" fontAlgn="base" latinLnBrk="0" hangingPunct="0">
              <a:lnSpc>
                <a:spcPct val="100000"/>
              </a:lnSpc>
              <a:spcBef>
                <a:spcPts val="0"/>
              </a:spcBef>
              <a:spcAft>
                <a:spcPts val="30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Additionally, states are increasingly deploying infrastructure improvements to facilitate the implementation of connected and automated transportation options. </a:t>
            </a:r>
          </a:p>
          <a:p>
            <a:pPr marL="182880" marR="0" lvl="0" indent="-182880" algn="l" defTabSz="914400" rtl="0" eaLnBrk="0" fontAlgn="base" latinLnBrk="0" hangingPunct="0">
              <a:lnSpc>
                <a:spcPct val="100000"/>
              </a:lnSpc>
              <a:spcBef>
                <a:spcPts val="0"/>
              </a:spcBef>
              <a:spcAft>
                <a:spcPts val="30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will touch on some of these strategies in more detail throughout the presentation, sharing specific benefits that have been measured by DOTs in many of these strategy areas.</a:t>
            </a:r>
            <a:endParaRPr lang="en-US" dirty="0"/>
          </a:p>
        </p:txBody>
      </p:sp>
      <p:sp>
        <p:nvSpPr>
          <p:cNvPr id="4" name="Slide Number Placeholder 3"/>
          <p:cNvSpPr>
            <a:spLocks noGrp="1"/>
          </p:cNvSpPr>
          <p:nvPr>
            <p:ph type="sldNum" sz="quarter" idx="5"/>
          </p:nvPr>
        </p:nvSpPr>
        <p:spPr/>
        <p:txBody>
          <a:bodyPr/>
          <a:lstStyle/>
          <a:p>
            <a:fld id="{C415A9DC-8D86-4A9C-92AE-751F9714E7AF}" type="slidenum">
              <a:rPr lang="en-US" smtClean="0"/>
              <a:t>8</a:t>
            </a:fld>
            <a:endParaRPr lang="en-US" dirty="0"/>
          </a:p>
        </p:txBody>
      </p:sp>
    </p:spTree>
    <p:extLst>
      <p:ext uri="{BB962C8B-B14F-4D97-AF65-F5344CB8AC3E}">
        <p14:creationId xmlns:p14="http://schemas.microsoft.com/office/powerpoint/2010/main" val="2289601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provide evidence of tangible, measurable benefits of TSMO in practices, with several examples from State DOTs.</a:t>
            </a:r>
          </a:p>
        </p:txBody>
      </p:sp>
      <p:sp>
        <p:nvSpPr>
          <p:cNvPr id="4" name="Slide Number Placeholder 3"/>
          <p:cNvSpPr>
            <a:spLocks noGrp="1"/>
          </p:cNvSpPr>
          <p:nvPr>
            <p:ph type="sldNum" sz="quarter" idx="5"/>
          </p:nvPr>
        </p:nvSpPr>
        <p:spPr/>
        <p:txBody>
          <a:bodyPr/>
          <a:lstStyle/>
          <a:p>
            <a:fld id="{C415A9DC-8D86-4A9C-92AE-751F9714E7AF}" type="slidenum">
              <a:rPr lang="en-US" smtClean="0"/>
              <a:t>9</a:t>
            </a:fld>
            <a:endParaRPr lang="en-US" dirty="0"/>
          </a:p>
        </p:txBody>
      </p:sp>
    </p:spTree>
    <p:extLst>
      <p:ext uri="{BB962C8B-B14F-4D97-AF65-F5344CB8AC3E}">
        <p14:creationId xmlns:p14="http://schemas.microsoft.com/office/powerpoint/2010/main" val="618057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2060"/>
        </a:solidFill>
        <a:effectLst/>
      </p:bgPr>
    </p:bg>
    <p:spTree>
      <p:nvGrpSpPr>
        <p:cNvPr id="1" name=""/>
        <p:cNvGrpSpPr/>
        <p:nvPr/>
      </p:nvGrpSpPr>
      <p:grpSpPr>
        <a:xfrm>
          <a:off x="0" y="0"/>
          <a:ext cx="0" cy="0"/>
          <a:chOff x="0" y="0"/>
          <a:chExt cx="0" cy="0"/>
        </a:xfrm>
      </p:grpSpPr>
      <p:sp>
        <p:nvSpPr>
          <p:cNvPr id="7" name="Rounded Rectangle 3">
            <a:extLst>
              <a:ext uri="{FF2B5EF4-FFF2-40B4-BE49-F238E27FC236}">
                <a16:creationId xmlns:a16="http://schemas.microsoft.com/office/drawing/2014/main" id="{E89B393E-F7EF-4484-B98A-06C210D52813}"/>
              </a:ext>
              <a:ext uri="{C183D7F6-B498-43B3-948B-1728B52AA6E4}">
                <adec:decorative xmlns:adec="http://schemas.microsoft.com/office/drawing/2017/decorative" val="1"/>
              </a:ext>
            </a:extLst>
          </p:cNvPr>
          <p:cNvSpPr/>
          <p:nvPr userDrawn="1"/>
        </p:nvSpPr>
        <p:spPr>
          <a:xfrm>
            <a:off x="376584" y="2217172"/>
            <a:ext cx="11497981" cy="3099366"/>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88659812-6EB5-41AC-8DED-ED5C3A4BC08C}"/>
              </a:ext>
              <a:ext uri="{C183D7F6-B498-43B3-948B-1728B52AA6E4}">
                <adec:decorative xmlns:adec="http://schemas.microsoft.com/office/drawing/2017/decorative" val="1"/>
              </a:ext>
            </a:extLst>
          </p:cNvPr>
          <p:cNvGrpSpPr/>
          <p:nvPr userDrawn="1"/>
        </p:nvGrpSpPr>
        <p:grpSpPr>
          <a:xfrm>
            <a:off x="69925" y="-58271"/>
            <a:ext cx="12111318" cy="365760"/>
            <a:chOff x="69925" y="-58271"/>
            <a:chExt cx="12111318" cy="365760"/>
          </a:xfrm>
        </p:grpSpPr>
        <p:cxnSp>
          <p:nvCxnSpPr>
            <p:cNvPr id="9" name="Straight Connector 8">
              <a:extLst>
                <a:ext uri="{FF2B5EF4-FFF2-40B4-BE49-F238E27FC236}">
                  <a16:creationId xmlns:a16="http://schemas.microsoft.com/office/drawing/2014/main" id="{A05850DB-51E2-4FB6-A10D-8E2A37F32480}"/>
                </a:ext>
              </a:extLst>
            </p:cNvPr>
            <p:cNvCxnSpPr/>
            <p:nvPr/>
          </p:nvCxnSpPr>
          <p:spPr>
            <a:xfrm>
              <a:off x="10119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BC2B4E6-D0BA-400E-8F09-69E9775BD844}"/>
                </a:ext>
              </a:extLst>
            </p:cNvPr>
            <p:cNvCxnSpPr/>
            <p:nvPr/>
          </p:nvCxnSpPr>
          <p:spPr>
            <a:xfrm>
              <a:off x="11464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163DB1EA-A321-4E65-B934-E2F82F390F87}"/>
                </a:ext>
              </a:extLst>
            </p:cNvPr>
            <p:cNvCxnSpPr/>
            <p:nvPr/>
          </p:nvCxnSpPr>
          <p:spPr>
            <a:xfrm>
              <a:off x="12810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DCDEC454-11E2-4617-9B3A-95D6E8B9935F}"/>
                </a:ext>
              </a:extLst>
            </p:cNvPr>
            <p:cNvCxnSpPr/>
            <p:nvPr/>
          </p:nvCxnSpPr>
          <p:spPr>
            <a:xfrm>
              <a:off x="14156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1DFCA81-BBD9-4448-A418-8823B9AB1BD0}"/>
                </a:ext>
              </a:extLst>
            </p:cNvPr>
            <p:cNvCxnSpPr/>
            <p:nvPr/>
          </p:nvCxnSpPr>
          <p:spPr>
            <a:xfrm>
              <a:off x="15501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839A7228-B462-4405-8B6A-A3BE73DB92AF}"/>
                </a:ext>
              </a:extLst>
            </p:cNvPr>
            <p:cNvCxnSpPr/>
            <p:nvPr/>
          </p:nvCxnSpPr>
          <p:spPr>
            <a:xfrm>
              <a:off x="16847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13126ED-BD64-4A32-9BEB-6B7CA91816F5}"/>
                </a:ext>
              </a:extLst>
            </p:cNvPr>
            <p:cNvCxnSpPr/>
            <p:nvPr/>
          </p:nvCxnSpPr>
          <p:spPr>
            <a:xfrm>
              <a:off x="18193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06F5E9B2-B3A4-44C2-B4BA-1406897001C7}"/>
                </a:ext>
              </a:extLst>
            </p:cNvPr>
            <p:cNvCxnSpPr/>
            <p:nvPr/>
          </p:nvCxnSpPr>
          <p:spPr>
            <a:xfrm>
              <a:off x="19539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9C9C06F7-BFD8-4B72-AFB5-2889F47F7D1C}"/>
                </a:ext>
              </a:extLst>
            </p:cNvPr>
            <p:cNvCxnSpPr/>
            <p:nvPr/>
          </p:nvCxnSpPr>
          <p:spPr>
            <a:xfrm>
              <a:off x="20884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60B4240D-4A7A-4A50-AFD0-16E3BF747635}"/>
                </a:ext>
              </a:extLst>
            </p:cNvPr>
            <p:cNvCxnSpPr/>
            <p:nvPr/>
          </p:nvCxnSpPr>
          <p:spPr>
            <a:xfrm>
              <a:off x="22230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4528A49-1C77-4632-8881-6E2D09DAD139}"/>
                </a:ext>
              </a:extLst>
            </p:cNvPr>
            <p:cNvCxnSpPr/>
            <p:nvPr/>
          </p:nvCxnSpPr>
          <p:spPr>
            <a:xfrm>
              <a:off x="23576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39C2DBE-05A6-414B-8E9C-6678D857BD6E}"/>
                </a:ext>
              </a:extLst>
            </p:cNvPr>
            <p:cNvCxnSpPr/>
            <p:nvPr/>
          </p:nvCxnSpPr>
          <p:spPr>
            <a:xfrm>
              <a:off x="24921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3052F1E-DEB5-4D9B-A30E-BB29D4C9ADF6}"/>
                </a:ext>
              </a:extLst>
            </p:cNvPr>
            <p:cNvCxnSpPr/>
            <p:nvPr/>
          </p:nvCxnSpPr>
          <p:spPr>
            <a:xfrm>
              <a:off x="26267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6B9BA17B-A92B-4033-975F-F32698504602}"/>
                </a:ext>
              </a:extLst>
            </p:cNvPr>
            <p:cNvCxnSpPr/>
            <p:nvPr/>
          </p:nvCxnSpPr>
          <p:spPr>
            <a:xfrm>
              <a:off x="27613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2816F7E8-0DB1-4CF8-B666-303382BA29D1}"/>
                </a:ext>
              </a:extLst>
            </p:cNvPr>
            <p:cNvCxnSpPr/>
            <p:nvPr/>
          </p:nvCxnSpPr>
          <p:spPr>
            <a:xfrm>
              <a:off x="28958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3BC2687B-6AF7-4FA7-ADB4-85C2CBF10B95}"/>
                </a:ext>
              </a:extLst>
            </p:cNvPr>
            <p:cNvCxnSpPr/>
            <p:nvPr/>
          </p:nvCxnSpPr>
          <p:spPr>
            <a:xfrm>
              <a:off x="30304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8D825FB-D5BF-46F6-97D3-45CB34747E28}"/>
                </a:ext>
              </a:extLst>
            </p:cNvPr>
            <p:cNvCxnSpPr/>
            <p:nvPr/>
          </p:nvCxnSpPr>
          <p:spPr>
            <a:xfrm>
              <a:off x="31650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53717A70-C76C-4286-B722-EAC8F0C239B4}"/>
                </a:ext>
              </a:extLst>
            </p:cNvPr>
            <p:cNvCxnSpPr/>
            <p:nvPr/>
          </p:nvCxnSpPr>
          <p:spPr>
            <a:xfrm>
              <a:off x="32996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8A639C22-08E1-4376-ABA5-9035BF2AEE29}"/>
                </a:ext>
              </a:extLst>
            </p:cNvPr>
            <p:cNvCxnSpPr/>
            <p:nvPr/>
          </p:nvCxnSpPr>
          <p:spPr>
            <a:xfrm>
              <a:off x="34341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8E9AE25-E988-4161-BDFF-CDCC0AE8D45F}"/>
                </a:ext>
              </a:extLst>
            </p:cNvPr>
            <p:cNvCxnSpPr/>
            <p:nvPr/>
          </p:nvCxnSpPr>
          <p:spPr>
            <a:xfrm>
              <a:off x="35687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D4F23A67-3FE4-4C8A-A7B2-440FC4B051D6}"/>
                </a:ext>
              </a:extLst>
            </p:cNvPr>
            <p:cNvCxnSpPr/>
            <p:nvPr/>
          </p:nvCxnSpPr>
          <p:spPr>
            <a:xfrm>
              <a:off x="37033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07616921-A372-47D4-9E6F-0D609CD6C1C5}"/>
                </a:ext>
              </a:extLst>
            </p:cNvPr>
            <p:cNvCxnSpPr/>
            <p:nvPr/>
          </p:nvCxnSpPr>
          <p:spPr>
            <a:xfrm>
              <a:off x="38378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1ADFEB29-7A6F-49D4-81AC-27F89116A00B}"/>
                </a:ext>
              </a:extLst>
            </p:cNvPr>
            <p:cNvCxnSpPr/>
            <p:nvPr/>
          </p:nvCxnSpPr>
          <p:spPr>
            <a:xfrm>
              <a:off x="39724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AA5B94B5-508D-4E6F-9089-B6A4AB85DC7F}"/>
                </a:ext>
              </a:extLst>
            </p:cNvPr>
            <p:cNvCxnSpPr/>
            <p:nvPr/>
          </p:nvCxnSpPr>
          <p:spPr>
            <a:xfrm>
              <a:off x="41070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95B29846-F1AA-4778-8CAD-8EDB677B3FD4}"/>
                </a:ext>
              </a:extLst>
            </p:cNvPr>
            <p:cNvCxnSpPr/>
            <p:nvPr/>
          </p:nvCxnSpPr>
          <p:spPr>
            <a:xfrm>
              <a:off x="42415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AA568D57-AB87-49D7-B901-810704711388}"/>
                </a:ext>
              </a:extLst>
            </p:cNvPr>
            <p:cNvCxnSpPr/>
            <p:nvPr/>
          </p:nvCxnSpPr>
          <p:spPr>
            <a:xfrm>
              <a:off x="43761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536103E0-F45B-480C-B8BC-B7E34F88EAAC}"/>
                </a:ext>
              </a:extLst>
            </p:cNvPr>
            <p:cNvCxnSpPr/>
            <p:nvPr/>
          </p:nvCxnSpPr>
          <p:spPr>
            <a:xfrm>
              <a:off x="45107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39EE95E-D548-435D-BC3A-853C53D8E4F5}"/>
                </a:ext>
              </a:extLst>
            </p:cNvPr>
            <p:cNvCxnSpPr/>
            <p:nvPr/>
          </p:nvCxnSpPr>
          <p:spPr>
            <a:xfrm>
              <a:off x="46453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CB9BB8E0-2BDC-4FCB-8099-6C7EF43127FD}"/>
                </a:ext>
              </a:extLst>
            </p:cNvPr>
            <p:cNvCxnSpPr/>
            <p:nvPr/>
          </p:nvCxnSpPr>
          <p:spPr>
            <a:xfrm>
              <a:off x="47798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A688465C-C3BD-47F7-9547-7374E1314BF1}"/>
                </a:ext>
              </a:extLst>
            </p:cNvPr>
            <p:cNvCxnSpPr/>
            <p:nvPr/>
          </p:nvCxnSpPr>
          <p:spPr>
            <a:xfrm>
              <a:off x="49144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EFC601CF-748E-4005-883B-909E121B59B9}"/>
                </a:ext>
              </a:extLst>
            </p:cNvPr>
            <p:cNvCxnSpPr/>
            <p:nvPr/>
          </p:nvCxnSpPr>
          <p:spPr>
            <a:xfrm>
              <a:off x="50490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211A7D6E-CA66-4046-B3DE-B427D2CDA2A8}"/>
                </a:ext>
              </a:extLst>
            </p:cNvPr>
            <p:cNvCxnSpPr/>
            <p:nvPr/>
          </p:nvCxnSpPr>
          <p:spPr>
            <a:xfrm>
              <a:off x="51835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332A36FC-E2F0-4715-91A7-FE0C4D8C9CA0}"/>
                </a:ext>
              </a:extLst>
            </p:cNvPr>
            <p:cNvCxnSpPr/>
            <p:nvPr/>
          </p:nvCxnSpPr>
          <p:spPr>
            <a:xfrm>
              <a:off x="53181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7C2D511-0D89-4AA1-B782-D4A5D563D5A7}"/>
                </a:ext>
              </a:extLst>
            </p:cNvPr>
            <p:cNvCxnSpPr/>
            <p:nvPr/>
          </p:nvCxnSpPr>
          <p:spPr>
            <a:xfrm>
              <a:off x="54527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137F9EF8-780D-4294-B215-94005AA888A4}"/>
                </a:ext>
              </a:extLst>
            </p:cNvPr>
            <p:cNvCxnSpPr/>
            <p:nvPr/>
          </p:nvCxnSpPr>
          <p:spPr>
            <a:xfrm>
              <a:off x="55872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E9A27617-790B-4AF0-B531-D221104B28A0}"/>
                </a:ext>
              </a:extLst>
            </p:cNvPr>
            <p:cNvCxnSpPr/>
            <p:nvPr/>
          </p:nvCxnSpPr>
          <p:spPr>
            <a:xfrm>
              <a:off x="57218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37A3805A-530A-462A-9372-4252579B8464}"/>
                </a:ext>
              </a:extLst>
            </p:cNvPr>
            <p:cNvCxnSpPr/>
            <p:nvPr/>
          </p:nvCxnSpPr>
          <p:spPr>
            <a:xfrm>
              <a:off x="58564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CA86C152-DDDE-4AAE-B7A9-C76F4668082A}"/>
                </a:ext>
              </a:extLst>
            </p:cNvPr>
            <p:cNvCxnSpPr/>
            <p:nvPr/>
          </p:nvCxnSpPr>
          <p:spPr>
            <a:xfrm>
              <a:off x="59910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4205B221-FA89-47C3-9756-DD317F9949C3}"/>
                </a:ext>
              </a:extLst>
            </p:cNvPr>
            <p:cNvCxnSpPr/>
            <p:nvPr/>
          </p:nvCxnSpPr>
          <p:spPr>
            <a:xfrm>
              <a:off x="61255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8BB1844C-FDD9-4384-BCAB-0E144051622F}"/>
                </a:ext>
              </a:extLst>
            </p:cNvPr>
            <p:cNvCxnSpPr/>
            <p:nvPr/>
          </p:nvCxnSpPr>
          <p:spPr>
            <a:xfrm>
              <a:off x="62601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6E365435-1481-4289-B5BD-5FCBDBCBDA19}"/>
                </a:ext>
              </a:extLst>
            </p:cNvPr>
            <p:cNvCxnSpPr/>
            <p:nvPr/>
          </p:nvCxnSpPr>
          <p:spPr>
            <a:xfrm>
              <a:off x="63947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6BF16A6B-A8DF-4F50-B65D-FE24FD52B392}"/>
                </a:ext>
              </a:extLst>
            </p:cNvPr>
            <p:cNvCxnSpPr/>
            <p:nvPr/>
          </p:nvCxnSpPr>
          <p:spPr>
            <a:xfrm>
              <a:off x="65292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8EEE0F8D-1518-4FC4-A8A1-02EA48E4EC5A}"/>
                </a:ext>
              </a:extLst>
            </p:cNvPr>
            <p:cNvCxnSpPr/>
            <p:nvPr/>
          </p:nvCxnSpPr>
          <p:spPr>
            <a:xfrm>
              <a:off x="66638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409AB892-53E6-476E-A034-CBF5A1BC400C}"/>
                </a:ext>
              </a:extLst>
            </p:cNvPr>
            <p:cNvCxnSpPr/>
            <p:nvPr/>
          </p:nvCxnSpPr>
          <p:spPr>
            <a:xfrm>
              <a:off x="67984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DBF7E27-507E-49B8-8822-49A90C880C78}"/>
                </a:ext>
              </a:extLst>
            </p:cNvPr>
            <p:cNvCxnSpPr/>
            <p:nvPr/>
          </p:nvCxnSpPr>
          <p:spPr>
            <a:xfrm>
              <a:off x="69329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074960BE-B49D-433C-9C3C-A4E7EF4189B9}"/>
                </a:ext>
              </a:extLst>
            </p:cNvPr>
            <p:cNvCxnSpPr/>
            <p:nvPr/>
          </p:nvCxnSpPr>
          <p:spPr>
            <a:xfrm>
              <a:off x="70675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C9583E9D-AF51-4375-AFAA-8C71ADCC7CC4}"/>
                </a:ext>
              </a:extLst>
            </p:cNvPr>
            <p:cNvCxnSpPr/>
            <p:nvPr/>
          </p:nvCxnSpPr>
          <p:spPr>
            <a:xfrm>
              <a:off x="72021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D1CED980-3B59-4113-AFD5-BB96DC87DEBB}"/>
                </a:ext>
              </a:extLst>
            </p:cNvPr>
            <p:cNvCxnSpPr/>
            <p:nvPr/>
          </p:nvCxnSpPr>
          <p:spPr>
            <a:xfrm>
              <a:off x="73367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02CE4CDA-F5FE-4F3B-9170-E4DB25FE7A00}"/>
                </a:ext>
              </a:extLst>
            </p:cNvPr>
            <p:cNvCxnSpPr/>
            <p:nvPr/>
          </p:nvCxnSpPr>
          <p:spPr>
            <a:xfrm>
              <a:off x="74712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370793D0-C77E-4261-A96A-CF30E20A37BA}"/>
                </a:ext>
              </a:extLst>
            </p:cNvPr>
            <p:cNvCxnSpPr/>
            <p:nvPr/>
          </p:nvCxnSpPr>
          <p:spPr>
            <a:xfrm>
              <a:off x="76058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736A08A0-4B5E-4F99-B457-6065FC596CF9}"/>
                </a:ext>
              </a:extLst>
            </p:cNvPr>
            <p:cNvCxnSpPr/>
            <p:nvPr/>
          </p:nvCxnSpPr>
          <p:spPr>
            <a:xfrm>
              <a:off x="77404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A0D6CD66-DCEC-4547-922E-88F076001B59}"/>
                </a:ext>
              </a:extLst>
            </p:cNvPr>
            <p:cNvCxnSpPr/>
            <p:nvPr/>
          </p:nvCxnSpPr>
          <p:spPr>
            <a:xfrm>
              <a:off x="78749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E7327016-2197-45A1-901F-4BF032F774C8}"/>
                </a:ext>
              </a:extLst>
            </p:cNvPr>
            <p:cNvCxnSpPr/>
            <p:nvPr/>
          </p:nvCxnSpPr>
          <p:spPr>
            <a:xfrm>
              <a:off x="80095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B9062403-4CF5-432C-842B-773348278EA0}"/>
                </a:ext>
              </a:extLst>
            </p:cNvPr>
            <p:cNvCxnSpPr/>
            <p:nvPr/>
          </p:nvCxnSpPr>
          <p:spPr>
            <a:xfrm>
              <a:off x="81441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F2C2927-DCB3-4765-A627-D21605E32419}"/>
                </a:ext>
              </a:extLst>
            </p:cNvPr>
            <p:cNvCxnSpPr/>
            <p:nvPr/>
          </p:nvCxnSpPr>
          <p:spPr>
            <a:xfrm>
              <a:off x="82786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C3C646C8-3A29-4566-86B0-76D85CB46CD6}"/>
                </a:ext>
              </a:extLst>
            </p:cNvPr>
            <p:cNvCxnSpPr/>
            <p:nvPr/>
          </p:nvCxnSpPr>
          <p:spPr>
            <a:xfrm>
              <a:off x="84132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9B2B69EF-D5B8-4EB4-B0A2-AF6EA7366A5F}"/>
                </a:ext>
              </a:extLst>
            </p:cNvPr>
            <p:cNvCxnSpPr/>
            <p:nvPr/>
          </p:nvCxnSpPr>
          <p:spPr>
            <a:xfrm>
              <a:off x="85478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58BAA6A9-4C4B-46D3-B5F0-D517A49BE222}"/>
                </a:ext>
              </a:extLst>
            </p:cNvPr>
            <p:cNvCxnSpPr/>
            <p:nvPr/>
          </p:nvCxnSpPr>
          <p:spPr>
            <a:xfrm>
              <a:off x="86824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F1C6DE48-D790-41A5-93C0-DFA478F64D0A}"/>
                </a:ext>
              </a:extLst>
            </p:cNvPr>
            <p:cNvCxnSpPr/>
            <p:nvPr/>
          </p:nvCxnSpPr>
          <p:spPr>
            <a:xfrm>
              <a:off x="88169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37E3335D-0761-46DA-BA2F-2E76BD3023A5}"/>
                </a:ext>
              </a:extLst>
            </p:cNvPr>
            <p:cNvCxnSpPr/>
            <p:nvPr/>
          </p:nvCxnSpPr>
          <p:spPr>
            <a:xfrm>
              <a:off x="89515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22A5536-251F-4FDE-BB08-5E13C6EE7DC8}"/>
                </a:ext>
              </a:extLst>
            </p:cNvPr>
            <p:cNvCxnSpPr/>
            <p:nvPr/>
          </p:nvCxnSpPr>
          <p:spPr>
            <a:xfrm>
              <a:off x="90861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6C002179-1104-4D21-8E5C-85E731F9D6CA}"/>
                </a:ext>
              </a:extLst>
            </p:cNvPr>
            <p:cNvCxnSpPr/>
            <p:nvPr/>
          </p:nvCxnSpPr>
          <p:spPr>
            <a:xfrm>
              <a:off x="92206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6EAE397A-DD85-48FA-A307-F24903A06923}"/>
                </a:ext>
              </a:extLst>
            </p:cNvPr>
            <p:cNvCxnSpPr/>
            <p:nvPr/>
          </p:nvCxnSpPr>
          <p:spPr>
            <a:xfrm>
              <a:off x="93552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3C839871-8655-4E1D-AF69-ED60FF39E379}"/>
                </a:ext>
              </a:extLst>
            </p:cNvPr>
            <p:cNvCxnSpPr/>
            <p:nvPr/>
          </p:nvCxnSpPr>
          <p:spPr>
            <a:xfrm>
              <a:off x="94898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DA941C61-8A8A-4992-98E3-18653FA8579C}"/>
                </a:ext>
              </a:extLst>
            </p:cNvPr>
            <p:cNvCxnSpPr/>
            <p:nvPr/>
          </p:nvCxnSpPr>
          <p:spPr>
            <a:xfrm>
              <a:off x="96243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9171D88C-9A98-44EF-A3FE-B82E7249C0B8}"/>
                </a:ext>
              </a:extLst>
            </p:cNvPr>
            <p:cNvCxnSpPr/>
            <p:nvPr/>
          </p:nvCxnSpPr>
          <p:spPr>
            <a:xfrm>
              <a:off x="97589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2D5EECF2-A402-48B2-8433-02A6321CEE49}"/>
                </a:ext>
              </a:extLst>
            </p:cNvPr>
            <p:cNvCxnSpPr/>
            <p:nvPr/>
          </p:nvCxnSpPr>
          <p:spPr>
            <a:xfrm>
              <a:off x="98935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C98D6EC4-BA67-44F4-AD20-F9866538EDD5}"/>
                </a:ext>
              </a:extLst>
            </p:cNvPr>
            <p:cNvCxnSpPr/>
            <p:nvPr/>
          </p:nvCxnSpPr>
          <p:spPr>
            <a:xfrm>
              <a:off x="100281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17129DFA-13C7-4930-A558-B1BC6B1A58BA}"/>
                </a:ext>
              </a:extLst>
            </p:cNvPr>
            <p:cNvCxnSpPr/>
            <p:nvPr/>
          </p:nvCxnSpPr>
          <p:spPr>
            <a:xfrm>
              <a:off x="101626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FEF12488-2F03-4EC8-BD39-8AB4AE130511}"/>
                </a:ext>
              </a:extLst>
            </p:cNvPr>
            <p:cNvCxnSpPr/>
            <p:nvPr/>
          </p:nvCxnSpPr>
          <p:spPr>
            <a:xfrm>
              <a:off x="102972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FB257E0C-EA5F-41AD-B1C2-47D8611856A3}"/>
                </a:ext>
              </a:extLst>
            </p:cNvPr>
            <p:cNvCxnSpPr/>
            <p:nvPr/>
          </p:nvCxnSpPr>
          <p:spPr>
            <a:xfrm>
              <a:off x="104318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735088EE-44B3-4CE6-BC6F-6F016592D03E}"/>
                </a:ext>
              </a:extLst>
            </p:cNvPr>
            <p:cNvCxnSpPr/>
            <p:nvPr/>
          </p:nvCxnSpPr>
          <p:spPr>
            <a:xfrm>
              <a:off x="105663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A086F50F-4F6B-442B-B6FC-1DADEE5D6CB5}"/>
                </a:ext>
              </a:extLst>
            </p:cNvPr>
            <p:cNvCxnSpPr/>
            <p:nvPr/>
          </p:nvCxnSpPr>
          <p:spPr>
            <a:xfrm>
              <a:off x="107009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C430E14B-A897-47A0-849D-0AAE2185235B}"/>
                </a:ext>
              </a:extLst>
            </p:cNvPr>
            <p:cNvCxnSpPr/>
            <p:nvPr/>
          </p:nvCxnSpPr>
          <p:spPr>
            <a:xfrm>
              <a:off x="108355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835729FA-417F-44CD-A511-1506049F4869}"/>
                </a:ext>
              </a:extLst>
            </p:cNvPr>
            <p:cNvCxnSpPr/>
            <p:nvPr/>
          </p:nvCxnSpPr>
          <p:spPr>
            <a:xfrm>
              <a:off x="109700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606DD163-C062-436D-BA05-6B222E3BF54F}"/>
                </a:ext>
              </a:extLst>
            </p:cNvPr>
            <p:cNvCxnSpPr/>
            <p:nvPr/>
          </p:nvCxnSpPr>
          <p:spPr>
            <a:xfrm>
              <a:off x="111046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755121E3-6F5F-4A50-B84B-D018C9A92CD5}"/>
                </a:ext>
              </a:extLst>
            </p:cNvPr>
            <p:cNvCxnSpPr/>
            <p:nvPr/>
          </p:nvCxnSpPr>
          <p:spPr>
            <a:xfrm>
              <a:off x="112392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C475A009-C488-462C-988D-1C15264E2924}"/>
                </a:ext>
              </a:extLst>
            </p:cNvPr>
            <p:cNvCxnSpPr/>
            <p:nvPr/>
          </p:nvCxnSpPr>
          <p:spPr>
            <a:xfrm>
              <a:off x="113738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034C8B62-6264-4E3A-9C6F-326A3426FF08}"/>
                </a:ext>
              </a:extLst>
            </p:cNvPr>
            <p:cNvCxnSpPr/>
            <p:nvPr/>
          </p:nvCxnSpPr>
          <p:spPr>
            <a:xfrm>
              <a:off x="115083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AE6E6DFA-02D6-4BE1-93BF-342BF0666682}"/>
                </a:ext>
              </a:extLst>
            </p:cNvPr>
            <p:cNvCxnSpPr/>
            <p:nvPr/>
          </p:nvCxnSpPr>
          <p:spPr>
            <a:xfrm>
              <a:off x="116429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0CBE2D06-A2AE-4880-9196-73E57C7FE6C5}"/>
                </a:ext>
              </a:extLst>
            </p:cNvPr>
            <p:cNvCxnSpPr/>
            <p:nvPr/>
          </p:nvCxnSpPr>
          <p:spPr>
            <a:xfrm>
              <a:off x="117775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531F2A95-0DB9-4088-A930-C01AF057765C}"/>
                </a:ext>
              </a:extLst>
            </p:cNvPr>
            <p:cNvCxnSpPr/>
            <p:nvPr/>
          </p:nvCxnSpPr>
          <p:spPr>
            <a:xfrm>
              <a:off x="119120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D1564030-210D-4BED-8EF0-B6B37DEF4D64}"/>
                </a:ext>
              </a:extLst>
            </p:cNvPr>
            <p:cNvCxnSpPr/>
            <p:nvPr/>
          </p:nvCxnSpPr>
          <p:spPr>
            <a:xfrm>
              <a:off x="120466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000BE46D-BD93-486F-85B6-F92C512BE004}"/>
                </a:ext>
              </a:extLst>
            </p:cNvPr>
            <p:cNvCxnSpPr/>
            <p:nvPr/>
          </p:nvCxnSpPr>
          <p:spPr>
            <a:xfrm>
              <a:off x="12181243"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B38C7210-24B3-42CD-94C3-655A7BBC3044}"/>
                </a:ext>
              </a:extLst>
            </p:cNvPr>
            <p:cNvCxnSpPr/>
            <p:nvPr/>
          </p:nvCxnSpPr>
          <p:spPr>
            <a:xfrm>
              <a:off x="699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0C5ED3D1-A4B6-4C92-B4DE-163536C1DCCB}"/>
                </a:ext>
              </a:extLst>
            </p:cNvPr>
            <p:cNvCxnSpPr/>
            <p:nvPr/>
          </p:nvCxnSpPr>
          <p:spPr>
            <a:xfrm>
              <a:off x="2044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4E79E3B7-FBB3-414E-96E8-41EEC333306D}"/>
                </a:ext>
              </a:extLst>
            </p:cNvPr>
            <p:cNvCxnSpPr/>
            <p:nvPr/>
          </p:nvCxnSpPr>
          <p:spPr>
            <a:xfrm>
              <a:off x="3390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6EE0EA7F-C2EB-42D3-8C1D-81A3CE3EDCF8}"/>
                </a:ext>
              </a:extLst>
            </p:cNvPr>
            <p:cNvCxnSpPr/>
            <p:nvPr/>
          </p:nvCxnSpPr>
          <p:spPr>
            <a:xfrm>
              <a:off x="4736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A57538F3-27FB-466C-B8C6-5C3607AB6E8E}"/>
                </a:ext>
              </a:extLst>
            </p:cNvPr>
            <p:cNvCxnSpPr/>
            <p:nvPr/>
          </p:nvCxnSpPr>
          <p:spPr>
            <a:xfrm>
              <a:off x="6082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FA253C9C-E4F1-4911-8D1F-4EFC63F1A82A}"/>
                </a:ext>
              </a:extLst>
            </p:cNvPr>
            <p:cNvCxnSpPr/>
            <p:nvPr/>
          </p:nvCxnSpPr>
          <p:spPr>
            <a:xfrm>
              <a:off x="7427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ED520403-789D-47B3-9EC2-76F4C6790A24}"/>
                </a:ext>
              </a:extLst>
            </p:cNvPr>
            <p:cNvCxnSpPr/>
            <p:nvPr/>
          </p:nvCxnSpPr>
          <p:spPr>
            <a:xfrm>
              <a:off x="8773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grpSp>
      <p:grpSp>
        <p:nvGrpSpPr>
          <p:cNvPr id="100" name="Group 99">
            <a:extLst>
              <a:ext uri="{FF2B5EF4-FFF2-40B4-BE49-F238E27FC236}">
                <a16:creationId xmlns:a16="http://schemas.microsoft.com/office/drawing/2014/main" id="{8BB53159-B608-4EDF-85B2-0523446489DB}"/>
              </a:ext>
              <a:ext uri="{C183D7F6-B498-43B3-948B-1728B52AA6E4}">
                <adec:decorative xmlns:adec="http://schemas.microsoft.com/office/drawing/2017/decorative" val="1"/>
              </a:ext>
            </a:extLst>
          </p:cNvPr>
          <p:cNvGrpSpPr/>
          <p:nvPr userDrawn="1"/>
        </p:nvGrpSpPr>
        <p:grpSpPr>
          <a:xfrm>
            <a:off x="53480" y="6646769"/>
            <a:ext cx="12111318" cy="365760"/>
            <a:chOff x="69925" y="-58271"/>
            <a:chExt cx="12111318" cy="365760"/>
          </a:xfrm>
        </p:grpSpPr>
        <p:cxnSp>
          <p:nvCxnSpPr>
            <p:cNvPr id="101" name="Straight Connector 100">
              <a:extLst>
                <a:ext uri="{FF2B5EF4-FFF2-40B4-BE49-F238E27FC236}">
                  <a16:creationId xmlns:a16="http://schemas.microsoft.com/office/drawing/2014/main" id="{FC69047D-BBF9-474F-BA71-C72C9CE103A3}"/>
                </a:ext>
              </a:extLst>
            </p:cNvPr>
            <p:cNvCxnSpPr/>
            <p:nvPr/>
          </p:nvCxnSpPr>
          <p:spPr>
            <a:xfrm>
              <a:off x="10119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54A468BC-B0F5-4120-9EA7-17722DAB2447}"/>
                </a:ext>
              </a:extLst>
            </p:cNvPr>
            <p:cNvCxnSpPr/>
            <p:nvPr/>
          </p:nvCxnSpPr>
          <p:spPr>
            <a:xfrm>
              <a:off x="11464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7C8193A0-3346-4996-81EC-509B90F7CDD9}"/>
                </a:ext>
              </a:extLst>
            </p:cNvPr>
            <p:cNvCxnSpPr/>
            <p:nvPr/>
          </p:nvCxnSpPr>
          <p:spPr>
            <a:xfrm>
              <a:off x="12810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EF0909F7-FCDD-4A8F-BB40-806A2E697A8A}"/>
                </a:ext>
              </a:extLst>
            </p:cNvPr>
            <p:cNvCxnSpPr/>
            <p:nvPr/>
          </p:nvCxnSpPr>
          <p:spPr>
            <a:xfrm>
              <a:off x="14156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082EE6D4-2090-42F5-9560-3B7F120D1993}"/>
                </a:ext>
              </a:extLst>
            </p:cNvPr>
            <p:cNvCxnSpPr/>
            <p:nvPr/>
          </p:nvCxnSpPr>
          <p:spPr>
            <a:xfrm>
              <a:off x="15501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8EF71567-6A14-4146-928C-14F0DC448399}"/>
                </a:ext>
              </a:extLst>
            </p:cNvPr>
            <p:cNvCxnSpPr/>
            <p:nvPr/>
          </p:nvCxnSpPr>
          <p:spPr>
            <a:xfrm>
              <a:off x="16847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1187D0B5-719B-4247-A634-10CA39DF3AA2}"/>
                </a:ext>
              </a:extLst>
            </p:cNvPr>
            <p:cNvCxnSpPr/>
            <p:nvPr/>
          </p:nvCxnSpPr>
          <p:spPr>
            <a:xfrm>
              <a:off x="18193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C806F18F-7071-4C72-8B18-AFE59124484B}"/>
                </a:ext>
              </a:extLst>
            </p:cNvPr>
            <p:cNvCxnSpPr/>
            <p:nvPr/>
          </p:nvCxnSpPr>
          <p:spPr>
            <a:xfrm>
              <a:off x="19539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EB20476B-F421-471D-9DE9-16619FCB7874}"/>
                </a:ext>
              </a:extLst>
            </p:cNvPr>
            <p:cNvCxnSpPr/>
            <p:nvPr/>
          </p:nvCxnSpPr>
          <p:spPr>
            <a:xfrm>
              <a:off x="20884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91FB9EEC-1B7A-4C36-9FF1-AF0277D5FEFC}"/>
                </a:ext>
              </a:extLst>
            </p:cNvPr>
            <p:cNvCxnSpPr/>
            <p:nvPr/>
          </p:nvCxnSpPr>
          <p:spPr>
            <a:xfrm>
              <a:off x="22230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A8C52F5B-41CE-43E9-8335-DE1CD8E2057C}"/>
                </a:ext>
              </a:extLst>
            </p:cNvPr>
            <p:cNvCxnSpPr/>
            <p:nvPr/>
          </p:nvCxnSpPr>
          <p:spPr>
            <a:xfrm>
              <a:off x="23576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9197FDD6-28BB-401D-AA64-84F49805277F}"/>
                </a:ext>
              </a:extLst>
            </p:cNvPr>
            <p:cNvCxnSpPr/>
            <p:nvPr/>
          </p:nvCxnSpPr>
          <p:spPr>
            <a:xfrm>
              <a:off x="24921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DF160777-1B57-48CC-8B59-1DA12646C3B8}"/>
                </a:ext>
              </a:extLst>
            </p:cNvPr>
            <p:cNvCxnSpPr/>
            <p:nvPr/>
          </p:nvCxnSpPr>
          <p:spPr>
            <a:xfrm>
              <a:off x="26267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4900C55D-6A7B-485F-B76D-C438DEE3FC61}"/>
                </a:ext>
              </a:extLst>
            </p:cNvPr>
            <p:cNvCxnSpPr/>
            <p:nvPr/>
          </p:nvCxnSpPr>
          <p:spPr>
            <a:xfrm>
              <a:off x="27613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03BD7D48-BDF7-4B09-9869-222A98B60A53}"/>
                </a:ext>
              </a:extLst>
            </p:cNvPr>
            <p:cNvCxnSpPr/>
            <p:nvPr/>
          </p:nvCxnSpPr>
          <p:spPr>
            <a:xfrm>
              <a:off x="28958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A4848457-08F9-4989-9603-67F3422C8489}"/>
                </a:ext>
              </a:extLst>
            </p:cNvPr>
            <p:cNvCxnSpPr/>
            <p:nvPr/>
          </p:nvCxnSpPr>
          <p:spPr>
            <a:xfrm>
              <a:off x="30304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F82C9949-CC28-4E56-BF4C-BA4BEE77FF25}"/>
                </a:ext>
              </a:extLst>
            </p:cNvPr>
            <p:cNvCxnSpPr/>
            <p:nvPr/>
          </p:nvCxnSpPr>
          <p:spPr>
            <a:xfrm>
              <a:off x="31650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06B1E0EE-BC48-4C0F-AAFE-2F2A35DDB0D9}"/>
                </a:ext>
              </a:extLst>
            </p:cNvPr>
            <p:cNvCxnSpPr/>
            <p:nvPr/>
          </p:nvCxnSpPr>
          <p:spPr>
            <a:xfrm>
              <a:off x="32996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2E93326A-3246-4A5C-B068-182FA6B83D70}"/>
                </a:ext>
              </a:extLst>
            </p:cNvPr>
            <p:cNvCxnSpPr/>
            <p:nvPr/>
          </p:nvCxnSpPr>
          <p:spPr>
            <a:xfrm>
              <a:off x="34341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BFBA1FAC-77F7-4AE4-9746-A68CB4E5826A}"/>
                </a:ext>
              </a:extLst>
            </p:cNvPr>
            <p:cNvCxnSpPr/>
            <p:nvPr/>
          </p:nvCxnSpPr>
          <p:spPr>
            <a:xfrm>
              <a:off x="35687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FA3745B6-B3A7-44EB-8F39-56C439E1AF08}"/>
                </a:ext>
              </a:extLst>
            </p:cNvPr>
            <p:cNvCxnSpPr/>
            <p:nvPr/>
          </p:nvCxnSpPr>
          <p:spPr>
            <a:xfrm>
              <a:off x="37033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CC9C89E4-BF7E-4EBA-BD1E-7BBC53DDA46A}"/>
                </a:ext>
              </a:extLst>
            </p:cNvPr>
            <p:cNvCxnSpPr/>
            <p:nvPr/>
          </p:nvCxnSpPr>
          <p:spPr>
            <a:xfrm>
              <a:off x="38378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16D5C98F-EEA8-4CD2-A3E9-7C0F567F4B50}"/>
                </a:ext>
              </a:extLst>
            </p:cNvPr>
            <p:cNvCxnSpPr/>
            <p:nvPr/>
          </p:nvCxnSpPr>
          <p:spPr>
            <a:xfrm>
              <a:off x="39724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CFD33751-C4B7-4B3D-AFB4-6FCF81062F72}"/>
                </a:ext>
              </a:extLst>
            </p:cNvPr>
            <p:cNvCxnSpPr/>
            <p:nvPr/>
          </p:nvCxnSpPr>
          <p:spPr>
            <a:xfrm>
              <a:off x="41070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F0004D2E-5E73-4CB9-96F4-B7670330ED13}"/>
                </a:ext>
              </a:extLst>
            </p:cNvPr>
            <p:cNvCxnSpPr/>
            <p:nvPr/>
          </p:nvCxnSpPr>
          <p:spPr>
            <a:xfrm>
              <a:off x="42415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3DE89DF1-862F-445D-BC40-7BFD28404566}"/>
                </a:ext>
              </a:extLst>
            </p:cNvPr>
            <p:cNvCxnSpPr/>
            <p:nvPr/>
          </p:nvCxnSpPr>
          <p:spPr>
            <a:xfrm>
              <a:off x="43761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CF3308B9-D260-46B3-A83F-082010F40494}"/>
                </a:ext>
              </a:extLst>
            </p:cNvPr>
            <p:cNvCxnSpPr/>
            <p:nvPr/>
          </p:nvCxnSpPr>
          <p:spPr>
            <a:xfrm>
              <a:off x="45107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D84C76E9-4460-4219-BCED-7684E262B2ED}"/>
                </a:ext>
              </a:extLst>
            </p:cNvPr>
            <p:cNvCxnSpPr/>
            <p:nvPr/>
          </p:nvCxnSpPr>
          <p:spPr>
            <a:xfrm>
              <a:off x="46453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2A0C2124-94CD-4B4D-AA84-33C7D6FD7467}"/>
                </a:ext>
              </a:extLst>
            </p:cNvPr>
            <p:cNvCxnSpPr/>
            <p:nvPr/>
          </p:nvCxnSpPr>
          <p:spPr>
            <a:xfrm>
              <a:off x="47798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91CDD527-6ED8-434B-ABE8-3F7955FE107C}"/>
                </a:ext>
              </a:extLst>
            </p:cNvPr>
            <p:cNvCxnSpPr/>
            <p:nvPr/>
          </p:nvCxnSpPr>
          <p:spPr>
            <a:xfrm>
              <a:off x="49144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015999FF-596A-4063-B83C-ECCB2754B3F5}"/>
                </a:ext>
              </a:extLst>
            </p:cNvPr>
            <p:cNvCxnSpPr/>
            <p:nvPr/>
          </p:nvCxnSpPr>
          <p:spPr>
            <a:xfrm>
              <a:off x="50490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28A2DAF8-F9E2-4795-95E6-6FAF4ACA3294}"/>
                </a:ext>
              </a:extLst>
            </p:cNvPr>
            <p:cNvCxnSpPr/>
            <p:nvPr/>
          </p:nvCxnSpPr>
          <p:spPr>
            <a:xfrm>
              <a:off x="51835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0573E1E9-E892-4DC7-917A-A62E99E94C7C}"/>
                </a:ext>
              </a:extLst>
            </p:cNvPr>
            <p:cNvCxnSpPr/>
            <p:nvPr/>
          </p:nvCxnSpPr>
          <p:spPr>
            <a:xfrm>
              <a:off x="53181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25450AD1-9252-4225-982C-AC7DF60D7362}"/>
                </a:ext>
              </a:extLst>
            </p:cNvPr>
            <p:cNvCxnSpPr/>
            <p:nvPr/>
          </p:nvCxnSpPr>
          <p:spPr>
            <a:xfrm>
              <a:off x="54527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E1CE147A-6665-4097-84EB-3AA7AF047903}"/>
                </a:ext>
              </a:extLst>
            </p:cNvPr>
            <p:cNvCxnSpPr/>
            <p:nvPr/>
          </p:nvCxnSpPr>
          <p:spPr>
            <a:xfrm>
              <a:off x="55872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BFEAF597-16FA-4268-951C-118776963479}"/>
                </a:ext>
              </a:extLst>
            </p:cNvPr>
            <p:cNvCxnSpPr/>
            <p:nvPr/>
          </p:nvCxnSpPr>
          <p:spPr>
            <a:xfrm>
              <a:off x="57218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9E65B17B-BF09-4124-9167-96AAE8CFA689}"/>
                </a:ext>
              </a:extLst>
            </p:cNvPr>
            <p:cNvCxnSpPr/>
            <p:nvPr/>
          </p:nvCxnSpPr>
          <p:spPr>
            <a:xfrm>
              <a:off x="58564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C67021EA-7CED-49D4-81AD-7925E10D63B3}"/>
                </a:ext>
              </a:extLst>
            </p:cNvPr>
            <p:cNvCxnSpPr/>
            <p:nvPr/>
          </p:nvCxnSpPr>
          <p:spPr>
            <a:xfrm>
              <a:off x="59910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FD3A1100-72B1-4F41-8E85-A8D0FE1076B5}"/>
                </a:ext>
              </a:extLst>
            </p:cNvPr>
            <p:cNvCxnSpPr/>
            <p:nvPr/>
          </p:nvCxnSpPr>
          <p:spPr>
            <a:xfrm>
              <a:off x="61255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C0DE11CE-904C-4E60-90E0-82371877594C}"/>
                </a:ext>
              </a:extLst>
            </p:cNvPr>
            <p:cNvCxnSpPr/>
            <p:nvPr/>
          </p:nvCxnSpPr>
          <p:spPr>
            <a:xfrm>
              <a:off x="62601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C814B1DA-4943-4236-B0DC-BB01A022DFF7}"/>
                </a:ext>
              </a:extLst>
            </p:cNvPr>
            <p:cNvCxnSpPr/>
            <p:nvPr/>
          </p:nvCxnSpPr>
          <p:spPr>
            <a:xfrm>
              <a:off x="63947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D4EB4623-A780-49EC-8524-BC3188EB2662}"/>
                </a:ext>
              </a:extLst>
            </p:cNvPr>
            <p:cNvCxnSpPr/>
            <p:nvPr/>
          </p:nvCxnSpPr>
          <p:spPr>
            <a:xfrm>
              <a:off x="65292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B64AF028-B0C0-4C56-B7BB-470340B45818}"/>
                </a:ext>
              </a:extLst>
            </p:cNvPr>
            <p:cNvCxnSpPr/>
            <p:nvPr/>
          </p:nvCxnSpPr>
          <p:spPr>
            <a:xfrm>
              <a:off x="66638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4ABC6C40-398C-4D74-8262-FE1C2D2727AA}"/>
                </a:ext>
              </a:extLst>
            </p:cNvPr>
            <p:cNvCxnSpPr/>
            <p:nvPr/>
          </p:nvCxnSpPr>
          <p:spPr>
            <a:xfrm>
              <a:off x="67984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F65855E8-07C7-440B-984A-3BB930CA8282}"/>
                </a:ext>
              </a:extLst>
            </p:cNvPr>
            <p:cNvCxnSpPr/>
            <p:nvPr/>
          </p:nvCxnSpPr>
          <p:spPr>
            <a:xfrm>
              <a:off x="69329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432DD763-4FF0-4BD2-AFEB-0314E41E4ED1}"/>
                </a:ext>
              </a:extLst>
            </p:cNvPr>
            <p:cNvCxnSpPr/>
            <p:nvPr/>
          </p:nvCxnSpPr>
          <p:spPr>
            <a:xfrm>
              <a:off x="70675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95714932-B0A1-4330-AF27-87DFFF85F886}"/>
                </a:ext>
              </a:extLst>
            </p:cNvPr>
            <p:cNvCxnSpPr/>
            <p:nvPr/>
          </p:nvCxnSpPr>
          <p:spPr>
            <a:xfrm>
              <a:off x="72021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1FC185D8-3D0E-4554-B11D-8D945AE94B49}"/>
                </a:ext>
              </a:extLst>
            </p:cNvPr>
            <p:cNvCxnSpPr/>
            <p:nvPr/>
          </p:nvCxnSpPr>
          <p:spPr>
            <a:xfrm>
              <a:off x="73367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6369F413-2917-4D58-8FA5-81091B73BED8}"/>
                </a:ext>
              </a:extLst>
            </p:cNvPr>
            <p:cNvCxnSpPr/>
            <p:nvPr/>
          </p:nvCxnSpPr>
          <p:spPr>
            <a:xfrm>
              <a:off x="74712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706AA21B-AF32-4AFE-8833-E3706F22FF24}"/>
                </a:ext>
              </a:extLst>
            </p:cNvPr>
            <p:cNvCxnSpPr/>
            <p:nvPr/>
          </p:nvCxnSpPr>
          <p:spPr>
            <a:xfrm>
              <a:off x="76058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71369B5E-11E2-4E6A-8E49-837D3BD36DB6}"/>
                </a:ext>
              </a:extLst>
            </p:cNvPr>
            <p:cNvCxnSpPr/>
            <p:nvPr/>
          </p:nvCxnSpPr>
          <p:spPr>
            <a:xfrm>
              <a:off x="77404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40EBEEA7-C453-4D25-9D43-1D3ED501F95B}"/>
                </a:ext>
              </a:extLst>
            </p:cNvPr>
            <p:cNvCxnSpPr/>
            <p:nvPr/>
          </p:nvCxnSpPr>
          <p:spPr>
            <a:xfrm>
              <a:off x="78749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A0C2AFF4-A28B-4AB5-89ED-3DE739FF2629}"/>
                </a:ext>
              </a:extLst>
            </p:cNvPr>
            <p:cNvCxnSpPr/>
            <p:nvPr/>
          </p:nvCxnSpPr>
          <p:spPr>
            <a:xfrm>
              <a:off x="80095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8A3FC901-406A-42CD-A594-314C920C6D28}"/>
                </a:ext>
              </a:extLst>
            </p:cNvPr>
            <p:cNvCxnSpPr/>
            <p:nvPr/>
          </p:nvCxnSpPr>
          <p:spPr>
            <a:xfrm>
              <a:off x="81441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78183BA8-61FC-4298-A48D-290B49A0AA8E}"/>
                </a:ext>
              </a:extLst>
            </p:cNvPr>
            <p:cNvCxnSpPr/>
            <p:nvPr/>
          </p:nvCxnSpPr>
          <p:spPr>
            <a:xfrm>
              <a:off x="82786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5CCDB52C-A84A-42F5-AAF4-D3D18A039745}"/>
                </a:ext>
              </a:extLst>
            </p:cNvPr>
            <p:cNvCxnSpPr/>
            <p:nvPr/>
          </p:nvCxnSpPr>
          <p:spPr>
            <a:xfrm>
              <a:off x="84132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6A67EB47-5BC3-4A06-BD84-A6E3BB00A094}"/>
                </a:ext>
              </a:extLst>
            </p:cNvPr>
            <p:cNvCxnSpPr/>
            <p:nvPr/>
          </p:nvCxnSpPr>
          <p:spPr>
            <a:xfrm>
              <a:off x="85478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8CFBB8EA-446B-4BE0-980B-7FF4A60A3312}"/>
                </a:ext>
              </a:extLst>
            </p:cNvPr>
            <p:cNvCxnSpPr/>
            <p:nvPr/>
          </p:nvCxnSpPr>
          <p:spPr>
            <a:xfrm>
              <a:off x="86824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67F968EC-91BC-4629-ABCE-11FA388C4FFC}"/>
                </a:ext>
              </a:extLst>
            </p:cNvPr>
            <p:cNvCxnSpPr/>
            <p:nvPr/>
          </p:nvCxnSpPr>
          <p:spPr>
            <a:xfrm>
              <a:off x="88169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C7C34BB8-6FDB-4895-9391-ADF78E7F9973}"/>
                </a:ext>
              </a:extLst>
            </p:cNvPr>
            <p:cNvCxnSpPr/>
            <p:nvPr/>
          </p:nvCxnSpPr>
          <p:spPr>
            <a:xfrm>
              <a:off x="89515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D6EEF96C-53BC-487A-B449-819382E1F851}"/>
                </a:ext>
              </a:extLst>
            </p:cNvPr>
            <p:cNvCxnSpPr/>
            <p:nvPr/>
          </p:nvCxnSpPr>
          <p:spPr>
            <a:xfrm>
              <a:off x="90861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41824338-9EC1-410C-8DE8-C4A19DB7AF31}"/>
                </a:ext>
              </a:extLst>
            </p:cNvPr>
            <p:cNvCxnSpPr/>
            <p:nvPr/>
          </p:nvCxnSpPr>
          <p:spPr>
            <a:xfrm>
              <a:off x="92206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A9212929-89D7-4920-8AF2-A6465DBD07AF}"/>
                </a:ext>
              </a:extLst>
            </p:cNvPr>
            <p:cNvCxnSpPr/>
            <p:nvPr/>
          </p:nvCxnSpPr>
          <p:spPr>
            <a:xfrm>
              <a:off x="93552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9D1D3AEA-D3FC-4EF0-9503-71C91A28AE30}"/>
                </a:ext>
              </a:extLst>
            </p:cNvPr>
            <p:cNvCxnSpPr/>
            <p:nvPr/>
          </p:nvCxnSpPr>
          <p:spPr>
            <a:xfrm>
              <a:off x="94898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a16="http://schemas.microsoft.com/office/drawing/2014/main" id="{E9315123-C85E-4669-B63B-B00860EE68F1}"/>
                </a:ext>
              </a:extLst>
            </p:cNvPr>
            <p:cNvCxnSpPr/>
            <p:nvPr/>
          </p:nvCxnSpPr>
          <p:spPr>
            <a:xfrm>
              <a:off x="96243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id="{4631242B-ADB1-42F7-BEB7-52DCFFC0FD62}"/>
                </a:ext>
              </a:extLst>
            </p:cNvPr>
            <p:cNvCxnSpPr/>
            <p:nvPr/>
          </p:nvCxnSpPr>
          <p:spPr>
            <a:xfrm>
              <a:off x="97589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0428E6F4-4930-44BB-BE89-E0B02230FB14}"/>
                </a:ext>
              </a:extLst>
            </p:cNvPr>
            <p:cNvCxnSpPr/>
            <p:nvPr/>
          </p:nvCxnSpPr>
          <p:spPr>
            <a:xfrm>
              <a:off x="98935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E8C5B128-0586-4E7C-99DD-E02E791AF7BB}"/>
                </a:ext>
              </a:extLst>
            </p:cNvPr>
            <p:cNvCxnSpPr/>
            <p:nvPr/>
          </p:nvCxnSpPr>
          <p:spPr>
            <a:xfrm>
              <a:off x="100281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54C12A5E-F691-4C8C-8B71-F17B1EAC1BF5}"/>
                </a:ext>
              </a:extLst>
            </p:cNvPr>
            <p:cNvCxnSpPr/>
            <p:nvPr/>
          </p:nvCxnSpPr>
          <p:spPr>
            <a:xfrm>
              <a:off x="101626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D151B564-A5B7-407B-8B19-218C84F66992}"/>
                </a:ext>
              </a:extLst>
            </p:cNvPr>
            <p:cNvCxnSpPr/>
            <p:nvPr/>
          </p:nvCxnSpPr>
          <p:spPr>
            <a:xfrm>
              <a:off x="102972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58831118-4CB2-4973-B322-159A693B42DD}"/>
                </a:ext>
              </a:extLst>
            </p:cNvPr>
            <p:cNvCxnSpPr/>
            <p:nvPr/>
          </p:nvCxnSpPr>
          <p:spPr>
            <a:xfrm>
              <a:off x="104318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474C41EF-A52E-4CC0-BDCB-D0EBD713CA21}"/>
                </a:ext>
              </a:extLst>
            </p:cNvPr>
            <p:cNvCxnSpPr/>
            <p:nvPr/>
          </p:nvCxnSpPr>
          <p:spPr>
            <a:xfrm>
              <a:off x="105663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668D5FB1-1D18-49B9-A0E0-DE581B13A489}"/>
                </a:ext>
              </a:extLst>
            </p:cNvPr>
            <p:cNvCxnSpPr/>
            <p:nvPr/>
          </p:nvCxnSpPr>
          <p:spPr>
            <a:xfrm>
              <a:off x="107009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7D8AC6BB-B8E2-4716-808B-CDA58B99CEF6}"/>
                </a:ext>
              </a:extLst>
            </p:cNvPr>
            <p:cNvCxnSpPr/>
            <p:nvPr/>
          </p:nvCxnSpPr>
          <p:spPr>
            <a:xfrm>
              <a:off x="108355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3087DC99-3BD0-489B-955B-57A634E5B060}"/>
                </a:ext>
              </a:extLst>
            </p:cNvPr>
            <p:cNvCxnSpPr/>
            <p:nvPr/>
          </p:nvCxnSpPr>
          <p:spPr>
            <a:xfrm>
              <a:off x="109700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78836587-FFF2-4A5C-ACEC-B4064954D847}"/>
                </a:ext>
              </a:extLst>
            </p:cNvPr>
            <p:cNvCxnSpPr/>
            <p:nvPr/>
          </p:nvCxnSpPr>
          <p:spPr>
            <a:xfrm>
              <a:off x="111046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75199382-BE5E-4DD9-ACFD-4078A32CF8B9}"/>
                </a:ext>
              </a:extLst>
            </p:cNvPr>
            <p:cNvCxnSpPr/>
            <p:nvPr/>
          </p:nvCxnSpPr>
          <p:spPr>
            <a:xfrm>
              <a:off x="112392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9CC06ABC-FB56-4C8A-B3FE-1BA6E6B8E01F}"/>
                </a:ext>
              </a:extLst>
            </p:cNvPr>
            <p:cNvCxnSpPr/>
            <p:nvPr/>
          </p:nvCxnSpPr>
          <p:spPr>
            <a:xfrm>
              <a:off x="113738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455F2339-9B3C-48A1-A12A-6377D2B86AE7}"/>
                </a:ext>
              </a:extLst>
            </p:cNvPr>
            <p:cNvCxnSpPr/>
            <p:nvPr/>
          </p:nvCxnSpPr>
          <p:spPr>
            <a:xfrm>
              <a:off x="115083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DC1E1DEA-28AB-4879-AABB-6021D98302DB}"/>
                </a:ext>
              </a:extLst>
            </p:cNvPr>
            <p:cNvCxnSpPr/>
            <p:nvPr/>
          </p:nvCxnSpPr>
          <p:spPr>
            <a:xfrm>
              <a:off x="116429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4B6E39DC-64D8-407F-9518-BE41FBCA9A98}"/>
                </a:ext>
              </a:extLst>
            </p:cNvPr>
            <p:cNvCxnSpPr/>
            <p:nvPr/>
          </p:nvCxnSpPr>
          <p:spPr>
            <a:xfrm>
              <a:off x="117775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D9B7943B-328A-4C88-8EEA-6AAF868B0CAC}"/>
                </a:ext>
              </a:extLst>
            </p:cNvPr>
            <p:cNvCxnSpPr/>
            <p:nvPr/>
          </p:nvCxnSpPr>
          <p:spPr>
            <a:xfrm>
              <a:off x="119120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1D43BAC2-0204-4CF5-8AA9-14C1CB05A8E0}"/>
                </a:ext>
              </a:extLst>
            </p:cNvPr>
            <p:cNvCxnSpPr/>
            <p:nvPr/>
          </p:nvCxnSpPr>
          <p:spPr>
            <a:xfrm>
              <a:off x="120466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BBD5BF3F-49C6-4A24-B6FF-59E52A6A8193}"/>
                </a:ext>
              </a:extLst>
            </p:cNvPr>
            <p:cNvCxnSpPr/>
            <p:nvPr/>
          </p:nvCxnSpPr>
          <p:spPr>
            <a:xfrm>
              <a:off x="12181243"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85" name="Straight Connector 184">
              <a:extLst>
                <a:ext uri="{FF2B5EF4-FFF2-40B4-BE49-F238E27FC236}">
                  <a16:creationId xmlns:a16="http://schemas.microsoft.com/office/drawing/2014/main" id="{3341EB36-BB86-495E-9F09-9F911DB770F9}"/>
                </a:ext>
              </a:extLst>
            </p:cNvPr>
            <p:cNvCxnSpPr/>
            <p:nvPr/>
          </p:nvCxnSpPr>
          <p:spPr>
            <a:xfrm>
              <a:off x="699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a16="http://schemas.microsoft.com/office/drawing/2014/main" id="{FA2CE8C0-F075-4BB4-A545-479A7FFDDF41}"/>
                </a:ext>
              </a:extLst>
            </p:cNvPr>
            <p:cNvCxnSpPr/>
            <p:nvPr/>
          </p:nvCxnSpPr>
          <p:spPr>
            <a:xfrm>
              <a:off x="2044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87" name="Straight Connector 186">
              <a:extLst>
                <a:ext uri="{FF2B5EF4-FFF2-40B4-BE49-F238E27FC236}">
                  <a16:creationId xmlns:a16="http://schemas.microsoft.com/office/drawing/2014/main" id="{A7EEFE4D-8CB5-4AE0-B9BD-95DC6672943B}"/>
                </a:ext>
              </a:extLst>
            </p:cNvPr>
            <p:cNvCxnSpPr/>
            <p:nvPr/>
          </p:nvCxnSpPr>
          <p:spPr>
            <a:xfrm>
              <a:off x="3390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88" name="Straight Connector 187">
              <a:extLst>
                <a:ext uri="{FF2B5EF4-FFF2-40B4-BE49-F238E27FC236}">
                  <a16:creationId xmlns:a16="http://schemas.microsoft.com/office/drawing/2014/main" id="{6BE14E29-E685-498D-9AFF-FE9C9F113ABB}"/>
                </a:ext>
              </a:extLst>
            </p:cNvPr>
            <p:cNvCxnSpPr/>
            <p:nvPr/>
          </p:nvCxnSpPr>
          <p:spPr>
            <a:xfrm>
              <a:off x="4736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89" name="Straight Connector 188">
              <a:extLst>
                <a:ext uri="{FF2B5EF4-FFF2-40B4-BE49-F238E27FC236}">
                  <a16:creationId xmlns:a16="http://schemas.microsoft.com/office/drawing/2014/main" id="{D67EA5B9-7151-4B76-982E-5875451D2E07}"/>
                </a:ext>
              </a:extLst>
            </p:cNvPr>
            <p:cNvCxnSpPr/>
            <p:nvPr/>
          </p:nvCxnSpPr>
          <p:spPr>
            <a:xfrm>
              <a:off x="6082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6831901D-1C8C-4098-B7D8-7921D1D103D0}"/>
                </a:ext>
              </a:extLst>
            </p:cNvPr>
            <p:cNvCxnSpPr/>
            <p:nvPr/>
          </p:nvCxnSpPr>
          <p:spPr>
            <a:xfrm>
              <a:off x="7427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91" name="Straight Connector 190">
              <a:extLst>
                <a:ext uri="{FF2B5EF4-FFF2-40B4-BE49-F238E27FC236}">
                  <a16:creationId xmlns:a16="http://schemas.microsoft.com/office/drawing/2014/main" id="{FCC31E5A-9B6E-4944-93EA-DA9DF13F7CDF}"/>
                </a:ext>
              </a:extLst>
            </p:cNvPr>
            <p:cNvCxnSpPr/>
            <p:nvPr/>
          </p:nvCxnSpPr>
          <p:spPr>
            <a:xfrm>
              <a:off x="8773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grpSp>
      <p:pic>
        <p:nvPicPr>
          <p:cNvPr id="192" name="Picture 191" descr="AASHTO Logo">
            <a:extLst>
              <a:ext uri="{FF2B5EF4-FFF2-40B4-BE49-F238E27FC236}">
                <a16:creationId xmlns:a16="http://schemas.microsoft.com/office/drawing/2014/main" id="{6BE24029-9AFD-410C-B9E7-AE53718FB3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8810" y="5772935"/>
            <a:ext cx="2064464" cy="382419"/>
          </a:xfrm>
          <a:prstGeom prst="rect">
            <a:avLst/>
          </a:prstGeom>
        </p:spPr>
      </p:pic>
      <p:pic>
        <p:nvPicPr>
          <p:cNvPr id="193" name="Picture 192" descr="U.S. Department of Transportation&#10;Federal Highway Administration Logo">
            <a:extLst>
              <a:ext uri="{FF2B5EF4-FFF2-40B4-BE49-F238E27FC236}">
                <a16:creationId xmlns:a16="http://schemas.microsoft.com/office/drawing/2014/main" id="{05106293-D74C-4F0F-8D90-A20B10EBC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63" y="5410397"/>
            <a:ext cx="2953318" cy="1107494"/>
          </a:xfrm>
          <a:prstGeom prst="rect">
            <a:avLst/>
          </a:prstGeom>
        </p:spPr>
      </p:pic>
      <p:sp>
        <p:nvSpPr>
          <p:cNvPr id="2" name="Title 1">
            <a:extLst>
              <a:ext uri="{FF2B5EF4-FFF2-40B4-BE49-F238E27FC236}">
                <a16:creationId xmlns:a16="http://schemas.microsoft.com/office/drawing/2014/main" id="{21A6B5B4-8169-4152-AE99-8CC1C7E96D74}"/>
              </a:ext>
            </a:extLst>
          </p:cNvPr>
          <p:cNvSpPr>
            <a:spLocks noGrp="1"/>
          </p:cNvSpPr>
          <p:nvPr>
            <p:ph type="ctrTitle"/>
          </p:nvPr>
        </p:nvSpPr>
        <p:spPr>
          <a:xfrm>
            <a:off x="843037" y="2321889"/>
            <a:ext cx="10565074" cy="2889933"/>
          </a:xfrm>
        </p:spPr>
        <p:txBody>
          <a:bodyPr anchor="ctr">
            <a:normAutofit/>
          </a:bodyPr>
          <a:lstStyle>
            <a:lvl1pPr algn="ctr">
              <a:defRPr sz="6600" b="1">
                <a:solidFill>
                  <a:schemeClr val="bg1"/>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CEA68341-62AD-4D76-9F59-67F9AC329527}"/>
              </a:ext>
            </a:extLst>
          </p:cNvPr>
          <p:cNvSpPr>
            <a:spLocks noGrp="1"/>
          </p:cNvSpPr>
          <p:nvPr>
            <p:ph type="subTitle" idx="1"/>
          </p:nvPr>
        </p:nvSpPr>
        <p:spPr>
          <a:xfrm>
            <a:off x="1524000" y="416201"/>
            <a:ext cx="9144000" cy="1655762"/>
          </a:xfrm>
        </p:spPr>
        <p:txBody>
          <a:bodyPr anchor="ctr">
            <a:normAutofit/>
          </a:bodyPr>
          <a:lstStyle>
            <a:lvl1pPr marL="0" indent="0" algn="ctr">
              <a:buNone/>
              <a:defRPr sz="4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AFF1A5BB-D363-44F1-B543-580786F7D042}"/>
              </a:ext>
            </a:extLst>
          </p:cNvPr>
          <p:cNvSpPr>
            <a:spLocks noGrp="1"/>
          </p:cNvSpPr>
          <p:nvPr>
            <p:ph type="sldNum" sz="quarter" idx="12"/>
          </p:nvPr>
        </p:nvSpPr>
        <p:spPr>
          <a:xfrm>
            <a:off x="4724400" y="6284910"/>
            <a:ext cx="2743200" cy="365125"/>
          </a:xfrm>
        </p:spPr>
        <p:txBody>
          <a:bodyPr/>
          <a:lstStyle>
            <a:lvl1pPr>
              <a:defRPr sz="1400">
                <a:solidFill>
                  <a:schemeClr val="bg1"/>
                </a:solidFill>
              </a:defRPr>
            </a:lvl1pPr>
          </a:lstStyle>
          <a:p>
            <a:fld id="{1CB3D30A-C3BD-46F5-A0FC-EC0DE5E3FDC0}" type="slidenum">
              <a:rPr lang="en-US" smtClean="0"/>
              <a:pPr/>
              <a:t>‹#›</a:t>
            </a:fld>
            <a:endParaRPr lang="en-US" dirty="0"/>
          </a:p>
        </p:txBody>
      </p:sp>
    </p:spTree>
    <p:extLst>
      <p:ext uri="{BB962C8B-B14F-4D97-AF65-F5344CB8AC3E}">
        <p14:creationId xmlns:p14="http://schemas.microsoft.com/office/powerpoint/2010/main" val="2430755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02060"/>
        </a:solidFill>
        <a:effectLst/>
      </p:bgPr>
    </p:bg>
    <p:spTree>
      <p:nvGrpSpPr>
        <p:cNvPr id="1" name=""/>
        <p:cNvGrpSpPr/>
        <p:nvPr/>
      </p:nvGrpSpPr>
      <p:grpSpPr>
        <a:xfrm>
          <a:off x="0" y="0"/>
          <a:ext cx="0" cy="0"/>
          <a:chOff x="0" y="0"/>
          <a:chExt cx="0" cy="0"/>
        </a:xfrm>
      </p:grpSpPr>
      <p:sp>
        <p:nvSpPr>
          <p:cNvPr id="7" name="Rounded Rectangle 3">
            <a:extLst>
              <a:ext uri="{FF2B5EF4-FFF2-40B4-BE49-F238E27FC236}">
                <a16:creationId xmlns:a16="http://schemas.microsoft.com/office/drawing/2014/main" id="{7E44F35B-8268-4935-B709-7535F64CE300}"/>
              </a:ext>
              <a:ext uri="{C183D7F6-B498-43B3-948B-1728B52AA6E4}">
                <adec:decorative xmlns:adec="http://schemas.microsoft.com/office/drawing/2017/decorative" val="1"/>
              </a:ext>
            </a:extLst>
          </p:cNvPr>
          <p:cNvSpPr/>
          <p:nvPr userDrawn="1"/>
        </p:nvSpPr>
        <p:spPr>
          <a:xfrm>
            <a:off x="376584" y="2217172"/>
            <a:ext cx="11497981" cy="3099366"/>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6E29064F-2B15-4333-BA05-63BB15BE9029}"/>
              </a:ext>
              <a:ext uri="{C183D7F6-B498-43B3-948B-1728B52AA6E4}">
                <adec:decorative xmlns:adec="http://schemas.microsoft.com/office/drawing/2017/decorative" val="1"/>
              </a:ext>
            </a:extLst>
          </p:cNvPr>
          <p:cNvGrpSpPr/>
          <p:nvPr userDrawn="1"/>
        </p:nvGrpSpPr>
        <p:grpSpPr>
          <a:xfrm>
            <a:off x="69925" y="-58271"/>
            <a:ext cx="12111318" cy="365760"/>
            <a:chOff x="69925" y="-58271"/>
            <a:chExt cx="12111318" cy="365760"/>
          </a:xfrm>
        </p:grpSpPr>
        <p:cxnSp>
          <p:nvCxnSpPr>
            <p:cNvPr id="9" name="Straight Connector 8">
              <a:extLst>
                <a:ext uri="{FF2B5EF4-FFF2-40B4-BE49-F238E27FC236}">
                  <a16:creationId xmlns:a16="http://schemas.microsoft.com/office/drawing/2014/main" id="{33A4A3A7-8EDE-4F66-8118-A8C7CA9BDEB0}"/>
                </a:ext>
              </a:extLst>
            </p:cNvPr>
            <p:cNvCxnSpPr/>
            <p:nvPr/>
          </p:nvCxnSpPr>
          <p:spPr>
            <a:xfrm>
              <a:off x="10119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4D8A443F-8BD8-4D8C-B7A9-82BA91174C8F}"/>
                </a:ext>
              </a:extLst>
            </p:cNvPr>
            <p:cNvCxnSpPr/>
            <p:nvPr/>
          </p:nvCxnSpPr>
          <p:spPr>
            <a:xfrm>
              <a:off x="11464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14AC5F77-1A0C-444B-AD63-3036BACFCDD9}"/>
                </a:ext>
              </a:extLst>
            </p:cNvPr>
            <p:cNvCxnSpPr/>
            <p:nvPr/>
          </p:nvCxnSpPr>
          <p:spPr>
            <a:xfrm>
              <a:off x="12810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68E9E0CD-8AA8-4EDD-BADE-BD2AD8D6AB3A}"/>
                </a:ext>
              </a:extLst>
            </p:cNvPr>
            <p:cNvCxnSpPr/>
            <p:nvPr/>
          </p:nvCxnSpPr>
          <p:spPr>
            <a:xfrm>
              <a:off x="14156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E5CB4FA-53B5-4D6A-98BF-716056761A1D}"/>
                </a:ext>
              </a:extLst>
            </p:cNvPr>
            <p:cNvCxnSpPr/>
            <p:nvPr/>
          </p:nvCxnSpPr>
          <p:spPr>
            <a:xfrm>
              <a:off x="15501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51A2E10-67D5-415E-8C4E-B96B59A4048B}"/>
                </a:ext>
              </a:extLst>
            </p:cNvPr>
            <p:cNvCxnSpPr/>
            <p:nvPr/>
          </p:nvCxnSpPr>
          <p:spPr>
            <a:xfrm>
              <a:off x="16847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51773C5-42BD-4EE1-91C1-9CE5A7F7A9FA}"/>
                </a:ext>
              </a:extLst>
            </p:cNvPr>
            <p:cNvCxnSpPr/>
            <p:nvPr/>
          </p:nvCxnSpPr>
          <p:spPr>
            <a:xfrm>
              <a:off x="18193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145222C2-6FB8-4084-9AA5-A5373F47DC60}"/>
                </a:ext>
              </a:extLst>
            </p:cNvPr>
            <p:cNvCxnSpPr/>
            <p:nvPr/>
          </p:nvCxnSpPr>
          <p:spPr>
            <a:xfrm>
              <a:off x="19539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DD82004D-A4EC-4509-8E07-280AE45CBD1B}"/>
                </a:ext>
              </a:extLst>
            </p:cNvPr>
            <p:cNvCxnSpPr/>
            <p:nvPr/>
          </p:nvCxnSpPr>
          <p:spPr>
            <a:xfrm>
              <a:off x="20884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D3D698C6-35DE-4CC4-8A97-8049D3CA7F2D}"/>
                </a:ext>
              </a:extLst>
            </p:cNvPr>
            <p:cNvCxnSpPr/>
            <p:nvPr/>
          </p:nvCxnSpPr>
          <p:spPr>
            <a:xfrm>
              <a:off x="22230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0021820-AFB7-4D1C-85D8-6211E2F477E7}"/>
                </a:ext>
              </a:extLst>
            </p:cNvPr>
            <p:cNvCxnSpPr/>
            <p:nvPr/>
          </p:nvCxnSpPr>
          <p:spPr>
            <a:xfrm>
              <a:off x="23576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CAFF162A-43C5-477B-9244-4592A35EB9BC}"/>
                </a:ext>
              </a:extLst>
            </p:cNvPr>
            <p:cNvCxnSpPr/>
            <p:nvPr/>
          </p:nvCxnSpPr>
          <p:spPr>
            <a:xfrm>
              <a:off x="24921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6535B7B8-0416-4154-A871-69C94BCB1B79}"/>
                </a:ext>
              </a:extLst>
            </p:cNvPr>
            <p:cNvCxnSpPr/>
            <p:nvPr/>
          </p:nvCxnSpPr>
          <p:spPr>
            <a:xfrm>
              <a:off x="26267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10147249-4453-4BCE-BBBD-3DCA24CC304F}"/>
                </a:ext>
              </a:extLst>
            </p:cNvPr>
            <p:cNvCxnSpPr/>
            <p:nvPr/>
          </p:nvCxnSpPr>
          <p:spPr>
            <a:xfrm>
              <a:off x="27613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615B294-8BD7-4E3C-9C8E-AF3B5EDA6266}"/>
                </a:ext>
              </a:extLst>
            </p:cNvPr>
            <p:cNvCxnSpPr/>
            <p:nvPr/>
          </p:nvCxnSpPr>
          <p:spPr>
            <a:xfrm>
              <a:off x="28958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B737F8E-D851-4129-A3F8-06BADE2A8EEA}"/>
                </a:ext>
              </a:extLst>
            </p:cNvPr>
            <p:cNvCxnSpPr/>
            <p:nvPr/>
          </p:nvCxnSpPr>
          <p:spPr>
            <a:xfrm>
              <a:off x="30304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D9A23207-7666-4D53-AF24-845490EEE8B5}"/>
                </a:ext>
              </a:extLst>
            </p:cNvPr>
            <p:cNvCxnSpPr/>
            <p:nvPr/>
          </p:nvCxnSpPr>
          <p:spPr>
            <a:xfrm>
              <a:off x="31650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D26F73E-36F6-4D93-BD7F-56F0D78BBA65}"/>
                </a:ext>
              </a:extLst>
            </p:cNvPr>
            <p:cNvCxnSpPr/>
            <p:nvPr/>
          </p:nvCxnSpPr>
          <p:spPr>
            <a:xfrm>
              <a:off x="32996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74F0F3F2-DC09-4EC1-B361-70E961B64FA8}"/>
                </a:ext>
              </a:extLst>
            </p:cNvPr>
            <p:cNvCxnSpPr/>
            <p:nvPr/>
          </p:nvCxnSpPr>
          <p:spPr>
            <a:xfrm>
              <a:off x="34341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38E4541A-A794-4D60-9BF8-033E510087C7}"/>
                </a:ext>
              </a:extLst>
            </p:cNvPr>
            <p:cNvCxnSpPr/>
            <p:nvPr/>
          </p:nvCxnSpPr>
          <p:spPr>
            <a:xfrm>
              <a:off x="35687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1D776F9A-7031-420F-9787-61B88F169D86}"/>
                </a:ext>
              </a:extLst>
            </p:cNvPr>
            <p:cNvCxnSpPr/>
            <p:nvPr/>
          </p:nvCxnSpPr>
          <p:spPr>
            <a:xfrm>
              <a:off x="37033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D204A0C4-9A53-40FF-AD46-9A4E2CE63919}"/>
                </a:ext>
              </a:extLst>
            </p:cNvPr>
            <p:cNvCxnSpPr/>
            <p:nvPr/>
          </p:nvCxnSpPr>
          <p:spPr>
            <a:xfrm>
              <a:off x="38378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5A495DC0-80FB-4F23-B8B9-3B5EABB43C1C}"/>
                </a:ext>
              </a:extLst>
            </p:cNvPr>
            <p:cNvCxnSpPr/>
            <p:nvPr/>
          </p:nvCxnSpPr>
          <p:spPr>
            <a:xfrm>
              <a:off x="39724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D569FA8-3A89-4994-8BFF-FFB460EB39B2}"/>
                </a:ext>
              </a:extLst>
            </p:cNvPr>
            <p:cNvCxnSpPr/>
            <p:nvPr/>
          </p:nvCxnSpPr>
          <p:spPr>
            <a:xfrm>
              <a:off x="41070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180F1B51-FC37-460C-B290-27F0214C62E3}"/>
                </a:ext>
              </a:extLst>
            </p:cNvPr>
            <p:cNvCxnSpPr/>
            <p:nvPr/>
          </p:nvCxnSpPr>
          <p:spPr>
            <a:xfrm>
              <a:off x="42415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CBF53AF8-7E9F-42EF-901B-DA5118D45A10}"/>
                </a:ext>
              </a:extLst>
            </p:cNvPr>
            <p:cNvCxnSpPr/>
            <p:nvPr/>
          </p:nvCxnSpPr>
          <p:spPr>
            <a:xfrm>
              <a:off x="43761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84542DCC-8B97-4A3B-B1FC-F514114EB39D}"/>
                </a:ext>
              </a:extLst>
            </p:cNvPr>
            <p:cNvCxnSpPr/>
            <p:nvPr/>
          </p:nvCxnSpPr>
          <p:spPr>
            <a:xfrm>
              <a:off x="45107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B78B314C-F051-4BBF-A61D-E9591DA1D180}"/>
                </a:ext>
              </a:extLst>
            </p:cNvPr>
            <p:cNvCxnSpPr/>
            <p:nvPr/>
          </p:nvCxnSpPr>
          <p:spPr>
            <a:xfrm>
              <a:off x="46453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BE5AF3AF-FCEE-4F21-AD76-0BB37CB0D523}"/>
                </a:ext>
              </a:extLst>
            </p:cNvPr>
            <p:cNvCxnSpPr/>
            <p:nvPr/>
          </p:nvCxnSpPr>
          <p:spPr>
            <a:xfrm>
              <a:off x="47798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23B91E26-615F-4BE3-985E-C31F7C38F369}"/>
                </a:ext>
              </a:extLst>
            </p:cNvPr>
            <p:cNvCxnSpPr/>
            <p:nvPr/>
          </p:nvCxnSpPr>
          <p:spPr>
            <a:xfrm>
              <a:off x="49144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B00748A3-4DF3-4D99-998A-C5C322162AD6}"/>
                </a:ext>
              </a:extLst>
            </p:cNvPr>
            <p:cNvCxnSpPr/>
            <p:nvPr/>
          </p:nvCxnSpPr>
          <p:spPr>
            <a:xfrm>
              <a:off x="50490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52F2C08F-ABFE-4141-A1CD-0F5B276E6186}"/>
                </a:ext>
              </a:extLst>
            </p:cNvPr>
            <p:cNvCxnSpPr/>
            <p:nvPr/>
          </p:nvCxnSpPr>
          <p:spPr>
            <a:xfrm>
              <a:off x="51835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0C6FBA10-8CC9-4122-8810-81825E9C09A2}"/>
                </a:ext>
              </a:extLst>
            </p:cNvPr>
            <p:cNvCxnSpPr/>
            <p:nvPr/>
          </p:nvCxnSpPr>
          <p:spPr>
            <a:xfrm>
              <a:off x="53181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FAC6A328-7959-46A9-8A8F-E07A3882FE16}"/>
                </a:ext>
              </a:extLst>
            </p:cNvPr>
            <p:cNvCxnSpPr/>
            <p:nvPr/>
          </p:nvCxnSpPr>
          <p:spPr>
            <a:xfrm>
              <a:off x="54527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5FA74C10-5AC5-4C47-BC8B-575FF6537799}"/>
                </a:ext>
              </a:extLst>
            </p:cNvPr>
            <p:cNvCxnSpPr/>
            <p:nvPr/>
          </p:nvCxnSpPr>
          <p:spPr>
            <a:xfrm>
              <a:off x="55872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8547A261-234E-47BF-AC76-555488040CB2}"/>
                </a:ext>
              </a:extLst>
            </p:cNvPr>
            <p:cNvCxnSpPr/>
            <p:nvPr/>
          </p:nvCxnSpPr>
          <p:spPr>
            <a:xfrm>
              <a:off x="57218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FA369DEA-1430-42B4-9793-D9D0F550CD51}"/>
                </a:ext>
              </a:extLst>
            </p:cNvPr>
            <p:cNvCxnSpPr/>
            <p:nvPr/>
          </p:nvCxnSpPr>
          <p:spPr>
            <a:xfrm>
              <a:off x="58564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47E4B72A-C62E-461E-9148-0BD3564AF8B6}"/>
                </a:ext>
              </a:extLst>
            </p:cNvPr>
            <p:cNvCxnSpPr/>
            <p:nvPr/>
          </p:nvCxnSpPr>
          <p:spPr>
            <a:xfrm>
              <a:off x="59910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69A69457-2132-4C00-803D-D6B7EDDF9460}"/>
                </a:ext>
              </a:extLst>
            </p:cNvPr>
            <p:cNvCxnSpPr/>
            <p:nvPr/>
          </p:nvCxnSpPr>
          <p:spPr>
            <a:xfrm>
              <a:off x="61255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B70B24B2-57D5-4F6D-BC89-7A8C44478AF3}"/>
                </a:ext>
              </a:extLst>
            </p:cNvPr>
            <p:cNvCxnSpPr/>
            <p:nvPr/>
          </p:nvCxnSpPr>
          <p:spPr>
            <a:xfrm>
              <a:off x="62601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062D6EB7-E069-4B3C-B9EE-323568F15869}"/>
                </a:ext>
              </a:extLst>
            </p:cNvPr>
            <p:cNvCxnSpPr/>
            <p:nvPr/>
          </p:nvCxnSpPr>
          <p:spPr>
            <a:xfrm>
              <a:off x="63947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D4DCF182-CCEE-40D9-8364-E0DEC9F15BEC}"/>
                </a:ext>
              </a:extLst>
            </p:cNvPr>
            <p:cNvCxnSpPr/>
            <p:nvPr/>
          </p:nvCxnSpPr>
          <p:spPr>
            <a:xfrm>
              <a:off x="65292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9338B27F-AC96-49BE-A28A-301941397F37}"/>
                </a:ext>
              </a:extLst>
            </p:cNvPr>
            <p:cNvCxnSpPr/>
            <p:nvPr/>
          </p:nvCxnSpPr>
          <p:spPr>
            <a:xfrm>
              <a:off x="66638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5B0D1C0A-CB79-4784-A84B-EB0ECD6A2A9F}"/>
                </a:ext>
              </a:extLst>
            </p:cNvPr>
            <p:cNvCxnSpPr/>
            <p:nvPr/>
          </p:nvCxnSpPr>
          <p:spPr>
            <a:xfrm>
              <a:off x="67984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5797C421-C30C-485C-B332-EF4941717915}"/>
                </a:ext>
              </a:extLst>
            </p:cNvPr>
            <p:cNvCxnSpPr/>
            <p:nvPr/>
          </p:nvCxnSpPr>
          <p:spPr>
            <a:xfrm>
              <a:off x="69329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88A069E1-2946-4181-92E2-CFE6FB1DFBED}"/>
                </a:ext>
              </a:extLst>
            </p:cNvPr>
            <p:cNvCxnSpPr/>
            <p:nvPr/>
          </p:nvCxnSpPr>
          <p:spPr>
            <a:xfrm>
              <a:off x="70675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74FCDD89-FBA4-4DAB-8940-3E1C96D8F82C}"/>
                </a:ext>
              </a:extLst>
            </p:cNvPr>
            <p:cNvCxnSpPr/>
            <p:nvPr/>
          </p:nvCxnSpPr>
          <p:spPr>
            <a:xfrm>
              <a:off x="72021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4A2B5758-4432-47E9-8F1C-A37468B962D9}"/>
                </a:ext>
              </a:extLst>
            </p:cNvPr>
            <p:cNvCxnSpPr/>
            <p:nvPr/>
          </p:nvCxnSpPr>
          <p:spPr>
            <a:xfrm>
              <a:off x="73367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08A7CC74-21A1-4085-BA06-53E3693A8B92}"/>
                </a:ext>
              </a:extLst>
            </p:cNvPr>
            <p:cNvCxnSpPr/>
            <p:nvPr/>
          </p:nvCxnSpPr>
          <p:spPr>
            <a:xfrm>
              <a:off x="74712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3A88CBFD-0843-437F-AB89-DF0AF63F3D7E}"/>
                </a:ext>
              </a:extLst>
            </p:cNvPr>
            <p:cNvCxnSpPr/>
            <p:nvPr/>
          </p:nvCxnSpPr>
          <p:spPr>
            <a:xfrm>
              <a:off x="76058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54013F40-EC7D-4340-AA8B-17A1BC7C5CDC}"/>
                </a:ext>
              </a:extLst>
            </p:cNvPr>
            <p:cNvCxnSpPr/>
            <p:nvPr/>
          </p:nvCxnSpPr>
          <p:spPr>
            <a:xfrm>
              <a:off x="77404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21F98B77-5726-4EC9-BD7A-FDD4D20071A8}"/>
                </a:ext>
              </a:extLst>
            </p:cNvPr>
            <p:cNvCxnSpPr/>
            <p:nvPr/>
          </p:nvCxnSpPr>
          <p:spPr>
            <a:xfrm>
              <a:off x="78749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1ABE8908-8894-4AC1-B91D-E9C02FC9163A}"/>
                </a:ext>
              </a:extLst>
            </p:cNvPr>
            <p:cNvCxnSpPr/>
            <p:nvPr/>
          </p:nvCxnSpPr>
          <p:spPr>
            <a:xfrm>
              <a:off x="80095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FC6E6803-0DF1-4EC0-AC71-75B07D43FF3D}"/>
                </a:ext>
              </a:extLst>
            </p:cNvPr>
            <p:cNvCxnSpPr/>
            <p:nvPr/>
          </p:nvCxnSpPr>
          <p:spPr>
            <a:xfrm>
              <a:off x="81441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683BAB47-A9CA-4444-B02F-9EE9C8916056}"/>
                </a:ext>
              </a:extLst>
            </p:cNvPr>
            <p:cNvCxnSpPr/>
            <p:nvPr/>
          </p:nvCxnSpPr>
          <p:spPr>
            <a:xfrm>
              <a:off x="82786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5BFCB2D5-CDCD-4C8A-87C5-7A00B06E4BCA}"/>
                </a:ext>
              </a:extLst>
            </p:cNvPr>
            <p:cNvCxnSpPr/>
            <p:nvPr/>
          </p:nvCxnSpPr>
          <p:spPr>
            <a:xfrm>
              <a:off x="84132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18A9D4F0-68A1-4265-9AAD-608606CBCEA2}"/>
                </a:ext>
              </a:extLst>
            </p:cNvPr>
            <p:cNvCxnSpPr/>
            <p:nvPr/>
          </p:nvCxnSpPr>
          <p:spPr>
            <a:xfrm>
              <a:off x="85478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0AF94EE0-C477-4F6C-A5BA-15D1223C5DFB}"/>
                </a:ext>
              </a:extLst>
            </p:cNvPr>
            <p:cNvCxnSpPr/>
            <p:nvPr/>
          </p:nvCxnSpPr>
          <p:spPr>
            <a:xfrm>
              <a:off x="86824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121DB8C4-C362-4472-8580-7F522D0FF665}"/>
                </a:ext>
              </a:extLst>
            </p:cNvPr>
            <p:cNvCxnSpPr/>
            <p:nvPr/>
          </p:nvCxnSpPr>
          <p:spPr>
            <a:xfrm>
              <a:off x="88169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CC3177EA-00DE-4ABE-BF04-713D81FE7974}"/>
                </a:ext>
              </a:extLst>
            </p:cNvPr>
            <p:cNvCxnSpPr/>
            <p:nvPr/>
          </p:nvCxnSpPr>
          <p:spPr>
            <a:xfrm>
              <a:off x="89515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DC95A554-3363-49FF-8B6B-4B607A55C8E7}"/>
                </a:ext>
              </a:extLst>
            </p:cNvPr>
            <p:cNvCxnSpPr/>
            <p:nvPr/>
          </p:nvCxnSpPr>
          <p:spPr>
            <a:xfrm>
              <a:off x="90861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47200F05-A5EC-4B6F-8FEF-30BE07C2043F}"/>
                </a:ext>
              </a:extLst>
            </p:cNvPr>
            <p:cNvCxnSpPr/>
            <p:nvPr/>
          </p:nvCxnSpPr>
          <p:spPr>
            <a:xfrm>
              <a:off x="92206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903D4EC4-C3A5-4A20-A5BF-281E3AB5225B}"/>
                </a:ext>
              </a:extLst>
            </p:cNvPr>
            <p:cNvCxnSpPr/>
            <p:nvPr/>
          </p:nvCxnSpPr>
          <p:spPr>
            <a:xfrm>
              <a:off x="93552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470D2B45-D4EC-45AD-8A1A-567EDB2EADE7}"/>
                </a:ext>
              </a:extLst>
            </p:cNvPr>
            <p:cNvCxnSpPr/>
            <p:nvPr/>
          </p:nvCxnSpPr>
          <p:spPr>
            <a:xfrm>
              <a:off x="94898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A6C6F28E-0659-4DFB-9C21-FCD07DC26C71}"/>
                </a:ext>
              </a:extLst>
            </p:cNvPr>
            <p:cNvCxnSpPr/>
            <p:nvPr/>
          </p:nvCxnSpPr>
          <p:spPr>
            <a:xfrm>
              <a:off x="96243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2C8D46B3-0E4C-4441-AEB2-59A21BC6C603}"/>
                </a:ext>
              </a:extLst>
            </p:cNvPr>
            <p:cNvCxnSpPr/>
            <p:nvPr/>
          </p:nvCxnSpPr>
          <p:spPr>
            <a:xfrm>
              <a:off x="97589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7C95B3CE-9D5D-4117-96D8-4EBBE4322CB0}"/>
                </a:ext>
              </a:extLst>
            </p:cNvPr>
            <p:cNvCxnSpPr/>
            <p:nvPr/>
          </p:nvCxnSpPr>
          <p:spPr>
            <a:xfrm>
              <a:off x="98935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E9B2CAD0-299A-4EBF-B8E4-A356B86DDDF9}"/>
                </a:ext>
              </a:extLst>
            </p:cNvPr>
            <p:cNvCxnSpPr/>
            <p:nvPr/>
          </p:nvCxnSpPr>
          <p:spPr>
            <a:xfrm>
              <a:off x="100281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BFFB25A9-15C5-42D7-9A14-6A6B9F6CA0B1}"/>
                </a:ext>
              </a:extLst>
            </p:cNvPr>
            <p:cNvCxnSpPr/>
            <p:nvPr/>
          </p:nvCxnSpPr>
          <p:spPr>
            <a:xfrm>
              <a:off x="101626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6ED33BBC-C59A-4FE5-B0E6-B421917AFD77}"/>
                </a:ext>
              </a:extLst>
            </p:cNvPr>
            <p:cNvCxnSpPr/>
            <p:nvPr/>
          </p:nvCxnSpPr>
          <p:spPr>
            <a:xfrm>
              <a:off x="102972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615EC25F-2DBC-4FFB-B46C-0815C5B5A2C8}"/>
                </a:ext>
              </a:extLst>
            </p:cNvPr>
            <p:cNvCxnSpPr/>
            <p:nvPr/>
          </p:nvCxnSpPr>
          <p:spPr>
            <a:xfrm>
              <a:off x="104318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F4AD25C7-9B3F-41D1-B329-331753989C53}"/>
                </a:ext>
              </a:extLst>
            </p:cNvPr>
            <p:cNvCxnSpPr/>
            <p:nvPr/>
          </p:nvCxnSpPr>
          <p:spPr>
            <a:xfrm>
              <a:off x="105663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782BA67F-DA2C-4B12-B46C-BEF8443AB084}"/>
                </a:ext>
              </a:extLst>
            </p:cNvPr>
            <p:cNvCxnSpPr/>
            <p:nvPr/>
          </p:nvCxnSpPr>
          <p:spPr>
            <a:xfrm>
              <a:off x="107009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5CDB0798-6C2B-4C01-99A4-D7211C08821B}"/>
                </a:ext>
              </a:extLst>
            </p:cNvPr>
            <p:cNvCxnSpPr/>
            <p:nvPr/>
          </p:nvCxnSpPr>
          <p:spPr>
            <a:xfrm>
              <a:off x="108355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B2F1468D-66B7-449F-94B9-13179F67CF2C}"/>
                </a:ext>
              </a:extLst>
            </p:cNvPr>
            <p:cNvCxnSpPr/>
            <p:nvPr/>
          </p:nvCxnSpPr>
          <p:spPr>
            <a:xfrm>
              <a:off x="109700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9A6E0EC6-50F9-4BA4-AFD8-A430E00B1185}"/>
                </a:ext>
              </a:extLst>
            </p:cNvPr>
            <p:cNvCxnSpPr/>
            <p:nvPr/>
          </p:nvCxnSpPr>
          <p:spPr>
            <a:xfrm>
              <a:off x="111046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0BFF81CC-1847-4709-81A0-3F7736EBEC53}"/>
                </a:ext>
              </a:extLst>
            </p:cNvPr>
            <p:cNvCxnSpPr/>
            <p:nvPr/>
          </p:nvCxnSpPr>
          <p:spPr>
            <a:xfrm>
              <a:off x="112392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0D30EBE2-B589-46A9-9586-7DFB779722AE}"/>
                </a:ext>
              </a:extLst>
            </p:cNvPr>
            <p:cNvCxnSpPr/>
            <p:nvPr/>
          </p:nvCxnSpPr>
          <p:spPr>
            <a:xfrm>
              <a:off x="113738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26FABEC4-DE3B-4148-9C45-4C743664E1E4}"/>
                </a:ext>
              </a:extLst>
            </p:cNvPr>
            <p:cNvCxnSpPr/>
            <p:nvPr/>
          </p:nvCxnSpPr>
          <p:spPr>
            <a:xfrm>
              <a:off x="115083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DC450E21-FCE2-47F9-97AB-B7C0DCFC2F4C}"/>
                </a:ext>
              </a:extLst>
            </p:cNvPr>
            <p:cNvCxnSpPr/>
            <p:nvPr/>
          </p:nvCxnSpPr>
          <p:spPr>
            <a:xfrm>
              <a:off x="116429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4CC007BC-6F94-4CEE-99CA-EAFDC60AF3D9}"/>
                </a:ext>
              </a:extLst>
            </p:cNvPr>
            <p:cNvCxnSpPr/>
            <p:nvPr/>
          </p:nvCxnSpPr>
          <p:spPr>
            <a:xfrm>
              <a:off x="117775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61F68166-E3AA-463C-83B0-1FA51B95919C}"/>
                </a:ext>
              </a:extLst>
            </p:cNvPr>
            <p:cNvCxnSpPr/>
            <p:nvPr/>
          </p:nvCxnSpPr>
          <p:spPr>
            <a:xfrm>
              <a:off x="119120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9179FCB7-9776-4B25-9273-908C58EFA26E}"/>
                </a:ext>
              </a:extLst>
            </p:cNvPr>
            <p:cNvCxnSpPr/>
            <p:nvPr/>
          </p:nvCxnSpPr>
          <p:spPr>
            <a:xfrm>
              <a:off x="120466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E6DA41B2-E7F9-4230-BC4D-FFD541E6B637}"/>
                </a:ext>
              </a:extLst>
            </p:cNvPr>
            <p:cNvCxnSpPr/>
            <p:nvPr/>
          </p:nvCxnSpPr>
          <p:spPr>
            <a:xfrm>
              <a:off x="12181243"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F64BDDE5-E777-421A-84B3-AAC4719F3985}"/>
                </a:ext>
              </a:extLst>
            </p:cNvPr>
            <p:cNvCxnSpPr/>
            <p:nvPr/>
          </p:nvCxnSpPr>
          <p:spPr>
            <a:xfrm>
              <a:off x="699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2DBA33ED-726A-42EC-99AF-68721B95B6FF}"/>
                </a:ext>
              </a:extLst>
            </p:cNvPr>
            <p:cNvCxnSpPr/>
            <p:nvPr/>
          </p:nvCxnSpPr>
          <p:spPr>
            <a:xfrm>
              <a:off x="2044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C3D3254C-9078-4F79-8A79-CF0883058999}"/>
                </a:ext>
              </a:extLst>
            </p:cNvPr>
            <p:cNvCxnSpPr/>
            <p:nvPr/>
          </p:nvCxnSpPr>
          <p:spPr>
            <a:xfrm>
              <a:off x="3390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E836F7-5768-4333-B48D-05A03A87537E}"/>
                </a:ext>
              </a:extLst>
            </p:cNvPr>
            <p:cNvCxnSpPr/>
            <p:nvPr/>
          </p:nvCxnSpPr>
          <p:spPr>
            <a:xfrm>
              <a:off x="4736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7BE2ECBC-003A-476E-964B-77BFAB6DD343}"/>
                </a:ext>
              </a:extLst>
            </p:cNvPr>
            <p:cNvCxnSpPr/>
            <p:nvPr/>
          </p:nvCxnSpPr>
          <p:spPr>
            <a:xfrm>
              <a:off x="6082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11186EE8-D50E-482E-9B47-1F352AAF221A}"/>
                </a:ext>
              </a:extLst>
            </p:cNvPr>
            <p:cNvCxnSpPr/>
            <p:nvPr/>
          </p:nvCxnSpPr>
          <p:spPr>
            <a:xfrm>
              <a:off x="7427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292FFBB8-02D3-406D-8BC0-30EC8FFFCAEB}"/>
                </a:ext>
              </a:extLst>
            </p:cNvPr>
            <p:cNvCxnSpPr/>
            <p:nvPr/>
          </p:nvCxnSpPr>
          <p:spPr>
            <a:xfrm>
              <a:off x="8773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grpSp>
      <p:grpSp>
        <p:nvGrpSpPr>
          <p:cNvPr id="100" name="Group 99">
            <a:extLst>
              <a:ext uri="{FF2B5EF4-FFF2-40B4-BE49-F238E27FC236}">
                <a16:creationId xmlns:a16="http://schemas.microsoft.com/office/drawing/2014/main" id="{7C525CEF-359C-403D-BE62-BAB11249166E}"/>
              </a:ext>
              <a:ext uri="{C183D7F6-B498-43B3-948B-1728B52AA6E4}">
                <adec:decorative xmlns:adec="http://schemas.microsoft.com/office/drawing/2017/decorative" val="1"/>
              </a:ext>
            </a:extLst>
          </p:cNvPr>
          <p:cNvGrpSpPr/>
          <p:nvPr userDrawn="1"/>
        </p:nvGrpSpPr>
        <p:grpSpPr>
          <a:xfrm>
            <a:off x="53480" y="6646769"/>
            <a:ext cx="12111318" cy="365760"/>
            <a:chOff x="69925" y="-58271"/>
            <a:chExt cx="12111318" cy="365760"/>
          </a:xfrm>
        </p:grpSpPr>
        <p:cxnSp>
          <p:nvCxnSpPr>
            <p:cNvPr id="101" name="Straight Connector 100">
              <a:extLst>
                <a:ext uri="{FF2B5EF4-FFF2-40B4-BE49-F238E27FC236}">
                  <a16:creationId xmlns:a16="http://schemas.microsoft.com/office/drawing/2014/main" id="{B073E468-E5B1-4849-B89A-B8C9A9F4152C}"/>
                </a:ext>
              </a:extLst>
            </p:cNvPr>
            <p:cNvCxnSpPr/>
            <p:nvPr/>
          </p:nvCxnSpPr>
          <p:spPr>
            <a:xfrm>
              <a:off x="10119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7CECD854-02ED-4DF7-BA2C-C9E700D87680}"/>
                </a:ext>
              </a:extLst>
            </p:cNvPr>
            <p:cNvCxnSpPr/>
            <p:nvPr/>
          </p:nvCxnSpPr>
          <p:spPr>
            <a:xfrm>
              <a:off x="11464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6435E918-650D-439E-BBA9-868C0F89708E}"/>
                </a:ext>
              </a:extLst>
            </p:cNvPr>
            <p:cNvCxnSpPr/>
            <p:nvPr/>
          </p:nvCxnSpPr>
          <p:spPr>
            <a:xfrm>
              <a:off x="12810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B3972487-1BA6-4E33-B3E4-6B0199C61687}"/>
                </a:ext>
              </a:extLst>
            </p:cNvPr>
            <p:cNvCxnSpPr/>
            <p:nvPr/>
          </p:nvCxnSpPr>
          <p:spPr>
            <a:xfrm>
              <a:off x="14156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2CF83EFA-8EEC-4FD4-948B-D04F8D02567F}"/>
                </a:ext>
              </a:extLst>
            </p:cNvPr>
            <p:cNvCxnSpPr/>
            <p:nvPr/>
          </p:nvCxnSpPr>
          <p:spPr>
            <a:xfrm>
              <a:off x="15501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77789AF7-E748-48E8-83B8-99439C7EC9C1}"/>
                </a:ext>
              </a:extLst>
            </p:cNvPr>
            <p:cNvCxnSpPr/>
            <p:nvPr/>
          </p:nvCxnSpPr>
          <p:spPr>
            <a:xfrm>
              <a:off x="16847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3CF89FEE-41BC-4C50-BA90-ED0668A0626C}"/>
                </a:ext>
              </a:extLst>
            </p:cNvPr>
            <p:cNvCxnSpPr/>
            <p:nvPr/>
          </p:nvCxnSpPr>
          <p:spPr>
            <a:xfrm>
              <a:off x="18193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56825A00-3DF3-4D18-94A2-8828DE3BBE22}"/>
                </a:ext>
              </a:extLst>
            </p:cNvPr>
            <p:cNvCxnSpPr/>
            <p:nvPr/>
          </p:nvCxnSpPr>
          <p:spPr>
            <a:xfrm>
              <a:off x="19539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AD1A963D-757C-4F15-9194-C7BFD4AB7F2D}"/>
                </a:ext>
              </a:extLst>
            </p:cNvPr>
            <p:cNvCxnSpPr/>
            <p:nvPr/>
          </p:nvCxnSpPr>
          <p:spPr>
            <a:xfrm>
              <a:off x="20884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3949FE7F-344D-4CD5-ABAE-1901CB51DBF9}"/>
                </a:ext>
              </a:extLst>
            </p:cNvPr>
            <p:cNvCxnSpPr/>
            <p:nvPr/>
          </p:nvCxnSpPr>
          <p:spPr>
            <a:xfrm>
              <a:off x="22230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96B4B59D-9A08-4A87-B7FB-03FF9BB6E296}"/>
                </a:ext>
              </a:extLst>
            </p:cNvPr>
            <p:cNvCxnSpPr/>
            <p:nvPr/>
          </p:nvCxnSpPr>
          <p:spPr>
            <a:xfrm>
              <a:off x="23576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7C348B04-4141-4DBB-9C40-7FDE88B8B160}"/>
                </a:ext>
              </a:extLst>
            </p:cNvPr>
            <p:cNvCxnSpPr/>
            <p:nvPr/>
          </p:nvCxnSpPr>
          <p:spPr>
            <a:xfrm>
              <a:off x="24921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78ECC623-9C9C-402F-9B10-D6284C8CF3D7}"/>
                </a:ext>
              </a:extLst>
            </p:cNvPr>
            <p:cNvCxnSpPr/>
            <p:nvPr/>
          </p:nvCxnSpPr>
          <p:spPr>
            <a:xfrm>
              <a:off x="26267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0C637EF8-A6E8-46F1-BDC2-7F05DBCC4C23}"/>
                </a:ext>
              </a:extLst>
            </p:cNvPr>
            <p:cNvCxnSpPr/>
            <p:nvPr/>
          </p:nvCxnSpPr>
          <p:spPr>
            <a:xfrm>
              <a:off x="27613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0A83EF4C-7F41-4097-9FC8-9C4561DDEC9E}"/>
                </a:ext>
              </a:extLst>
            </p:cNvPr>
            <p:cNvCxnSpPr/>
            <p:nvPr/>
          </p:nvCxnSpPr>
          <p:spPr>
            <a:xfrm>
              <a:off x="28958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F5084016-5CBE-48FD-9F07-84E898708F71}"/>
                </a:ext>
              </a:extLst>
            </p:cNvPr>
            <p:cNvCxnSpPr/>
            <p:nvPr/>
          </p:nvCxnSpPr>
          <p:spPr>
            <a:xfrm>
              <a:off x="30304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691BD2CD-3C13-462C-9844-E6BC31593582}"/>
                </a:ext>
              </a:extLst>
            </p:cNvPr>
            <p:cNvCxnSpPr/>
            <p:nvPr/>
          </p:nvCxnSpPr>
          <p:spPr>
            <a:xfrm>
              <a:off x="31650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BF7D1072-AF5F-43BE-87E3-6E2EFA3DF366}"/>
                </a:ext>
              </a:extLst>
            </p:cNvPr>
            <p:cNvCxnSpPr/>
            <p:nvPr/>
          </p:nvCxnSpPr>
          <p:spPr>
            <a:xfrm>
              <a:off x="32996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09E193A2-CE31-4BD6-A282-CA624C52BFAB}"/>
                </a:ext>
              </a:extLst>
            </p:cNvPr>
            <p:cNvCxnSpPr/>
            <p:nvPr/>
          </p:nvCxnSpPr>
          <p:spPr>
            <a:xfrm>
              <a:off x="34341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9B5C498-D950-4628-9E5B-2CDD19D68F8A}"/>
                </a:ext>
              </a:extLst>
            </p:cNvPr>
            <p:cNvCxnSpPr/>
            <p:nvPr/>
          </p:nvCxnSpPr>
          <p:spPr>
            <a:xfrm>
              <a:off x="35687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998926C0-A890-4832-A03D-2C4C6B38BF55}"/>
                </a:ext>
              </a:extLst>
            </p:cNvPr>
            <p:cNvCxnSpPr/>
            <p:nvPr/>
          </p:nvCxnSpPr>
          <p:spPr>
            <a:xfrm>
              <a:off x="37033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05A6932A-D9E5-4B05-AF59-35B4070C98C1}"/>
                </a:ext>
              </a:extLst>
            </p:cNvPr>
            <p:cNvCxnSpPr/>
            <p:nvPr/>
          </p:nvCxnSpPr>
          <p:spPr>
            <a:xfrm>
              <a:off x="38378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EFCAC909-0346-4578-B448-B0EDB3D18DD7}"/>
                </a:ext>
              </a:extLst>
            </p:cNvPr>
            <p:cNvCxnSpPr/>
            <p:nvPr/>
          </p:nvCxnSpPr>
          <p:spPr>
            <a:xfrm>
              <a:off x="39724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307AE372-6FE1-4B20-A211-794D7AE4D555}"/>
                </a:ext>
              </a:extLst>
            </p:cNvPr>
            <p:cNvCxnSpPr/>
            <p:nvPr/>
          </p:nvCxnSpPr>
          <p:spPr>
            <a:xfrm>
              <a:off x="41070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1450054C-677E-4493-B156-44C6552CB915}"/>
                </a:ext>
              </a:extLst>
            </p:cNvPr>
            <p:cNvCxnSpPr/>
            <p:nvPr/>
          </p:nvCxnSpPr>
          <p:spPr>
            <a:xfrm>
              <a:off x="42415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4BDA2DE4-13ED-494C-B4C0-DDFC0B34B238}"/>
                </a:ext>
              </a:extLst>
            </p:cNvPr>
            <p:cNvCxnSpPr/>
            <p:nvPr/>
          </p:nvCxnSpPr>
          <p:spPr>
            <a:xfrm>
              <a:off x="43761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26BEC86C-D095-4748-B6C7-7E612862AD6A}"/>
                </a:ext>
              </a:extLst>
            </p:cNvPr>
            <p:cNvCxnSpPr/>
            <p:nvPr/>
          </p:nvCxnSpPr>
          <p:spPr>
            <a:xfrm>
              <a:off x="45107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83DE514B-202E-4591-9D4E-B805BD624EB2}"/>
                </a:ext>
              </a:extLst>
            </p:cNvPr>
            <p:cNvCxnSpPr/>
            <p:nvPr/>
          </p:nvCxnSpPr>
          <p:spPr>
            <a:xfrm>
              <a:off x="46453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9B6F2AAD-8E6F-417F-A895-BE3CDFCB288E}"/>
                </a:ext>
              </a:extLst>
            </p:cNvPr>
            <p:cNvCxnSpPr/>
            <p:nvPr/>
          </p:nvCxnSpPr>
          <p:spPr>
            <a:xfrm>
              <a:off x="47798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94A589D5-F7B3-41CE-BE06-709B0487D53E}"/>
                </a:ext>
              </a:extLst>
            </p:cNvPr>
            <p:cNvCxnSpPr/>
            <p:nvPr/>
          </p:nvCxnSpPr>
          <p:spPr>
            <a:xfrm>
              <a:off x="49144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3896BE31-0C0E-4A2D-B838-330705CE59D4}"/>
                </a:ext>
              </a:extLst>
            </p:cNvPr>
            <p:cNvCxnSpPr/>
            <p:nvPr/>
          </p:nvCxnSpPr>
          <p:spPr>
            <a:xfrm>
              <a:off x="50490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4C687573-25B0-426E-8D17-AA38F9A225AA}"/>
                </a:ext>
              </a:extLst>
            </p:cNvPr>
            <p:cNvCxnSpPr/>
            <p:nvPr/>
          </p:nvCxnSpPr>
          <p:spPr>
            <a:xfrm>
              <a:off x="51835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59436A63-2693-4CCE-AE4B-E31E06401BE8}"/>
                </a:ext>
              </a:extLst>
            </p:cNvPr>
            <p:cNvCxnSpPr/>
            <p:nvPr/>
          </p:nvCxnSpPr>
          <p:spPr>
            <a:xfrm>
              <a:off x="53181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614E7422-6291-4167-A129-D561109D27DF}"/>
                </a:ext>
              </a:extLst>
            </p:cNvPr>
            <p:cNvCxnSpPr/>
            <p:nvPr/>
          </p:nvCxnSpPr>
          <p:spPr>
            <a:xfrm>
              <a:off x="54527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ED7E9350-9FCB-4272-809A-1459D8A0BEE1}"/>
                </a:ext>
              </a:extLst>
            </p:cNvPr>
            <p:cNvCxnSpPr/>
            <p:nvPr/>
          </p:nvCxnSpPr>
          <p:spPr>
            <a:xfrm>
              <a:off x="55872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DEC46082-43FA-4DB3-B543-D2B04E7B97F6}"/>
                </a:ext>
              </a:extLst>
            </p:cNvPr>
            <p:cNvCxnSpPr/>
            <p:nvPr/>
          </p:nvCxnSpPr>
          <p:spPr>
            <a:xfrm>
              <a:off x="57218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5C029EDE-3884-4376-8A19-397CE5D339F3}"/>
                </a:ext>
              </a:extLst>
            </p:cNvPr>
            <p:cNvCxnSpPr/>
            <p:nvPr/>
          </p:nvCxnSpPr>
          <p:spPr>
            <a:xfrm>
              <a:off x="58564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20A4F4F3-55AA-4855-8B3B-2E0B91EFD5A5}"/>
                </a:ext>
              </a:extLst>
            </p:cNvPr>
            <p:cNvCxnSpPr/>
            <p:nvPr/>
          </p:nvCxnSpPr>
          <p:spPr>
            <a:xfrm>
              <a:off x="59910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AB9D62E0-45CE-476F-87DE-258F94D57C5D}"/>
                </a:ext>
              </a:extLst>
            </p:cNvPr>
            <p:cNvCxnSpPr/>
            <p:nvPr/>
          </p:nvCxnSpPr>
          <p:spPr>
            <a:xfrm>
              <a:off x="61255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1F7B642C-5486-4994-96FF-89C83B9402BF}"/>
                </a:ext>
              </a:extLst>
            </p:cNvPr>
            <p:cNvCxnSpPr/>
            <p:nvPr/>
          </p:nvCxnSpPr>
          <p:spPr>
            <a:xfrm>
              <a:off x="62601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69186897-281B-4CF5-AAE8-3916759EB986}"/>
                </a:ext>
              </a:extLst>
            </p:cNvPr>
            <p:cNvCxnSpPr/>
            <p:nvPr/>
          </p:nvCxnSpPr>
          <p:spPr>
            <a:xfrm>
              <a:off x="63947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D10EE77D-5821-44BD-83B0-D2626228845D}"/>
                </a:ext>
              </a:extLst>
            </p:cNvPr>
            <p:cNvCxnSpPr/>
            <p:nvPr/>
          </p:nvCxnSpPr>
          <p:spPr>
            <a:xfrm>
              <a:off x="65292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B82697D6-35B1-4405-9BBD-F8FED6D61E42}"/>
                </a:ext>
              </a:extLst>
            </p:cNvPr>
            <p:cNvCxnSpPr/>
            <p:nvPr/>
          </p:nvCxnSpPr>
          <p:spPr>
            <a:xfrm>
              <a:off x="66638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D9523D54-1C07-448E-8B13-9F552BD548C0}"/>
                </a:ext>
              </a:extLst>
            </p:cNvPr>
            <p:cNvCxnSpPr/>
            <p:nvPr/>
          </p:nvCxnSpPr>
          <p:spPr>
            <a:xfrm>
              <a:off x="67984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397C20E1-C6F7-4836-AD55-A8322971F002}"/>
                </a:ext>
              </a:extLst>
            </p:cNvPr>
            <p:cNvCxnSpPr/>
            <p:nvPr/>
          </p:nvCxnSpPr>
          <p:spPr>
            <a:xfrm>
              <a:off x="69329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BBC931C6-01F7-4891-8776-6AB7DA0ED18B}"/>
                </a:ext>
              </a:extLst>
            </p:cNvPr>
            <p:cNvCxnSpPr/>
            <p:nvPr/>
          </p:nvCxnSpPr>
          <p:spPr>
            <a:xfrm>
              <a:off x="70675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5498BF22-0D97-40CD-B5D3-F10698203AC6}"/>
                </a:ext>
              </a:extLst>
            </p:cNvPr>
            <p:cNvCxnSpPr/>
            <p:nvPr/>
          </p:nvCxnSpPr>
          <p:spPr>
            <a:xfrm>
              <a:off x="72021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172A4687-3A86-40BC-AB53-CE29A84F7549}"/>
                </a:ext>
              </a:extLst>
            </p:cNvPr>
            <p:cNvCxnSpPr/>
            <p:nvPr/>
          </p:nvCxnSpPr>
          <p:spPr>
            <a:xfrm>
              <a:off x="73367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BE6F6C9B-C246-49EF-8230-EA9907375580}"/>
                </a:ext>
              </a:extLst>
            </p:cNvPr>
            <p:cNvCxnSpPr/>
            <p:nvPr/>
          </p:nvCxnSpPr>
          <p:spPr>
            <a:xfrm>
              <a:off x="74712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3D99265D-D880-4B33-8D8B-01E0171CA348}"/>
                </a:ext>
              </a:extLst>
            </p:cNvPr>
            <p:cNvCxnSpPr/>
            <p:nvPr/>
          </p:nvCxnSpPr>
          <p:spPr>
            <a:xfrm>
              <a:off x="76058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96CF080F-D670-49AD-8CD4-0C811AE0A527}"/>
                </a:ext>
              </a:extLst>
            </p:cNvPr>
            <p:cNvCxnSpPr/>
            <p:nvPr/>
          </p:nvCxnSpPr>
          <p:spPr>
            <a:xfrm>
              <a:off x="77404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960144A6-499A-436F-A249-DD84D32BDB77}"/>
                </a:ext>
              </a:extLst>
            </p:cNvPr>
            <p:cNvCxnSpPr/>
            <p:nvPr/>
          </p:nvCxnSpPr>
          <p:spPr>
            <a:xfrm>
              <a:off x="78749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636A7BC3-4A13-4B46-A5A6-766F2141B342}"/>
                </a:ext>
              </a:extLst>
            </p:cNvPr>
            <p:cNvCxnSpPr/>
            <p:nvPr/>
          </p:nvCxnSpPr>
          <p:spPr>
            <a:xfrm>
              <a:off x="80095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5F030DB8-05DD-4793-B39A-1D7FB4F55564}"/>
                </a:ext>
              </a:extLst>
            </p:cNvPr>
            <p:cNvCxnSpPr/>
            <p:nvPr/>
          </p:nvCxnSpPr>
          <p:spPr>
            <a:xfrm>
              <a:off x="81441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6E5997B3-0F13-4E79-91E3-55ED552035E7}"/>
                </a:ext>
              </a:extLst>
            </p:cNvPr>
            <p:cNvCxnSpPr/>
            <p:nvPr/>
          </p:nvCxnSpPr>
          <p:spPr>
            <a:xfrm>
              <a:off x="82786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FF143943-BD49-44CD-9F45-B850F9EE58FE}"/>
                </a:ext>
              </a:extLst>
            </p:cNvPr>
            <p:cNvCxnSpPr/>
            <p:nvPr/>
          </p:nvCxnSpPr>
          <p:spPr>
            <a:xfrm>
              <a:off x="84132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A022605E-4238-41D5-A439-16D3AA6D376A}"/>
                </a:ext>
              </a:extLst>
            </p:cNvPr>
            <p:cNvCxnSpPr/>
            <p:nvPr/>
          </p:nvCxnSpPr>
          <p:spPr>
            <a:xfrm>
              <a:off x="85478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A3027AFF-A9D6-4775-9429-FE5EB35CAF0C}"/>
                </a:ext>
              </a:extLst>
            </p:cNvPr>
            <p:cNvCxnSpPr/>
            <p:nvPr/>
          </p:nvCxnSpPr>
          <p:spPr>
            <a:xfrm>
              <a:off x="86824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21B93B89-33E9-4A39-A79C-DB25338F00F7}"/>
                </a:ext>
              </a:extLst>
            </p:cNvPr>
            <p:cNvCxnSpPr/>
            <p:nvPr/>
          </p:nvCxnSpPr>
          <p:spPr>
            <a:xfrm>
              <a:off x="88169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0A55A706-B35A-4C68-9BDA-5771C3A4D368}"/>
                </a:ext>
              </a:extLst>
            </p:cNvPr>
            <p:cNvCxnSpPr/>
            <p:nvPr/>
          </p:nvCxnSpPr>
          <p:spPr>
            <a:xfrm>
              <a:off x="89515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846948D2-3DD8-49E3-A276-23E82211BB51}"/>
                </a:ext>
              </a:extLst>
            </p:cNvPr>
            <p:cNvCxnSpPr/>
            <p:nvPr/>
          </p:nvCxnSpPr>
          <p:spPr>
            <a:xfrm>
              <a:off x="90861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166AF5CD-CBA3-463B-927B-2D5932DB97F2}"/>
                </a:ext>
              </a:extLst>
            </p:cNvPr>
            <p:cNvCxnSpPr/>
            <p:nvPr/>
          </p:nvCxnSpPr>
          <p:spPr>
            <a:xfrm>
              <a:off x="92206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53B629BA-165B-437F-BF7C-AD2F0B3A50F3}"/>
                </a:ext>
              </a:extLst>
            </p:cNvPr>
            <p:cNvCxnSpPr/>
            <p:nvPr/>
          </p:nvCxnSpPr>
          <p:spPr>
            <a:xfrm>
              <a:off x="93552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E8982EAF-FAAD-43EB-A1C7-0152F4CDA1C2}"/>
                </a:ext>
              </a:extLst>
            </p:cNvPr>
            <p:cNvCxnSpPr/>
            <p:nvPr/>
          </p:nvCxnSpPr>
          <p:spPr>
            <a:xfrm>
              <a:off x="94898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a16="http://schemas.microsoft.com/office/drawing/2014/main" id="{F7CE808F-9CA6-41B6-835D-944AF9137C69}"/>
                </a:ext>
              </a:extLst>
            </p:cNvPr>
            <p:cNvCxnSpPr/>
            <p:nvPr/>
          </p:nvCxnSpPr>
          <p:spPr>
            <a:xfrm>
              <a:off x="96243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id="{3AC8268C-A892-4F08-B4DB-FE31D401A04C}"/>
                </a:ext>
              </a:extLst>
            </p:cNvPr>
            <p:cNvCxnSpPr/>
            <p:nvPr/>
          </p:nvCxnSpPr>
          <p:spPr>
            <a:xfrm>
              <a:off x="97589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44295256-4717-4E62-8780-361808012B0C}"/>
                </a:ext>
              </a:extLst>
            </p:cNvPr>
            <p:cNvCxnSpPr/>
            <p:nvPr/>
          </p:nvCxnSpPr>
          <p:spPr>
            <a:xfrm>
              <a:off x="98935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6F7838D5-33A4-4160-A070-9B97D4AB317B}"/>
                </a:ext>
              </a:extLst>
            </p:cNvPr>
            <p:cNvCxnSpPr/>
            <p:nvPr/>
          </p:nvCxnSpPr>
          <p:spPr>
            <a:xfrm>
              <a:off x="100281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F4956D35-2FBA-4033-95DC-6A4C6D25A5B4}"/>
                </a:ext>
              </a:extLst>
            </p:cNvPr>
            <p:cNvCxnSpPr/>
            <p:nvPr/>
          </p:nvCxnSpPr>
          <p:spPr>
            <a:xfrm>
              <a:off x="101626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7720059E-17E3-45FE-B68F-D680D19DEBB7}"/>
                </a:ext>
              </a:extLst>
            </p:cNvPr>
            <p:cNvCxnSpPr/>
            <p:nvPr/>
          </p:nvCxnSpPr>
          <p:spPr>
            <a:xfrm>
              <a:off x="102972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2681A889-431B-4F89-8485-9C941AA02C7A}"/>
                </a:ext>
              </a:extLst>
            </p:cNvPr>
            <p:cNvCxnSpPr/>
            <p:nvPr/>
          </p:nvCxnSpPr>
          <p:spPr>
            <a:xfrm>
              <a:off x="104318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1FF52AC2-A81E-4CB5-A7C3-4466814C11AC}"/>
                </a:ext>
              </a:extLst>
            </p:cNvPr>
            <p:cNvCxnSpPr/>
            <p:nvPr/>
          </p:nvCxnSpPr>
          <p:spPr>
            <a:xfrm>
              <a:off x="105663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B6D611A7-70C6-4969-B79C-1CBFE199D292}"/>
                </a:ext>
              </a:extLst>
            </p:cNvPr>
            <p:cNvCxnSpPr/>
            <p:nvPr/>
          </p:nvCxnSpPr>
          <p:spPr>
            <a:xfrm>
              <a:off x="107009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5BF81193-EE65-4E97-AA99-C41C6FE98669}"/>
                </a:ext>
              </a:extLst>
            </p:cNvPr>
            <p:cNvCxnSpPr/>
            <p:nvPr/>
          </p:nvCxnSpPr>
          <p:spPr>
            <a:xfrm>
              <a:off x="108355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4D3CE20F-960D-406C-99A2-1D908400B2F0}"/>
                </a:ext>
              </a:extLst>
            </p:cNvPr>
            <p:cNvCxnSpPr/>
            <p:nvPr/>
          </p:nvCxnSpPr>
          <p:spPr>
            <a:xfrm>
              <a:off x="109700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B1BEE9CA-F583-4E71-B8B5-DF6EE28B4A76}"/>
                </a:ext>
              </a:extLst>
            </p:cNvPr>
            <p:cNvCxnSpPr/>
            <p:nvPr/>
          </p:nvCxnSpPr>
          <p:spPr>
            <a:xfrm>
              <a:off x="111046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28A619F2-290C-42F9-8DF4-834EE43FE612}"/>
                </a:ext>
              </a:extLst>
            </p:cNvPr>
            <p:cNvCxnSpPr/>
            <p:nvPr/>
          </p:nvCxnSpPr>
          <p:spPr>
            <a:xfrm>
              <a:off x="112392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2D6D061D-D512-4FA8-904F-5BB6F01199A7}"/>
                </a:ext>
              </a:extLst>
            </p:cNvPr>
            <p:cNvCxnSpPr/>
            <p:nvPr/>
          </p:nvCxnSpPr>
          <p:spPr>
            <a:xfrm>
              <a:off x="113738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901CF0E2-57BC-484D-9574-C2B9D4F2108A}"/>
                </a:ext>
              </a:extLst>
            </p:cNvPr>
            <p:cNvCxnSpPr/>
            <p:nvPr/>
          </p:nvCxnSpPr>
          <p:spPr>
            <a:xfrm>
              <a:off x="115083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D2656EA1-9298-4804-AE1F-9B2AEFAC954D}"/>
                </a:ext>
              </a:extLst>
            </p:cNvPr>
            <p:cNvCxnSpPr/>
            <p:nvPr/>
          </p:nvCxnSpPr>
          <p:spPr>
            <a:xfrm>
              <a:off x="116429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A83AEF6E-F53A-4571-BC72-CA8559D71138}"/>
                </a:ext>
              </a:extLst>
            </p:cNvPr>
            <p:cNvCxnSpPr/>
            <p:nvPr/>
          </p:nvCxnSpPr>
          <p:spPr>
            <a:xfrm>
              <a:off x="1177751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D22F6D02-7082-4AA9-BDBF-3B1174BC39A2}"/>
                </a:ext>
              </a:extLst>
            </p:cNvPr>
            <p:cNvCxnSpPr/>
            <p:nvPr/>
          </p:nvCxnSpPr>
          <p:spPr>
            <a:xfrm>
              <a:off x="1191208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375E2D79-8F9B-451E-9E1B-4729A18147BB}"/>
                </a:ext>
              </a:extLst>
            </p:cNvPr>
            <p:cNvCxnSpPr/>
            <p:nvPr/>
          </p:nvCxnSpPr>
          <p:spPr>
            <a:xfrm>
              <a:off x="1204665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A5EE3E45-F881-43F1-BFE8-20E23B39DB01}"/>
                </a:ext>
              </a:extLst>
            </p:cNvPr>
            <p:cNvCxnSpPr/>
            <p:nvPr/>
          </p:nvCxnSpPr>
          <p:spPr>
            <a:xfrm>
              <a:off x="12181243"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85" name="Straight Connector 184">
              <a:extLst>
                <a:ext uri="{FF2B5EF4-FFF2-40B4-BE49-F238E27FC236}">
                  <a16:creationId xmlns:a16="http://schemas.microsoft.com/office/drawing/2014/main" id="{C788A0EF-7291-4F4A-B453-BDB5ACB12DD3}"/>
                </a:ext>
              </a:extLst>
            </p:cNvPr>
            <p:cNvCxnSpPr/>
            <p:nvPr/>
          </p:nvCxnSpPr>
          <p:spPr>
            <a:xfrm>
              <a:off x="6992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a16="http://schemas.microsoft.com/office/drawing/2014/main" id="{5B60F7C1-9C6F-4AA1-916B-6218BE516EC9}"/>
                </a:ext>
              </a:extLst>
            </p:cNvPr>
            <p:cNvCxnSpPr/>
            <p:nvPr/>
          </p:nvCxnSpPr>
          <p:spPr>
            <a:xfrm>
              <a:off x="20449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87" name="Straight Connector 186">
              <a:extLst>
                <a:ext uri="{FF2B5EF4-FFF2-40B4-BE49-F238E27FC236}">
                  <a16:creationId xmlns:a16="http://schemas.microsoft.com/office/drawing/2014/main" id="{59AECAD5-33DB-41E3-BDE4-A3FFB1B703C3}"/>
                </a:ext>
              </a:extLst>
            </p:cNvPr>
            <p:cNvCxnSpPr/>
            <p:nvPr/>
          </p:nvCxnSpPr>
          <p:spPr>
            <a:xfrm>
              <a:off x="33906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88" name="Straight Connector 187">
              <a:extLst>
                <a:ext uri="{FF2B5EF4-FFF2-40B4-BE49-F238E27FC236}">
                  <a16:creationId xmlns:a16="http://schemas.microsoft.com/office/drawing/2014/main" id="{4D0172AA-B492-42D4-A591-C84CD27AFA04}"/>
                </a:ext>
              </a:extLst>
            </p:cNvPr>
            <p:cNvCxnSpPr/>
            <p:nvPr/>
          </p:nvCxnSpPr>
          <p:spPr>
            <a:xfrm>
              <a:off x="47363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89" name="Straight Connector 188">
              <a:extLst>
                <a:ext uri="{FF2B5EF4-FFF2-40B4-BE49-F238E27FC236}">
                  <a16:creationId xmlns:a16="http://schemas.microsoft.com/office/drawing/2014/main" id="{4D5BE067-FF66-42C9-9F68-AFCD85860715}"/>
                </a:ext>
              </a:extLst>
            </p:cNvPr>
            <p:cNvCxnSpPr/>
            <p:nvPr/>
          </p:nvCxnSpPr>
          <p:spPr>
            <a:xfrm>
              <a:off x="60820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6E5E7B96-D79E-42E1-81FC-C2480582D1A9}"/>
                </a:ext>
              </a:extLst>
            </p:cNvPr>
            <p:cNvCxnSpPr/>
            <p:nvPr/>
          </p:nvCxnSpPr>
          <p:spPr>
            <a:xfrm>
              <a:off x="74277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cxnSp>
          <p:nvCxnSpPr>
            <p:cNvPr id="191" name="Straight Connector 190">
              <a:extLst>
                <a:ext uri="{FF2B5EF4-FFF2-40B4-BE49-F238E27FC236}">
                  <a16:creationId xmlns:a16="http://schemas.microsoft.com/office/drawing/2014/main" id="{B791FC88-76DA-46B9-B72B-510553DA1436}"/>
                </a:ext>
              </a:extLst>
            </p:cNvPr>
            <p:cNvCxnSpPr/>
            <p:nvPr/>
          </p:nvCxnSpPr>
          <p:spPr>
            <a:xfrm>
              <a:off x="877345" y="-58271"/>
              <a:ext cx="0" cy="365760"/>
            </a:xfrm>
            <a:prstGeom prst="line">
              <a:avLst/>
            </a:prstGeom>
            <a:ln w="127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grpSp>
      <p:pic>
        <p:nvPicPr>
          <p:cNvPr id="192" name="Picture 191" descr="AASHTO Logo">
            <a:extLst>
              <a:ext uri="{FF2B5EF4-FFF2-40B4-BE49-F238E27FC236}">
                <a16:creationId xmlns:a16="http://schemas.microsoft.com/office/drawing/2014/main" id="{A4DC9248-D6AB-462B-9C21-845AEBA109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8810" y="5772935"/>
            <a:ext cx="2064464" cy="382419"/>
          </a:xfrm>
          <a:prstGeom prst="rect">
            <a:avLst/>
          </a:prstGeom>
        </p:spPr>
      </p:pic>
      <p:pic>
        <p:nvPicPr>
          <p:cNvPr id="193" name="Picture 192" descr="U.S. Department of Transportation&#10;Federal Highway Administration Logo">
            <a:extLst>
              <a:ext uri="{FF2B5EF4-FFF2-40B4-BE49-F238E27FC236}">
                <a16:creationId xmlns:a16="http://schemas.microsoft.com/office/drawing/2014/main" id="{DC74A386-5B89-4F7A-BA46-FA450A3FCD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63" y="5410397"/>
            <a:ext cx="2953318" cy="1107494"/>
          </a:xfrm>
          <a:prstGeom prst="rect">
            <a:avLst/>
          </a:prstGeom>
        </p:spPr>
      </p:pic>
      <p:sp>
        <p:nvSpPr>
          <p:cNvPr id="194" name="Title 1">
            <a:extLst>
              <a:ext uri="{FF2B5EF4-FFF2-40B4-BE49-F238E27FC236}">
                <a16:creationId xmlns:a16="http://schemas.microsoft.com/office/drawing/2014/main" id="{4F3EA8F5-F164-48E6-93C0-AD44E1AD4DCE}"/>
              </a:ext>
            </a:extLst>
          </p:cNvPr>
          <p:cNvSpPr>
            <a:spLocks noGrp="1"/>
          </p:cNvSpPr>
          <p:nvPr>
            <p:ph type="ctrTitle"/>
          </p:nvPr>
        </p:nvSpPr>
        <p:spPr>
          <a:xfrm>
            <a:off x="843037" y="2321889"/>
            <a:ext cx="10565074" cy="2889933"/>
          </a:xfrm>
        </p:spPr>
        <p:txBody>
          <a:bodyPr anchor="ctr">
            <a:normAutofit/>
          </a:bodyPr>
          <a:lstStyle>
            <a:lvl1pPr algn="ctr">
              <a:defRPr sz="6600" b="1">
                <a:solidFill>
                  <a:schemeClr val="bg1"/>
                </a:solidFill>
                <a:latin typeface="+mn-lt"/>
              </a:defRPr>
            </a:lvl1pPr>
          </a:lstStyle>
          <a:p>
            <a:r>
              <a:rPr lang="en-US" dirty="0"/>
              <a:t>Click to edit Master title style</a:t>
            </a:r>
          </a:p>
        </p:txBody>
      </p:sp>
      <p:sp>
        <p:nvSpPr>
          <p:cNvPr id="196" name="Slide Number Placeholder 5">
            <a:extLst>
              <a:ext uri="{FF2B5EF4-FFF2-40B4-BE49-F238E27FC236}">
                <a16:creationId xmlns:a16="http://schemas.microsoft.com/office/drawing/2014/main" id="{5A59A786-F599-46B9-8568-2A4A2518771C}"/>
              </a:ext>
            </a:extLst>
          </p:cNvPr>
          <p:cNvSpPr>
            <a:spLocks noGrp="1"/>
          </p:cNvSpPr>
          <p:nvPr>
            <p:ph type="sldNum" sz="quarter" idx="12"/>
          </p:nvPr>
        </p:nvSpPr>
        <p:spPr>
          <a:xfrm>
            <a:off x="4724400" y="6284910"/>
            <a:ext cx="2743200" cy="365125"/>
          </a:xfrm>
        </p:spPr>
        <p:txBody>
          <a:bodyPr/>
          <a:lstStyle>
            <a:lvl1pPr>
              <a:defRPr sz="1400">
                <a:solidFill>
                  <a:schemeClr val="bg1"/>
                </a:solidFill>
              </a:defRPr>
            </a:lvl1pPr>
          </a:lstStyle>
          <a:p>
            <a:fld id="{1CB3D30A-C3BD-46F5-A0FC-EC0DE5E3FDC0}" type="slidenum">
              <a:rPr lang="en-US" smtClean="0"/>
              <a:pPr/>
              <a:t>‹#›</a:t>
            </a:fld>
            <a:endParaRPr lang="en-US" dirty="0"/>
          </a:p>
        </p:txBody>
      </p:sp>
    </p:spTree>
    <p:extLst>
      <p:ext uri="{BB962C8B-B14F-4D97-AF65-F5344CB8AC3E}">
        <p14:creationId xmlns:p14="http://schemas.microsoft.com/office/powerpoint/2010/main" val="5594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8EB626-B897-4977-9400-C6A7EA925AA7}"/>
              </a:ext>
              <a:ext uri="{C183D7F6-B498-43B3-948B-1728B52AA6E4}">
                <adec:decorative xmlns:adec="http://schemas.microsoft.com/office/drawing/2017/decorative" val="1"/>
              </a:ext>
            </a:extLst>
          </p:cNvPr>
          <p:cNvSpPr/>
          <p:nvPr userDrawn="1"/>
        </p:nvSpPr>
        <p:spPr>
          <a:xfrm>
            <a:off x="-1" y="6076915"/>
            <a:ext cx="12191999" cy="7810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5BABAC9-B38E-4557-A17B-E1F707976D98}"/>
              </a:ext>
            </a:extLst>
          </p:cNvPr>
          <p:cNvSpPr>
            <a:spLocks noGrp="1"/>
          </p:cNvSpPr>
          <p:nvPr>
            <p:ph idx="1"/>
          </p:nvPr>
        </p:nvSpPr>
        <p:spPr>
          <a:xfrm>
            <a:off x="208739" y="1180680"/>
            <a:ext cx="11774522" cy="4728218"/>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8A23C2-6FFE-4D83-8622-200ECFC1BF7F}"/>
              </a:ext>
            </a:extLst>
          </p:cNvPr>
          <p:cNvSpPr>
            <a:spLocks noGrp="1"/>
          </p:cNvSpPr>
          <p:nvPr>
            <p:ph type="sldNum" sz="quarter" idx="12"/>
          </p:nvPr>
        </p:nvSpPr>
        <p:spPr>
          <a:xfrm>
            <a:off x="4724400" y="6284910"/>
            <a:ext cx="2743200" cy="365125"/>
          </a:xfrm>
        </p:spPr>
        <p:txBody>
          <a:bodyPr/>
          <a:lstStyle>
            <a:lvl1pPr>
              <a:defRPr sz="1400">
                <a:solidFill>
                  <a:schemeClr val="bg1"/>
                </a:solidFill>
              </a:defRPr>
            </a:lvl1pPr>
          </a:lstStyle>
          <a:p>
            <a:fld id="{1CB3D30A-C3BD-46F5-A0FC-EC0DE5E3FDC0}" type="slidenum">
              <a:rPr lang="en-US" smtClean="0"/>
              <a:pPr/>
              <a:t>‹#›</a:t>
            </a:fld>
            <a:endParaRPr lang="en-US" dirty="0"/>
          </a:p>
        </p:txBody>
      </p:sp>
      <p:sp>
        <p:nvSpPr>
          <p:cNvPr id="7" name="Rectangle 6">
            <a:extLst>
              <a:ext uri="{FF2B5EF4-FFF2-40B4-BE49-F238E27FC236}">
                <a16:creationId xmlns:a16="http://schemas.microsoft.com/office/drawing/2014/main" id="{12E30F66-A922-432E-94A8-1794DF8B5975}"/>
              </a:ext>
              <a:ext uri="{C183D7F6-B498-43B3-948B-1728B52AA6E4}">
                <adec:decorative xmlns:adec="http://schemas.microsoft.com/office/drawing/2017/decorative" val="1"/>
              </a:ext>
            </a:extLst>
          </p:cNvPr>
          <p:cNvSpPr/>
          <p:nvPr userDrawn="1"/>
        </p:nvSpPr>
        <p:spPr>
          <a:xfrm>
            <a:off x="0" y="-1"/>
            <a:ext cx="12191999" cy="97268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ASHTO Logo">
            <a:extLst>
              <a:ext uri="{FF2B5EF4-FFF2-40B4-BE49-F238E27FC236}">
                <a16:creationId xmlns:a16="http://schemas.microsoft.com/office/drawing/2014/main" id="{B99252BC-6164-48FF-A46D-AA2AB4F2BE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8797" y="6286369"/>
            <a:ext cx="2064464" cy="382419"/>
          </a:xfrm>
          <a:prstGeom prst="rect">
            <a:avLst/>
          </a:prstGeom>
        </p:spPr>
      </p:pic>
      <p:pic>
        <p:nvPicPr>
          <p:cNvPr id="10" name="Picture 9" descr="U.S. Department of Transportation&#10;Federal Highway Administration Logo">
            <a:extLst>
              <a:ext uri="{FF2B5EF4-FFF2-40B4-BE49-F238E27FC236}">
                <a16:creationId xmlns:a16="http://schemas.microsoft.com/office/drawing/2014/main" id="{0103F799-F6A6-4095-ACF5-44CF6F9929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8739" y="6051215"/>
            <a:ext cx="2228003" cy="835501"/>
          </a:xfrm>
          <a:prstGeom prst="rect">
            <a:avLst/>
          </a:prstGeom>
        </p:spPr>
      </p:pic>
      <p:sp>
        <p:nvSpPr>
          <p:cNvPr id="2" name="Title 1">
            <a:extLst>
              <a:ext uri="{FF2B5EF4-FFF2-40B4-BE49-F238E27FC236}">
                <a16:creationId xmlns:a16="http://schemas.microsoft.com/office/drawing/2014/main" id="{D7C702A6-ABA4-4668-9AAC-E7C7592FA8FA}"/>
              </a:ext>
            </a:extLst>
          </p:cNvPr>
          <p:cNvSpPr>
            <a:spLocks noGrp="1"/>
          </p:cNvSpPr>
          <p:nvPr>
            <p:ph type="title"/>
          </p:nvPr>
        </p:nvSpPr>
        <p:spPr>
          <a:xfrm>
            <a:off x="208739" y="-1"/>
            <a:ext cx="11983260" cy="972685"/>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6769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8EB626-B897-4977-9400-C6A7EA925AA7}"/>
              </a:ext>
              <a:ext uri="{C183D7F6-B498-43B3-948B-1728B52AA6E4}">
                <adec:decorative xmlns:adec="http://schemas.microsoft.com/office/drawing/2017/decorative" val="1"/>
              </a:ext>
            </a:extLst>
          </p:cNvPr>
          <p:cNvSpPr/>
          <p:nvPr userDrawn="1"/>
        </p:nvSpPr>
        <p:spPr>
          <a:xfrm>
            <a:off x="-1" y="6076915"/>
            <a:ext cx="12191999" cy="7810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5A8A23C2-6FFE-4D83-8622-200ECFC1BF7F}"/>
              </a:ext>
            </a:extLst>
          </p:cNvPr>
          <p:cNvSpPr>
            <a:spLocks noGrp="1"/>
          </p:cNvSpPr>
          <p:nvPr>
            <p:ph type="sldNum" sz="quarter" idx="12"/>
          </p:nvPr>
        </p:nvSpPr>
        <p:spPr>
          <a:xfrm>
            <a:off x="4724400" y="6284910"/>
            <a:ext cx="2743200" cy="365125"/>
          </a:xfrm>
        </p:spPr>
        <p:txBody>
          <a:bodyPr/>
          <a:lstStyle>
            <a:lvl1pPr>
              <a:defRPr sz="1400">
                <a:solidFill>
                  <a:schemeClr val="bg1"/>
                </a:solidFill>
              </a:defRPr>
            </a:lvl1pPr>
          </a:lstStyle>
          <a:p>
            <a:fld id="{1CB3D30A-C3BD-46F5-A0FC-EC0DE5E3FDC0}" type="slidenum">
              <a:rPr lang="en-US" smtClean="0"/>
              <a:pPr/>
              <a:t>‹#›</a:t>
            </a:fld>
            <a:endParaRPr lang="en-US" dirty="0"/>
          </a:p>
        </p:txBody>
      </p:sp>
      <p:sp>
        <p:nvSpPr>
          <p:cNvPr id="7" name="Rectangle 6">
            <a:extLst>
              <a:ext uri="{FF2B5EF4-FFF2-40B4-BE49-F238E27FC236}">
                <a16:creationId xmlns:a16="http://schemas.microsoft.com/office/drawing/2014/main" id="{12E30F66-A922-432E-94A8-1794DF8B5975}"/>
              </a:ext>
              <a:ext uri="{C183D7F6-B498-43B3-948B-1728B52AA6E4}">
                <adec:decorative xmlns:adec="http://schemas.microsoft.com/office/drawing/2017/decorative" val="1"/>
              </a:ext>
            </a:extLst>
          </p:cNvPr>
          <p:cNvSpPr/>
          <p:nvPr userDrawn="1"/>
        </p:nvSpPr>
        <p:spPr>
          <a:xfrm>
            <a:off x="0" y="-1"/>
            <a:ext cx="12191999" cy="97268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ASHTO Logo">
            <a:extLst>
              <a:ext uri="{FF2B5EF4-FFF2-40B4-BE49-F238E27FC236}">
                <a16:creationId xmlns:a16="http://schemas.microsoft.com/office/drawing/2014/main" id="{B99252BC-6164-48FF-A46D-AA2AB4F2BE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8797" y="6286369"/>
            <a:ext cx="2064464" cy="382419"/>
          </a:xfrm>
          <a:prstGeom prst="rect">
            <a:avLst/>
          </a:prstGeom>
        </p:spPr>
      </p:pic>
      <p:pic>
        <p:nvPicPr>
          <p:cNvPr id="10" name="Picture 9" descr="U.S. Department of Transportation&#10;Federal Highway Administration Logo">
            <a:extLst>
              <a:ext uri="{FF2B5EF4-FFF2-40B4-BE49-F238E27FC236}">
                <a16:creationId xmlns:a16="http://schemas.microsoft.com/office/drawing/2014/main" id="{0103F799-F6A6-4095-ACF5-44CF6F9929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8739" y="6051215"/>
            <a:ext cx="2228003" cy="835501"/>
          </a:xfrm>
          <a:prstGeom prst="rect">
            <a:avLst/>
          </a:prstGeom>
        </p:spPr>
      </p:pic>
      <p:sp>
        <p:nvSpPr>
          <p:cNvPr id="2" name="Title 1">
            <a:extLst>
              <a:ext uri="{FF2B5EF4-FFF2-40B4-BE49-F238E27FC236}">
                <a16:creationId xmlns:a16="http://schemas.microsoft.com/office/drawing/2014/main" id="{D7C702A6-ABA4-4668-9AAC-E7C7592FA8FA}"/>
              </a:ext>
            </a:extLst>
          </p:cNvPr>
          <p:cNvSpPr>
            <a:spLocks noGrp="1"/>
          </p:cNvSpPr>
          <p:nvPr>
            <p:ph type="title"/>
          </p:nvPr>
        </p:nvSpPr>
        <p:spPr>
          <a:xfrm>
            <a:off x="208739" y="-1"/>
            <a:ext cx="11983260" cy="972685"/>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096392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AD2DC0-38E0-40CF-8C01-21BB5DC768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03C2C32-3974-4623-8744-3E6174DD0B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1F6326D-CB48-4D5B-871D-86ECCFF385F5}"/>
              </a:ext>
            </a:extLst>
          </p:cNvPr>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CB3D30A-C3BD-46F5-A0FC-EC0DE5E3FDC0}" type="slidenum">
              <a:rPr lang="en-US" smtClean="0"/>
              <a:pPr/>
              <a:t>‹#›</a:t>
            </a:fld>
            <a:endParaRPr lang="en-US" dirty="0"/>
          </a:p>
        </p:txBody>
      </p:sp>
    </p:spTree>
    <p:extLst>
      <p:ext uri="{BB962C8B-B14F-4D97-AF65-F5344CB8AC3E}">
        <p14:creationId xmlns:p14="http://schemas.microsoft.com/office/powerpoint/2010/main" val="538544287"/>
      </p:ext>
    </p:extLst>
  </p:cSld>
  <p:clrMap bg1="lt1" tx1="dk1" bg2="lt2" tx2="dk2" accent1="accent1" accent2="accent2" accent3="accent3" accent4="accent4" accent5="accent5" accent6="accent6" hlink="hlink" folHlink="folHlink"/>
  <p:sldLayoutIdLst>
    <p:sldLayoutId id="2147483687" r:id="rId1"/>
    <p:sldLayoutId id="2147483689" r:id="rId2"/>
    <p:sldLayoutId id="2147483688" r:id="rId3"/>
    <p:sldLayoutId id="2147483690"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eldot.gov/Programs/autonomous-vehicles/pdfs/state-of-Network-Presentation.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deldot.gov/Programs/autonomous-vehicles/pdfs/state-of-Network-Presentation.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raffic.transportation.org/wp-content/uploads/sites/26/2019/07/2019-AASHTO-CTE-CAV-UDOT.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hyperlink" Target="https://traffic.transportation.org/wp-content/uploads/sites/26/2019/07/2019-AASHTO-CTE-CAV-UDOT.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ransportationops.org/case-studies/st-louis-arterial-management-interface-ami"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transportationops.org/case-studies/st-louis-arterial-management-interface-ami"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1.tm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3.bin"/><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systemoperations.transportation.org/2017-annual-meeting/"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systemoperations.transportation.org/2017-annual-meeting/"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3.tmp"/></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azdot.gov/adot-news/lane-changes-enhance-safety-along-us-60-west-tempe#:~:text=In%20mid-July%2C%20ADOT%20crews%20changed%20lane%20striping%20to,reducing%20the%20risk%20of%20often%20minor%20rear-end%20collision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transportationops.org/case-studies/us-60-and-i-10-interchange-transformation-using-tsmo-signage-and-restripe-capabilitie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hemeOverride" Target="../theme/themeOverride2.xml"/><Relationship Id="rId5" Type="http://schemas.openxmlformats.org/officeDocument/2006/relationships/image" Target="../media/image26.png"/><Relationship Id="rId4" Type="http://schemas.openxmlformats.org/officeDocument/2006/relationships/hyperlink" Target="https://transportationops.org/case-studies/us-23-flex-route-project"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transportationops.org/case-studies/waycare-platform-deployment-southern-nevada-traffic-management-center"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transportationops.org/case-studies/implementing-integrated-corridor-management-meshing-freeway-operations-arterial"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ops.fhwa.dot.gov/index.asp" TargetMode="External"/><Relationship Id="rId7" Type="http://schemas.openxmlformats.org/officeDocument/2006/relationships/hyperlink" Target="https://transportationops.org/business-case"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https://www.transportationops.org/" TargetMode="External"/><Relationship Id="rId5" Type="http://schemas.openxmlformats.org/officeDocument/2006/relationships/hyperlink" Target="https://systemoperations.transportation.org/" TargetMode="External"/><Relationship Id="rId4" Type="http://schemas.openxmlformats.org/officeDocument/2006/relationships/hyperlink" Target="https://ops.fhwa.dot.gov/plan4ops/focus_areas/communicating_tsmo.htm"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descr="American Association of State Highway and Transportation Officials (AASHTO) logo">
            <a:extLst>
              <a:ext uri="{FF2B5EF4-FFF2-40B4-BE49-F238E27FC236}">
                <a16:creationId xmlns:a16="http://schemas.microsoft.com/office/drawing/2014/main" id="{7FC1EA21-AA97-4481-B81D-CA6100458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8810" y="5772935"/>
            <a:ext cx="2064464" cy="382419"/>
          </a:xfrm>
          <a:prstGeom prst="rect">
            <a:avLst/>
          </a:prstGeom>
        </p:spPr>
      </p:pic>
      <p:pic>
        <p:nvPicPr>
          <p:cNvPr id="6" name="Picture 5" descr="U.S. Department of Transportation&#10;Federal Highway Administration logo">
            <a:extLst>
              <a:ext uri="{FF2B5EF4-FFF2-40B4-BE49-F238E27FC236}">
                <a16:creationId xmlns:a16="http://schemas.microsoft.com/office/drawing/2014/main" id="{F55DB398-232C-4046-AEB2-1817742D2E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063" y="5410397"/>
            <a:ext cx="2953318" cy="1107494"/>
          </a:xfrm>
          <a:prstGeom prst="rect">
            <a:avLst/>
          </a:prstGeom>
        </p:spPr>
      </p:pic>
      <p:sp>
        <p:nvSpPr>
          <p:cNvPr id="5" name="Subtitle 4">
            <a:extLst>
              <a:ext uri="{FF2B5EF4-FFF2-40B4-BE49-F238E27FC236}">
                <a16:creationId xmlns:a16="http://schemas.microsoft.com/office/drawing/2014/main" id="{B09ED655-ED37-4A68-86E8-ED19E154D4A2}"/>
              </a:ext>
            </a:extLst>
          </p:cNvPr>
          <p:cNvSpPr>
            <a:spLocks noGrp="1"/>
          </p:cNvSpPr>
          <p:nvPr>
            <p:ph type="subTitle" idx="1"/>
          </p:nvPr>
        </p:nvSpPr>
        <p:spPr>
          <a:xfrm>
            <a:off x="1524000" y="416201"/>
            <a:ext cx="9144000" cy="1655762"/>
          </a:xfrm>
        </p:spPr>
        <p:txBody>
          <a:bodyPr/>
          <a:lstStyle/>
          <a:p>
            <a:r>
              <a:rPr lang="en-US" dirty="0"/>
              <a:t>TRANSPORTATION SYSTEMS MANAGEMENT AND OPERATIONS</a:t>
            </a:r>
          </a:p>
        </p:txBody>
      </p:sp>
      <p:sp>
        <p:nvSpPr>
          <p:cNvPr id="2" name="Title 1">
            <a:extLst>
              <a:ext uri="{FF2B5EF4-FFF2-40B4-BE49-F238E27FC236}">
                <a16:creationId xmlns:a16="http://schemas.microsoft.com/office/drawing/2014/main" id="{FC6837AB-1C47-4BB8-9567-154E6111581D}"/>
              </a:ext>
            </a:extLst>
          </p:cNvPr>
          <p:cNvSpPr>
            <a:spLocks noGrp="1"/>
          </p:cNvSpPr>
          <p:nvPr>
            <p:ph type="ctrTitle"/>
          </p:nvPr>
        </p:nvSpPr>
        <p:spPr/>
        <p:txBody>
          <a:bodyPr>
            <a:normAutofit/>
          </a:bodyPr>
          <a:lstStyle/>
          <a:p>
            <a:r>
              <a:rPr lang="en-US" sz="6600" b="1" dirty="0">
                <a:solidFill>
                  <a:schemeClr val="bg1"/>
                </a:solidFill>
              </a:rPr>
              <a:t>Harnessing the Value of Transportation System Performance</a:t>
            </a:r>
            <a:endParaRPr lang="en-US" dirty="0"/>
          </a:p>
        </p:txBody>
      </p:sp>
    </p:spTree>
    <p:extLst>
      <p:ext uri="{BB962C8B-B14F-4D97-AF65-F5344CB8AC3E}">
        <p14:creationId xmlns:p14="http://schemas.microsoft.com/office/powerpoint/2010/main" val="1289189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5BB0B3-EE46-4CCA-9B0C-3BA5D118E8F3}"/>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10</a:t>
            </a:fld>
            <a:endParaRPr lang="en-US" sz="1400" dirty="0">
              <a:solidFill>
                <a:schemeClr val="bg1"/>
              </a:solidFill>
            </a:endParaRPr>
          </a:p>
        </p:txBody>
      </p:sp>
      <p:sp>
        <p:nvSpPr>
          <p:cNvPr id="197" name="Content Placeholder 196"/>
          <p:cNvSpPr>
            <a:spLocks noGrp="1"/>
          </p:cNvSpPr>
          <p:nvPr>
            <p:ph idx="1"/>
          </p:nvPr>
        </p:nvSpPr>
        <p:spPr/>
        <p:txBody>
          <a:bodyPr>
            <a:normAutofit fontScale="92500" lnSpcReduction="10000"/>
          </a:bodyPr>
          <a:lstStyle/>
          <a:p>
            <a:r>
              <a:rPr lang="en-US" sz="2700" dirty="0">
                <a:latin typeface="Proxima Nova Cn Lt" panose="02000506030000020004" pitchFamily="50" charset="0"/>
              </a:rPr>
              <a:t>Delaware DOT – Integrated Transportation Management System </a:t>
            </a:r>
          </a:p>
          <a:p>
            <a:r>
              <a:rPr lang="en-US" sz="2700" dirty="0">
                <a:latin typeface="Proxima Nova Cn Lt" panose="02000506030000020004" pitchFamily="50" charset="0"/>
              </a:rPr>
              <a:t>Utah DOT – Connected Vehicle Transit Signal Priority</a:t>
            </a:r>
          </a:p>
          <a:p>
            <a:r>
              <a:rPr lang="en-US" sz="2700" dirty="0">
                <a:latin typeface="Proxima Nova Cn Lt" panose="02000506030000020004" pitchFamily="50" charset="0"/>
              </a:rPr>
              <a:t>Missouri DOT – Arterial Management Interface</a:t>
            </a:r>
          </a:p>
          <a:p>
            <a:r>
              <a:rPr lang="en-US" sz="2700" dirty="0">
                <a:latin typeface="Proxima Nova Cn Lt" panose="02000506030000020004" pitchFamily="50" charset="0"/>
              </a:rPr>
              <a:t>Washington State DOT – HOV and Express Toll Lanes</a:t>
            </a:r>
          </a:p>
          <a:p>
            <a:r>
              <a:rPr lang="en-US" sz="2700" dirty="0">
                <a:latin typeface="Proxima Nova Cn Lt" panose="02000506030000020004" pitchFamily="50" charset="0"/>
              </a:rPr>
              <a:t>Maryland DOT – Coordinated Highways Action Response Team program</a:t>
            </a:r>
          </a:p>
          <a:p>
            <a:r>
              <a:rPr lang="en-US" sz="2700" dirty="0">
                <a:latin typeface="Proxima Nova Cn Lt" panose="02000506030000020004" pitchFamily="50" charset="0"/>
              </a:rPr>
              <a:t>Virginia DOT – Weather Variable Speed Limits</a:t>
            </a:r>
          </a:p>
          <a:p>
            <a:r>
              <a:rPr lang="en-US" sz="2700" dirty="0">
                <a:latin typeface="Proxima Nova Cn Lt" panose="02000506030000020004" pitchFamily="50" charset="0"/>
              </a:rPr>
              <a:t>Georgia DOT – Incident and Work Zone Management </a:t>
            </a:r>
          </a:p>
          <a:p>
            <a:r>
              <a:rPr lang="en-US" sz="2700" dirty="0">
                <a:latin typeface="Proxima Nova Cn Lt" panose="02000506030000020004" pitchFamily="50" charset="0"/>
              </a:rPr>
              <a:t>Arizona DOT – Innovative Signage and Striping</a:t>
            </a:r>
          </a:p>
          <a:p>
            <a:r>
              <a:rPr lang="en-US" sz="2700" dirty="0">
                <a:latin typeface="Proxima Nova Cn Lt" panose="02000506030000020004" pitchFamily="50" charset="0"/>
              </a:rPr>
              <a:t>Michigan DOT – Active Traffic Management</a:t>
            </a:r>
          </a:p>
          <a:p>
            <a:r>
              <a:rPr lang="en-US" sz="2700" dirty="0">
                <a:latin typeface="Proxima Nova Cn Lt" panose="02000506030000020004" pitchFamily="50" charset="0"/>
              </a:rPr>
              <a:t>Nevada DOT – Traffic Incident Management</a:t>
            </a:r>
          </a:p>
          <a:p>
            <a:r>
              <a:rPr lang="en-US" sz="2700" dirty="0">
                <a:latin typeface="Proxima Nova Cn Lt" panose="02000506030000020004" pitchFamily="50" charset="0"/>
              </a:rPr>
              <a:t>Florida DOT – Integrated Corridor Management</a:t>
            </a:r>
          </a:p>
        </p:txBody>
      </p:sp>
      <p:sp>
        <p:nvSpPr>
          <p:cNvPr id="3" name="Title 2">
            <a:extLst>
              <a:ext uri="{FF2B5EF4-FFF2-40B4-BE49-F238E27FC236}">
                <a16:creationId xmlns:a16="http://schemas.microsoft.com/office/drawing/2014/main" id="{24544D41-5ACE-4D99-9603-F7EA66C67F57}"/>
              </a:ext>
            </a:extLst>
          </p:cNvPr>
          <p:cNvSpPr>
            <a:spLocks noGrp="1"/>
          </p:cNvSpPr>
          <p:nvPr>
            <p:ph type="title"/>
          </p:nvPr>
        </p:nvSpPr>
        <p:spPr/>
        <p:txBody>
          <a:bodyPr>
            <a:normAutofit/>
          </a:bodyPr>
          <a:lstStyle/>
          <a:p>
            <a:r>
              <a:rPr lang="en-US" sz="4400" dirty="0">
                <a:solidFill>
                  <a:schemeClr val="bg1"/>
                </a:solidFill>
                <a:latin typeface="Proxima Nova Th" panose="02000506030000020004" pitchFamily="50" charset="0"/>
              </a:rPr>
              <a:t>Summary of State DOT Examples</a:t>
            </a:r>
            <a:endParaRPr lang="en-US" dirty="0"/>
          </a:p>
        </p:txBody>
      </p:sp>
    </p:spTree>
    <p:extLst>
      <p:ext uri="{BB962C8B-B14F-4D97-AF65-F5344CB8AC3E}">
        <p14:creationId xmlns:p14="http://schemas.microsoft.com/office/powerpoint/2010/main" val="800547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95" name="Slide Number Placeholder 1">
            <a:extLst>
              <a:ext uri="{FF2B5EF4-FFF2-40B4-BE49-F238E27FC236}">
                <a16:creationId xmlns:a16="http://schemas.microsoft.com/office/drawing/2014/main" id="{80FF9E19-E59C-4B14-B5DD-2A65E40272D4}"/>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11</a:t>
            </a:fld>
            <a:endParaRPr lang="en-US" sz="1400" dirty="0">
              <a:solidFill>
                <a:schemeClr val="bg1"/>
              </a:solidFill>
            </a:endParaRPr>
          </a:p>
        </p:txBody>
      </p:sp>
      <p:sp>
        <p:nvSpPr>
          <p:cNvPr id="2" name="Title 1">
            <a:extLst>
              <a:ext uri="{FF2B5EF4-FFF2-40B4-BE49-F238E27FC236}">
                <a16:creationId xmlns:a16="http://schemas.microsoft.com/office/drawing/2014/main" id="{6E76BA2D-CD34-4DBA-B77B-4E0862D3B89D}"/>
              </a:ext>
            </a:extLst>
          </p:cNvPr>
          <p:cNvSpPr>
            <a:spLocks noGrp="1"/>
          </p:cNvSpPr>
          <p:nvPr>
            <p:ph type="ctrTitle"/>
          </p:nvPr>
        </p:nvSpPr>
        <p:spPr/>
        <p:txBody>
          <a:bodyPr/>
          <a:lstStyle/>
          <a:p>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rPr>
              <a:t>Delaware</a:t>
            </a:r>
            <a:endParaRPr lang="en-US" dirty="0"/>
          </a:p>
        </p:txBody>
      </p:sp>
    </p:spTree>
    <p:extLst>
      <p:ext uri="{BB962C8B-B14F-4D97-AF65-F5344CB8AC3E}">
        <p14:creationId xmlns:p14="http://schemas.microsoft.com/office/powerpoint/2010/main" val="3330807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5BB0B3-EE46-4CCA-9B0C-3BA5D118E8F3}"/>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12</a:t>
            </a:fld>
            <a:endParaRPr lang="en-US" sz="1400" dirty="0">
              <a:solidFill>
                <a:schemeClr val="bg1"/>
              </a:solidFill>
            </a:endParaRPr>
          </a:p>
        </p:txBody>
      </p:sp>
      <p:sp>
        <p:nvSpPr>
          <p:cNvPr id="15" name="Rectangle 14">
            <a:extLst>
              <a:ext uri="{FF2B5EF4-FFF2-40B4-BE49-F238E27FC236}">
                <a16:creationId xmlns:a16="http://schemas.microsoft.com/office/drawing/2014/main" id="{50F21834-928F-4DA3-A9C0-25686177C964}"/>
              </a:ext>
            </a:extLst>
          </p:cNvPr>
          <p:cNvSpPr/>
          <p:nvPr/>
        </p:nvSpPr>
        <p:spPr>
          <a:xfrm>
            <a:off x="3876419" y="6071411"/>
            <a:ext cx="4413415" cy="276999"/>
          </a:xfrm>
          <a:prstGeom prst="rect">
            <a:avLst/>
          </a:prstGeom>
        </p:spPr>
        <p:txBody>
          <a:bodyPr wrap="square">
            <a:spAutoFit/>
          </a:bodyPr>
          <a:lstStyle/>
          <a:p>
            <a:pPr algn="ctr"/>
            <a:r>
              <a:rPr lang="en-US" sz="1200" dirty="0">
                <a:solidFill>
                  <a:schemeClr val="bg1"/>
                </a:solidFill>
                <a:latin typeface="Proxima Nova Cn Lt" panose="02000506030000020004" pitchFamily="50" charset="0"/>
              </a:rPr>
              <a:t>Image courtesy of </a:t>
            </a:r>
            <a:r>
              <a:rPr lang="en-US" sz="1200" dirty="0">
                <a:solidFill>
                  <a:schemeClr val="bg1"/>
                </a:solidFill>
                <a:latin typeface="Proxima Nova Cn Lt" panose="02000506030000020004" pitchFamily="50" charset="0"/>
                <a:hlinkClick r:id="rId3">
                  <a:extLst>
                    <a:ext uri="{A12FA001-AC4F-418D-AE19-62706E023703}">
                      <ahyp:hlinkClr xmlns:ahyp="http://schemas.microsoft.com/office/drawing/2018/hyperlinkcolor" val="tx"/>
                    </a:ext>
                  </a:extLst>
                </a:hlinkClick>
              </a:rPr>
              <a:t>DelDOT</a:t>
            </a:r>
            <a:endParaRPr lang="en-US" sz="1200" dirty="0">
              <a:solidFill>
                <a:schemeClr val="bg1"/>
              </a:solidFill>
              <a:latin typeface="Proxima Nova Cn Lt" panose="02000506030000020004" pitchFamily="50" charset="0"/>
            </a:endParaRPr>
          </a:p>
        </p:txBody>
      </p:sp>
      <p:grpSp>
        <p:nvGrpSpPr>
          <p:cNvPr id="9" name="Group 8" descr="TSMO activities&#10;&#10;Intelligent transportation technology, transportation homeland security, 24-hour transportation management corridor, and incident and event management all work together in Delaware DOT's Integrated Transportation Management System">
            <a:extLst>
              <a:ext uri="{FF2B5EF4-FFF2-40B4-BE49-F238E27FC236}">
                <a16:creationId xmlns:a16="http://schemas.microsoft.com/office/drawing/2014/main" id="{1D816F6D-3293-40E7-A275-6CB4AD5F17A4}"/>
              </a:ext>
            </a:extLst>
          </p:cNvPr>
          <p:cNvGrpSpPr/>
          <p:nvPr/>
        </p:nvGrpSpPr>
        <p:grpSpPr>
          <a:xfrm>
            <a:off x="8289834" y="1272628"/>
            <a:ext cx="4212946" cy="4775571"/>
            <a:chOff x="8289834" y="1272628"/>
            <a:chExt cx="4212946" cy="4775571"/>
          </a:xfrm>
        </p:grpSpPr>
        <p:pic>
          <p:nvPicPr>
            <p:cNvPr id="195" name="Picture 8" descr="Intelligent transportation technology, transportation homeland security, 24-hour transportation management corridor, and incident and event management all work together in Delaware DOT's Integrated Transportation Management System" title="TSMO activities">
              <a:extLst>
                <a:ext uri="{FF2B5EF4-FFF2-40B4-BE49-F238E27FC236}">
                  <a16:creationId xmlns:a16="http://schemas.microsoft.com/office/drawing/2014/main" id="{042EA316-C801-4781-870C-8CAE21CFF7C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9834" y="1272628"/>
              <a:ext cx="4212946" cy="418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4AF0299-6694-499A-AC6A-9630369816EE}"/>
                </a:ext>
              </a:extLst>
            </p:cNvPr>
            <p:cNvSpPr/>
            <p:nvPr/>
          </p:nvSpPr>
          <p:spPr>
            <a:xfrm>
              <a:off x="11084050" y="3054444"/>
              <a:ext cx="831167" cy="3895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24-hour TMC</a:t>
              </a:r>
            </a:p>
          </p:txBody>
        </p:sp>
        <p:sp>
          <p:nvSpPr>
            <p:cNvPr id="4" name="Rectangle 3">
              <a:extLst>
                <a:ext uri="{FF2B5EF4-FFF2-40B4-BE49-F238E27FC236}">
                  <a16:creationId xmlns:a16="http://schemas.microsoft.com/office/drawing/2014/main" id="{176166A4-FD7D-4599-93DD-1DD786CA3201}"/>
                </a:ext>
              </a:extLst>
            </p:cNvPr>
            <p:cNvSpPr/>
            <p:nvPr/>
          </p:nvSpPr>
          <p:spPr>
            <a:xfrm>
              <a:off x="9567254" y="4550106"/>
              <a:ext cx="1529530" cy="3895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Incident and Event Management</a:t>
              </a:r>
            </a:p>
          </p:txBody>
        </p:sp>
        <p:sp>
          <p:nvSpPr>
            <p:cNvPr id="5" name="Rectangle 4">
              <a:extLst>
                <a:ext uri="{FF2B5EF4-FFF2-40B4-BE49-F238E27FC236}">
                  <a16:creationId xmlns:a16="http://schemas.microsoft.com/office/drawing/2014/main" id="{B88AC14D-7B7A-404C-A427-678CD408D9C2}"/>
                </a:ext>
              </a:extLst>
            </p:cNvPr>
            <p:cNvSpPr/>
            <p:nvPr/>
          </p:nvSpPr>
          <p:spPr>
            <a:xfrm>
              <a:off x="8875357" y="3060219"/>
              <a:ext cx="1249250" cy="6053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Intelligent Transportation Technology</a:t>
              </a:r>
            </a:p>
          </p:txBody>
        </p:sp>
        <p:sp>
          <p:nvSpPr>
            <p:cNvPr id="6" name="Rectangle 5">
              <a:extLst>
                <a:ext uri="{FF2B5EF4-FFF2-40B4-BE49-F238E27FC236}">
                  <a16:creationId xmlns:a16="http://schemas.microsoft.com/office/drawing/2014/main" id="{1BA52D06-5BF4-4A4D-AAE5-5C0BA88B5F68}"/>
                </a:ext>
              </a:extLst>
            </p:cNvPr>
            <p:cNvSpPr/>
            <p:nvPr/>
          </p:nvSpPr>
          <p:spPr>
            <a:xfrm>
              <a:off x="9661853" y="2003133"/>
              <a:ext cx="1365732" cy="6053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Transportation Homeland Security</a:t>
              </a:r>
            </a:p>
          </p:txBody>
        </p:sp>
        <p:sp>
          <p:nvSpPr>
            <p:cNvPr id="7" name="Rectangle 6">
              <a:extLst>
                <a:ext uri="{FF2B5EF4-FFF2-40B4-BE49-F238E27FC236}">
                  <a16:creationId xmlns:a16="http://schemas.microsoft.com/office/drawing/2014/main" id="{C2C4DE3B-1AAC-4BB7-843E-C245E26F0F9F}"/>
                </a:ext>
              </a:extLst>
            </p:cNvPr>
            <p:cNvSpPr/>
            <p:nvPr/>
          </p:nvSpPr>
          <p:spPr>
            <a:xfrm>
              <a:off x="10225825" y="5305621"/>
              <a:ext cx="1767250" cy="742578"/>
            </a:xfrm>
            <a:prstGeom prst="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TMC = Transportation Management Center</a:t>
              </a:r>
            </a:p>
          </p:txBody>
        </p:sp>
      </p:grpSp>
      <p:pic>
        <p:nvPicPr>
          <p:cNvPr id="194" name="Picture 2" descr="Traveler information devices, system monitoring devices, operations and control devices, and telecommunications work together across the entire state of Delaware." title="Existing Integrated Transportation Management System Devices and Telecommunications">
            <a:extLst>
              <a:ext uri="{FF2B5EF4-FFF2-40B4-BE49-F238E27FC236}">
                <a16:creationId xmlns:a16="http://schemas.microsoft.com/office/drawing/2014/main" id="{B19B4B4A-03E0-4AB7-9D91-F75BF4A884BB}"/>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68" b="2570"/>
          <a:stretch/>
        </p:blipFill>
        <p:spPr bwMode="auto">
          <a:xfrm>
            <a:off x="6403671" y="1063174"/>
            <a:ext cx="3543518" cy="493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 name="Content Placeholder 196"/>
          <p:cNvSpPr>
            <a:spLocks noGrp="1"/>
          </p:cNvSpPr>
          <p:nvPr>
            <p:ph idx="1"/>
          </p:nvPr>
        </p:nvSpPr>
        <p:spPr>
          <a:xfrm>
            <a:off x="208739" y="1180680"/>
            <a:ext cx="6212245" cy="4728218"/>
          </a:xfrm>
        </p:spPr>
        <p:txBody>
          <a:bodyPr>
            <a:normAutofit/>
          </a:bodyPr>
          <a:lstStyle/>
          <a:p>
            <a:pPr marL="0" indent="0">
              <a:buNone/>
            </a:pPr>
            <a:r>
              <a:rPr lang="en-US" sz="3200" dirty="0">
                <a:latin typeface="Proxima Nova Cn Lt" panose="02000506030000020004" pitchFamily="50" charset="0"/>
              </a:rPr>
              <a:t>DelDOT operates a multifaceted </a:t>
            </a:r>
            <a:r>
              <a:rPr lang="en-US" sz="3200" b="1" dirty="0">
                <a:latin typeface="Proxima Nova Cn Lt" panose="02000506030000020004" pitchFamily="50" charset="0"/>
              </a:rPr>
              <a:t>Integrated Transportation Management System (ITMS)</a:t>
            </a:r>
            <a:endParaRPr lang="en-US" sz="3200" dirty="0">
              <a:latin typeface="Proxima Nova Cn Lt" panose="02000506030000020004" pitchFamily="50" charset="0"/>
            </a:endParaRPr>
          </a:p>
          <a:p>
            <a:r>
              <a:rPr lang="en-US" dirty="0">
                <a:latin typeface="Proxima Nova Cn Lt" panose="02000506030000020004" pitchFamily="50" charset="0"/>
              </a:rPr>
              <a:t>The ITMS provides a robust foundation built on </a:t>
            </a:r>
            <a:r>
              <a:rPr lang="en-US" b="1" dirty="0">
                <a:latin typeface="Proxima Nova Cn Lt" panose="02000506030000020004" pitchFamily="50" charset="0"/>
              </a:rPr>
              <a:t>telecommunications</a:t>
            </a:r>
            <a:r>
              <a:rPr lang="en-US" dirty="0">
                <a:latin typeface="Proxima Nova Cn Lt" panose="02000506030000020004" pitchFamily="50" charset="0"/>
              </a:rPr>
              <a:t>, </a:t>
            </a:r>
            <a:r>
              <a:rPr lang="en-US" b="1" dirty="0">
                <a:latin typeface="Proxima Nova Cn Lt" panose="02000506030000020004" pitchFamily="50" charset="0"/>
              </a:rPr>
              <a:t>flexibility</a:t>
            </a:r>
            <a:r>
              <a:rPr lang="en-US" dirty="0">
                <a:latin typeface="Proxima Nova Cn Lt" panose="02000506030000020004" pitchFamily="50" charset="0"/>
              </a:rPr>
              <a:t>, and an </a:t>
            </a:r>
            <a:r>
              <a:rPr lang="en-US" b="1" dirty="0">
                <a:latin typeface="Proxima Nova Cn Lt" panose="02000506030000020004" pitchFamily="50" charset="0"/>
              </a:rPr>
              <a:t>adaptable</a:t>
            </a:r>
            <a:r>
              <a:rPr lang="en-US" dirty="0">
                <a:latin typeface="Proxima Nova Cn Lt" panose="02000506030000020004" pitchFamily="50" charset="0"/>
              </a:rPr>
              <a:t> system</a:t>
            </a:r>
          </a:p>
        </p:txBody>
      </p:sp>
      <p:sp>
        <p:nvSpPr>
          <p:cNvPr id="8" name="Title 7">
            <a:extLst>
              <a:ext uri="{FF2B5EF4-FFF2-40B4-BE49-F238E27FC236}">
                <a16:creationId xmlns:a16="http://schemas.microsoft.com/office/drawing/2014/main" id="{C0FC02CD-FBA2-461D-B72F-3CEE794613F4}"/>
              </a:ext>
            </a:extLst>
          </p:cNvPr>
          <p:cNvSpPr>
            <a:spLocks noGrp="1"/>
          </p:cNvSpPr>
          <p:nvPr>
            <p:ph type="title"/>
          </p:nvPr>
        </p:nvSpPr>
        <p:spPr>
          <a:xfrm>
            <a:off x="208739" y="-58271"/>
            <a:ext cx="11983260" cy="1121445"/>
          </a:xfrm>
        </p:spPr>
        <p:txBody>
          <a:bodyPr>
            <a:noAutofit/>
          </a:bodyPr>
          <a:lstStyle/>
          <a:p>
            <a:r>
              <a:rPr lang="en-US" sz="3500" dirty="0">
                <a:solidFill>
                  <a:schemeClr val="bg1"/>
                </a:solidFill>
                <a:latin typeface="Proxima Nova Th" panose="02000506030000020004" pitchFamily="50" charset="0"/>
              </a:rPr>
              <a:t>Delaware DOT (DelDOT) – Integrated Transportation Management System (1/3)</a:t>
            </a:r>
            <a:endParaRPr lang="en-US" sz="3500" dirty="0"/>
          </a:p>
        </p:txBody>
      </p:sp>
    </p:spTree>
    <p:extLst>
      <p:ext uri="{BB962C8B-B14F-4D97-AF65-F5344CB8AC3E}">
        <p14:creationId xmlns:p14="http://schemas.microsoft.com/office/powerpoint/2010/main" val="2381526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CA2EE6-EAFF-44F6-A1F1-09A75CBDE2FC}"/>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13</a:t>
            </a:fld>
            <a:endParaRPr lang="en-US" sz="1400" dirty="0">
              <a:solidFill>
                <a:schemeClr val="bg1"/>
              </a:solidFill>
            </a:endParaRPr>
          </a:p>
        </p:txBody>
      </p:sp>
      <p:sp>
        <p:nvSpPr>
          <p:cNvPr id="17" name="Rectangle 16">
            <a:extLst>
              <a:ext uri="{FF2B5EF4-FFF2-40B4-BE49-F238E27FC236}">
                <a16:creationId xmlns:a16="http://schemas.microsoft.com/office/drawing/2014/main" id="{1F47FEF1-CF17-41FA-A6FF-1D986226F390}"/>
              </a:ext>
            </a:extLst>
          </p:cNvPr>
          <p:cNvSpPr/>
          <p:nvPr/>
        </p:nvSpPr>
        <p:spPr>
          <a:xfrm>
            <a:off x="3876419" y="6071411"/>
            <a:ext cx="4413415" cy="276999"/>
          </a:xfrm>
          <a:prstGeom prst="rect">
            <a:avLst/>
          </a:prstGeom>
        </p:spPr>
        <p:txBody>
          <a:bodyPr wrap="square">
            <a:spAutoFit/>
          </a:bodyPr>
          <a:lstStyle/>
          <a:p>
            <a:pPr algn="ctr"/>
            <a:r>
              <a:rPr lang="en-US" sz="1200" dirty="0">
                <a:solidFill>
                  <a:schemeClr val="bg1"/>
                </a:solidFill>
                <a:latin typeface="Proxima Nova Cn Lt" panose="02000506030000020004" pitchFamily="50" charset="0"/>
              </a:rPr>
              <a:t>Image courtesy of </a:t>
            </a:r>
            <a:r>
              <a:rPr lang="en-US" sz="1200" dirty="0">
                <a:solidFill>
                  <a:schemeClr val="bg1"/>
                </a:solidFill>
                <a:latin typeface="Proxima Nova Cn Lt" panose="02000506030000020004" pitchFamily="50" charset="0"/>
                <a:hlinkClick r:id="rId3">
                  <a:extLst>
                    <a:ext uri="{A12FA001-AC4F-418D-AE19-62706E023703}">
                      <ahyp:hlinkClr xmlns:ahyp="http://schemas.microsoft.com/office/drawing/2018/hyperlinkcolor" val="tx"/>
                    </a:ext>
                  </a:extLst>
                </a:hlinkClick>
              </a:rPr>
              <a:t>DelDOT</a:t>
            </a:r>
            <a:endParaRPr lang="en-US" sz="1200" dirty="0">
              <a:solidFill>
                <a:schemeClr val="bg1"/>
              </a:solidFill>
              <a:latin typeface="Proxima Nova Cn Lt" panose="02000506030000020004" pitchFamily="50" charset="0"/>
            </a:endParaRPr>
          </a:p>
        </p:txBody>
      </p:sp>
      <p:pic>
        <p:nvPicPr>
          <p:cNvPr id="198" name="Picture 197" descr="Man is monitoring traffic at operations center." title="Monitoring traffic">
            <a:extLst>
              <a:ext uri="{FF2B5EF4-FFF2-40B4-BE49-F238E27FC236}">
                <a16:creationId xmlns:a16="http://schemas.microsoft.com/office/drawing/2014/main" id="{781824B9-8E25-42FC-8345-3E0BF5BBF61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t="3389"/>
          <a:stretch/>
        </p:blipFill>
        <p:spPr bwMode="auto">
          <a:xfrm>
            <a:off x="726842" y="1272506"/>
            <a:ext cx="3190250" cy="4626090"/>
          </a:xfrm>
          <a:prstGeom prst="rect">
            <a:avLst/>
          </a:prstGeom>
          <a:noFill/>
          <a:extLst>
            <a:ext uri="{909E8E84-426E-40DD-AFC4-6F175D3DCCD1}">
              <a14:hiddenFill xmlns:a14="http://schemas.microsoft.com/office/drawing/2010/main">
                <a:solidFill>
                  <a:srgbClr val="FFFFFF"/>
                </a:solidFill>
              </a14:hiddenFill>
            </a:ext>
          </a:extLst>
        </p:spPr>
      </p:pic>
      <p:sp>
        <p:nvSpPr>
          <p:cNvPr id="197" name="Content Placeholder 196"/>
          <p:cNvSpPr>
            <a:spLocks noGrp="1"/>
          </p:cNvSpPr>
          <p:nvPr>
            <p:ph idx="1"/>
          </p:nvPr>
        </p:nvSpPr>
        <p:spPr>
          <a:xfrm>
            <a:off x="4214813" y="1180680"/>
            <a:ext cx="7768448" cy="4728218"/>
          </a:xfrm>
        </p:spPr>
        <p:txBody>
          <a:bodyPr>
            <a:noAutofit/>
          </a:bodyPr>
          <a:lstStyle/>
          <a:p>
            <a:pPr marL="0" indent="0">
              <a:buNone/>
            </a:pPr>
            <a:r>
              <a:rPr lang="en-US" sz="3200" dirty="0">
                <a:latin typeface="Proxima Nova Cn Lt" panose="02000506030000020004" pitchFamily="50" charset="0"/>
              </a:rPr>
              <a:t>Artificial Intelligence in Transportation</a:t>
            </a:r>
          </a:p>
          <a:p>
            <a:r>
              <a:rPr lang="en-US" sz="2200" dirty="0">
                <a:latin typeface="Proxima Nova Cn Lt" panose="02000506030000020004" pitchFamily="50" charset="0"/>
              </a:rPr>
              <a:t>Artificial Intelligence (AI) is used to support comprehensive and timely decision making, since human brains cannot process large data sets.</a:t>
            </a:r>
          </a:p>
          <a:p>
            <a:r>
              <a:rPr lang="en-US" sz="2200" dirty="0">
                <a:latin typeface="Proxima Nova Cn Lt" panose="02000506030000020004" pitchFamily="50" charset="0"/>
              </a:rPr>
              <a:t>AI and Machine Learning (AI &amp; ML) will not only help to alert technicians about traffic incidents, it will also make system adjustments in real-time.</a:t>
            </a:r>
          </a:p>
          <a:p>
            <a:r>
              <a:rPr lang="en-US" sz="2200" dirty="0">
                <a:latin typeface="Proxima Nova Cn Lt" panose="02000506030000020004" pitchFamily="50" charset="0"/>
              </a:rPr>
              <a:t>Operations will be enhanced by supporting the automation or semi-automation of TMC operations in the near future.</a:t>
            </a:r>
          </a:p>
          <a:p>
            <a:r>
              <a:rPr lang="en-US" sz="2200" dirty="0">
                <a:latin typeface="Proxima Nova Cn Lt" panose="02000506030000020004" pitchFamily="50" charset="0"/>
              </a:rPr>
              <a:t>DelDOT is moving toward an adaptable system that can account for changes in capacity and provide real-time solutions. </a:t>
            </a:r>
          </a:p>
        </p:txBody>
      </p:sp>
      <p:sp>
        <p:nvSpPr>
          <p:cNvPr id="4" name="Title 3">
            <a:extLst>
              <a:ext uri="{FF2B5EF4-FFF2-40B4-BE49-F238E27FC236}">
                <a16:creationId xmlns:a16="http://schemas.microsoft.com/office/drawing/2014/main" id="{C76DF21A-D483-418C-8671-5580D632826C}"/>
              </a:ext>
            </a:extLst>
          </p:cNvPr>
          <p:cNvSpPr>
            <a:spLocks noGrp="1"/>
          </p:cNvSpPr>
          <p:nvPr>
            <p:ph type="title"/>
          </p:nvPr>
        </p:nvSpPr>
        <p:spPr/>
        <p:txBody>
          <a:bodyPr>
            <a:noAutofit/>
          </a:bodyPr>
          <a:lstStyle/>
          <a:p>
            <a:r>
              <a:rPr lang="en-US" sz="3500" dirty="0">
                <a:solidFill>
                  <a:schemeClr val="bg1"/>
                </a:solidFill>
                <a:latin typeface="Proxima Nova Th" panose="02000506030000020004" pitchFamily="50" charset="0"/>
              </a:rPr>
              <a:t>Delaware DOT (DelDOT) – Integrated Transportation Management System (2/3)</a:t>
            </a:r>
            <a:endParaRPr lang="en-US" sz="3500" dirty="0"/>
          </a:p>
        </p:txBody>
      </p:sp>
    </p:spTree>
    <p:extLst>
      <p:ext uri="{BB962C8B-B14F-4D97-AF65-F5344CB8AC3E}">
        <p14:creationId xmlns:p14="http://schemas.microsoft.com/office/powerpoint/2010/main" val="1408683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E87820-DC8C-4B10-8CE9-B54E99DB3F31}"/>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14</a:t>
            </a:fld>
            <a:endParaRPr lang="en-US" sz="1400" dirty="0">
              <a:solidFill>
                <a:schemeClr val="bg1"/>
              </a:solidFill>
            </a:endParaRPr>
          </a:p>
        </p:txBody>
      </p:sp>
      <p:sp>
        <p:nvSpPr>
          <p:cNvPr id="195" name="TextBox 194">
            <a:extLst>
              <a:ext uri="{FF2B5EF4-FFF2-40B4-BE49-F238E27FC236}">
                <a16:creationId xmlns:a16="http://schemas.microsoft.com/office/drawing/2014/main" id="{CA7F1310-7436-450B-9F1C-D350CE45F58E}"/>
              </a:ext>
            </a:extLst>
          </p:cNvPr>
          <p:cNvSpPr txBox="1"/>
          <p:nvPr/>
        </p:nvSpPr>
        <p:spPr>
          <a:xfrm>
            <a:off x="699970" y="4091501"/>
            <a:ext cx="3357410" cy="1815882"/>
          </a:xfrm>
          <a:prstGeom prst="rect">
            <a:avLst/>
          </a:prstGeom>
          <a:solidFill>
            <a:schemeClr val="tx2">
              <a:lumMod val="20000"/>
              <a:lumOff val="80000"/>
            </a:schemeClr>
          </a:solidFill>
          <a:ln>
            <a:solidFill>
              <a:schemeClr val="tx1"/>
            </a:solidFill>
          </a:ln>
        </p:spPr>
        <p:txBody>
          <a:bodyPr wrap="square" rtlCol="0">
            <a:spAutoFit/>
          </a:bodyPr>
          <a:lstStyle/>
          <a:p>
            <a:pPr algn="ctr"/>
            <a:r>
              <a:rPr lang="en-US" sz="1600" dirty="0">
                <a:solidFill>
                  <a:prstClr val="black"/>
                </a:solidFill>
              </a:rPr>
              <a:t>Advanced Transportation and Congestion Management Technologies Deployment (</a:t>
            </a:r>
            <a:r>
              <a:rPr lang="en-US" sz="1600" b="1" dirty="0">
                <a:solidFill>
                  <a:prstClr val="black"/>
                </a:solidFill>
              </a:rPr>
              <a:t>ATCMTD</a:t>
            </a:r>
            <a:r>
              <a:rPr lang="en-US" sz="1600" dirty="0">
                <a:solidFill>
                  <a:prstClr val="black"/>
                </a:solidFill>
              </a:rPr>
              <a:t>) Grant - $4.9 million FHWA with $4.9 million DelDOT match was awarded to DelDOT in 2019 for the AI-ITMS Deployment Program</a:t>
            </a:r>
          </a:p>
        </p:txBody>
      </p:sp>
      <p:pic>
        <p:nvPicPr>
          <p:cNvPr id="194" name="Picture 193" descr="Graphic for artificial intelligence integrated transportation management system (AI-ITMS) showing icons for many different vehicle types (cars, trains, buses, emergency vehicles, freight trucks) around a circle with an AI-ITMS label.">
            <a:extLst>
              <a:ext uri="{FF2B5EF4-FFF2-40B4-BE49-F238E27FC236}">
                <a16:creationId xmlns:a16="http://schemas.microsoft.com/office/drawing/2014/main" id="{AE69839F-CED6-4ABB-8D19-C22EFA27D09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984" y="1290757"/>
            <a:ext cx="3719383" cy="2665572"/>
          </a:xfrm>
          <a:prstGeom prst="rect">
            <a:avLst/>
          </a:prstGeom>
          <a:noFill/>
          <a:ln>
            <a:noFill/>
          </a:ln>
        </p:spPr>
      </p:pic>
      <p:sp>
        <p:nvSpPr>
          <p:cNvPr id="4" name="Content Placeholder 3">
            <a:extLst>
              <a:ext uri="{FF2B5EF4-FFF2-40B4-BE49-F238E27FC236}">
                <a16:creationId xmlns:a16="http://schemas.microsoft.com/office/drawing/2014/main" id="{9F8284A2-3C25-4945-87E6-C410C677C240}"/>
              </a:ext>
            </a:extLst>
          </p:cNvPr>
          <p:cNvSpPr>
            <a:spLocks noGrp="1"/>
          </p:cNvSpPr>
          <p:nvPr>
            <p:ph idx="1"/>
          </p:nvPr>
        </p:nvSpPr>
        <p:spPr>
          <a:xfrm>
            <a:off x="4612341" y="1180680"/>
            <a:ext cx="7370920" cy="4728218"/>
          </a:xfrm>
        </p:spPr>
        <p:txBody>
          <a:bodyPr>
            <a:normAutofit fontScale="92500" lnSpcReduction="10000"/>
          </a:bodyPr>
          <a:lstStyle/>
          <a:p>
            <a:pPr marL="0" indent="0">
              <a:buNone/>
            </a:pPr>
            <a:r>
              <a:rPr lang="en-US" sz="3500" dirty="0">
                <a:latin typeface="Proxima Nova Cn Lt" panose="02000506030000020004" pitchFamily="50" charset="0"/>
              </a:rPr>
              <a:t>AI-ITMS Program was supported by a Federal ATCMTD grant and incorporates:</a:t>
            </a:r>
          </a:p>
          <a:p>
            <a:r>
              <a:rPr lang="en-US" sz="2600" dirty="0">
                <a:latin typeface="Proxima Nova Cn Lt" panose="02000506030000020004" pitchFamily="50" charset="0"/>
              </a:rPr>
              <a:t>AI &amp; ML for fast anomaly/inefficiency detection, impact analysis, solution development, deployment and knowledge accumulation.</a:t>
            </a:r>
          </a:p>
          <a:p>
            <a:r>
              <a:rPr lang="en-US" sz="2600" dirty="0">
                <a:latin typeface="Proxima Nova Cn Lt" panose="02000506030000020004" pitchFamily="50" charset="0"/>
              </a:rPr>
              <a:t>AI-Traffic Operations &amp; Management Software (AI-TOMS)</a:t>
            </a:r>
          </a:p>
          <a:p>
            <a:r>
              <a:rPr lang="en-US" sz="2600" dirty="0">
                <a:latin typeface="Proxima Nova Cn Lt" panose="02000506030000020004" pitchFamily="50" charset="0"/>
              </a:rPr>
              <a:t>Processing live traffic detector data (update every minute) for anomaly detection</a:t>
            </a:r>
          </a:p>
          <a:p>
            <a:r>
              <a:rPr lang="en-US" sz="2600" dirty="0">
                <a:latin typeface="Proxima Nova Cn Lt" panose="02000506030000020004" pitchFamily="50" charset="0"/>
              </a:rPr>
              <a:t>24/7 continuous monitoring, instantaneous alert (email, message) and reporting the event</a:t>
            </a:r>
          </a:p>
        </p:txBody>
      </p:sp>
      <p:sp>
        <p:nvSpPr>
          <p:cNvPr id="3" name="Title 2">
            <a:extLst>
              <a:ext uri="{FF2B5EF4-FFF2-40B4-BE49-F238E27FC236}">
                <a16:creationId xmlns:a16="http://schemas.microsoft.com/office/drawing/2014/main" id="{47A3DE4D-966E-42DB-AB6F-EB62445700FF}"/>
              </a:ext>
            </a:extLst>
          </p:cNvPr>
          <p:cNvSpPr>
            <a:spLocks noGrp="1"/>
          </p:cNvSpPr>
          <p:nvPr>
            <p:ph type="title"/>
          </p:nvPr>
        </p:nvSpPr>
        <p:spPr/>
        <p:txBody>
          <a:bodyPr>
            <a:noAutofit/>
          </a:bodyPr>
          <a:lstStyle/>
          <a:p>
            <a:r>
              <a:rPr lang="en-US" sz="3500" dirty="0">
                <a:solidFill>
                  <a:schemeClr val="bg1"/>
                </a:solidFill>
                <a:latin typeface="Proxima Nova Th" panose="02000506030000020004" pitchFamily="50" charset="0"/>
              </a:rPr>
              <a:t>Delaware DOT (DelDOT) – Integrated Transportation Management System (3/3)</a:t>
            </a:r>
            <a:endParaRPr lang="en-US" sz="3500" dirty="0"/>
          </a:p>
        </p:txBody>
      </p:sp>
    </p:spTree>
    <p:extLst>
      <p:ext uri="{BB962C8B-B14F-4D97-AF65-F5344CB8AC3E}">
        <p14:creationId xmlns:p14="http://schemas.microsoft.com/office/powerpoint/2010/main" val="70634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AFDC2A-821B-494C-BBFE-E877654F9424}"/>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15</a:t>
            </a:fld>
            <a:endParaRPr lang="en-US" sz="1400" dirty="0">
              <a:solidFill>
                <a:schemeClr val="bg1"/>
              </a:solidFill>
            </a:endParaRPr>
          </a:p>
        </p:txBody>
      </p:sp>
      <p:sp>
        <p:nvSpPr>
          <p:cNvPr id="197" name="Content Placeholder 196"/>
          <p:cNvSpPr>
            <a:spLocks noGrp="1"/>
          </p:cNvSpPr>
          <p:nvPr>
            <p:ph idx="1"/>
          </p:nvPr>
        </p:nvSpPr>
        <p:spPr/>
        <p:txBody>
          <a:bodyPr>
            <a:noAutofit/>
          </a:bodyPr>
          <a:lstStyle/>
          <a:p>
            <a:pPr marL="0" indent="0">
              <a:buNone/>
            </a:pPr>
            <a:r>
              <a:rPr lang="en-US" sz="3200" dirty="0">
                <a:latin typeface="Proxima Nova Cn Lt" panose="02000506030000020004" pitchFamily="50" charset="0"/>
              </a:rPr>
              <a:t>Deployment program includes:</a:t>
            </a:r>
          </a:p>
          <a:p>
            <a:r>
              <a:rPr lang="en-US" dirty="0">
                <a:latin typeface="Proxima Nova Cn Lt" panose="02000506030000020004" pitchFamily="50" charset="0"/>
              </a:rPr>
              <a:t>Automatic data visualization and camera video confirmation</a:t>
            </a:r>
          </a:p>
          <a:p>
            <a:r>
              <a:rPr lang="en-US" dirty="0">
                <a:latin typeface="Proxima Nova Cn Lt" panose="02000506030000020004" pitchFamily="50" charset="0"/>
              </a:rPr>
              <a:t>Traffic flow prediction</a:t>
            </a:r>
          </a:p>
          <a:p>
            <a:r>
              <a:rPr lang="en-US" dirty="0">
                <a:latin typeface="Proxima Nova Cn Lt" panose="02000506030000020004" pitchFamily="50" charset="0"/>
              </a:rPr>
              <a:t>Interface with simulation model for scenario generation and solution evaluation</a:t>
            </a:r>
          </a:p>
          <a:p>
            <a:r>
              <a:rPr lang="en-US" dirty="0">
                <a:latin typeface="Proxima Nova Cn Lt" panose="02000506030000020004" pitchFamily="50" charset="0"/>
              </a:rPr>
              <a:t>High-resolution signal controller data collection and processing for near real-time signal performance assessment (every 5 minutes)</a:t>
            </a:r>
          </a:p>
          <a:p>
            <a:r>
              <a:rPr lang="en-US" dirty="0">
                <a:latin typeface="Proxima Nova Cn Lt" panose="02000506030000020004" pitchFamily="50" charset="0"/>
              </a:rPr>
              <a:t>Initial deployment ongoing in Urban area, expanding to Connected and Automated Vehicle network</a:t>
            </a:r>
          </a:p>
        </p:txBody>
      </p:sp>
      <p:sp>
        <p:nvSpPr>
          <p:cNvPr id="3" name="Title 2">
            <a:extLst>
              <a:ext uri="{FF2B5EF4-FFF2-40B4-BE49-F238E27FC236}">
                <a16:creationId xmlns:a16="http://schemas.microsoft.com/office/drawing/2014/main" id="{BFF10422-2C09-49E1-84F9-52096AF9D76D}"/>
              </a:ext>
            </a:extLst>
          </p:cNvPr>
          <p:cNvSpPr>
            <a:spLocks noGrp="1"/>
          </p:cNvSpPr>
          <p:nvPr>
            <p:ph type="title"/>
          </p:nvPr>
        </p:nvSpPr>
        <p:spPr/>
        <p:txBody>
          <a:bodyPr>
            <a:normAutofit/>
          </a:bodyPr>
          <a:lstStyle/>
          <a:p>
            <a:r>
              <a:rPr lang="en-US" sz="4400" dirty="0">
                <a:solidFill>
                  <a:schemeClr val="bg1"/>
                </a:solidFill>
                <a:latin typeface="Proxima Nova Th" panose="02000506030000020004" pitchFamily="50" charset="0"/>
              </a:rPr>
              <a:t>Delaware DOT – AI-ITMS Deployment Program</a:t>
            </a:r>
            <a:endParaRPr lang="en-US" dirty="0"/>
          </a:p>
        </p:txBody>
      </p:sp>
    </p:spTree>
    <p:extLst>
      <p:ext uri="{BB962C8B-B14F-4D97-AF65-F5344CB8AC3E}">
        <p14:creationId xmlns:p14="http://schemas.microsoft.com/office/powerpoint/2010/main" val="3233664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373902-6BCB-4F3C-BE0A-8011B9F30119}"/>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16</a:t>
            </a:fld>
            <a:endParaRPr lang="en-US" sz="1400" dirty="0">
              <a:solidFill>
                <a:schemeClr val="bg1"/>
              </a:solidFill>
            </a:endParaRPr>
          </a:p>
        </p:txBody>
      </p:sp>
      <p:sp>
        <p:nvSpPr>
          <p:cNvPr id="197" name="Content Placeholder 196"/>
          <p:cNvSpPr>
            <a:spLocks noGrp="1"/>
          </p:cNvSpPr>
          <p:nvPr>
            <p:ph idx="1"/>
          </p:nvPr>
        </p:nvSpPr>
        <p:spPr/>
        <p:txBody>
          <a:bodyPr>
            <a:normAutofit/>
          </a:bodyPr>
          <a:lstStyle/>
          <a:p>
            <a:pPr marL="0" indent="0">
              <a:buNone/>
            </a:pPr>
            <a:r>
              <a:rPr lang="en-US" sz="3200" dirty="0">
                <a:latin typeface="Proxima Nova Cn Lt" panose="02000506030000020004" pitchFamily="50" charset="0"/>
              </a:rPr>
              <a:t>Next phase of ITMS involves deployment of DelDOT’s </a:t>
            </a:r>
            <a:r>
              <a:rPr lang="en-US" sz="3200" b="1" dirty="0">
                <a:latin typeface="Proxima Nova Cn Lt" panose="02000506030000020004" pitchFamily="50" charset="0"/>
              </a:rPr>
              <a:t>emerging technology </a:t>
            </a:r>
            <a:r>
              <a:rPr lang="en-US" sz="3200" dirty="0">
                <a:latin typeface="Proxima Nova Cn Lt" panose="02000506030000020004" pitchFamily="50" charset="0"/>
              </a:rPr>
              <a:t>products, including:</a:t>
            </a:r>
          </a:p>
          <a:p>
            <a:pPr lvl="1">
              <a:spcBef>
                <a:spcPts val="1000"/>
              </a:spcBef>
            </a:pPr>
            <a:r>
              <a:rPr lang="en-US" sz="2800" dirty="0">
                <a:latin typeface="Proxima Nova Cn Lt" panose="02000506030000020004" pitchFamily="50" charset="0"/>
              </a:rPr>
              <a:t>Connected Vehicle-enabled Weather Responsive Traffic Management (CV-WRTM)</a:t>
            </a:r>
          </a:p>
          <a:p>
            <a:pPr lvl="1">
              <a:spcBef>
                <a:spcPts val="1000"/>
              </a:spcBef>
            </a:pPr>
            <a:r>
              <a:rPr lang="en-US" sz="2800" dirty="0">
                <a:latin typeface="Proxima Nova Cn Lt" panose="02000506030000020004" pitchFamily="50" charset="0"/>
              </a:rPr>
              <a:t>Signal Phase and Timing (SPaT) Challenge</a:t>
            </a:r>
          </a:p>
          <a:p>
            <a:pPr lvl="1">
              <a:spcBef>
                <a:spcPts val="1000"/>
              </a:spcBef>
            </a:pPr>
            <a:r>
              <a:rPr lang="en-US" sz="2800" dirty="0">
                <a:latin typeface="Proxima Nova Cn Lt" panose="02000506030000020004" pitchFamily="50" charset="0"/>
              </a:rPr>
              <a:t>Autonomous Shuttle Deployment</a:t>
            </a:r>
          </a:p>
        </p:txBody>
      </p:sp>
      <p:sp>
        <p:nvSpPr>
          <p:cNvPr id="3" name="Title 2">
            <a:extLst>
              <a:ext uri="{FF2B5EF4-FFF2-40B4-BE49-F238E27FC236}">
                <a16:creationId xmlns:a16="http://schemas.microsoft.com/office/drawing/2014/main" id="{D0F763BD-FC1A-434F-880A-4E16C96213B1}"/>
              </a:ext>
            </a:extLst>
          </p:cNvPr>
          <p:cNvSpPr>
            <a:spLocks noGrp="1"/>
          </p:cNvSpPr>
          <p:nvPr>
            <p:ph type="title"/>
          </p:nvPr>
        </p:nvSpPr>
        <p:spPr/>
        <p:txBody>
          <a:bodyPr>
            <a:noAutofit/>
          </a:bodyPr>
          <a:lstStyle/>
          <a:p>
            <a:r>
              <a:rPr lang="en-US" sz="3600" dirty="0">
                <a:solidFill>
                  <a:schemeClr val="bg1"/>
                </a:solidFill>
                <a:latin typeface="Proxima Nova Th" panose="02000506030000020004" pitchFamily="50" charset="0"/>
              </a:rPr>
              <a:t>Delaware DOT – Connected and Autonomous Technology</a:t>
            </a:r>
            <a:endParaRPr lang="en-US" sz="3600" dirty="0"/>
          </a:p>
        </p:txBody>
      </p:sp>
    </p:spTree>
    <p:extLst>
      <p:ext uri="{BB962C8B-B14F-4D97-AF65-F5344CB8AC3E}">
        <p14:creationId xmlns:p14="http://schemas.microsoft.com/office/powerpoint/2010/main" val="907675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95" name="Slide Number Placeholder 1">
            <a:extLst>
              <a:ext uri="{FF2B5EF4-FFF2-40B4-BE49-F238E27FC236}">
                <a16:creationId xmlns:a16="http://schemas.microsoft.com/office/drawing/2014/main" id="{1282B653-7EDF-4B1E-916A-C34924B3725F}"/>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17</a:t>
            </a:fld>
            <a:endParaRPr lang="en-US" sz="1400" dirty="0">
              <a:solidFill>
                <a:schemeClr val="bg1"/>
              </a:solidFill>
            </a:endParaRPr>
          </a:p>
        </p:txBody>
      </p:sp>
      <p:sp>
        <p:nvSpPr>
          <p:cNvPr id="2" name="Title 1">
            <a:extLst>
              <a:ext uri="{FF2B5EF4-FFF2-40B4-BE49-F238E27FC236}">
                <a16:creationId xmlns:a16="http://schemas.microsoft.com/office/drawing/2014/main" id="{799BEB15-907A-46C5-8F2B-00B2CAFFD047}"/>
              </a:ext>
            </a:extLst>
          </p:cNvPr>
          <p:cNvSpPr>
            <a:spLocks noGrp="1"/>
          </p:cNvSpPr>
          <p:nvPr>
            <p:ph type="ctrTitle"/>
          </p:nvPr>
        </p:nvSpPr>
        <p:spPr/>
        <p:txBody>
          <a:bodyPr/>
          <a:lstStyle/>
          <a:p>
            <a:r>
              <a:rPr lang="en-US" dirty="0"/>
              <a:t>Utah</a:t>
            </a:r>
          </a:p>
        </p:txBody>
      </p:sp>
    </p:spTree>
    <p:extLst>
      <p:ext uri="{BB962C8B-B14F-4D97-AF65-F5344CB8AC3E}">
        <p14:creationId xmlns:p14="http://schemas.microsoft.com/office/powerpoint/2010/main" val="4213651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A45728-2410-4552-8593-7D96F338F474}"/>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18</a:t>
            </a:fld>
            <a:endParaRPr lang="en-US" sz="1400" dirty="0">
              <a:solidFill>
                <a:schemeClr val="bg1"/>
              </a:solidFill>
            </a:endParaRPr>
          </a:p>
        </p:txBody>
      </p:sp>
      <p:sp>
        <p:nvSpPr>
          <p:cNvPr id="19" name="Rectangle 18">
            <a:extLst>
              <a:ext uri="{FF2B5EF4-FFF2-40B4-BE49-F238E27FC236}">
                <a16:creationId xmlns:a16="http://schemas.microsoft.com/office/drawing/2014/main" id="{5073139D-FBAC-4AB8-AB8D-E22FA4E520EF}"/>
              </a:ext>
            </a:extLst>
          </p:cNvPr>
          <p:cNvSpPr/>
          <p:nvPr/>
        </p:nvSpPr>
        <p:spPr>
          <a:xfrm>
            <a:off x="3876419" y="6071411"/>
            <a:ext cx="4413415" cy="276999"/>
          </a:xfrm>
          <a:prstGeom prst="rect">
            <a:avLst/>
          </a:prstGeom>
        </p:spPr>
        <p:txBody>
          <a:bodyPr wrap="square">
            <a:spAutoFit/>
          </a:bodyPr>
          <a:lstStyle/>
          <a:p>
            <a:pPr algn="ctr"/>
            <a:r>
              <a:rPr lang="en-US" sz="1200" dirty="0">
                <a:solidFill>
                  <a:schemeClr val="bg1"/>
                </a:solidFill>
                <a:latin typeface="Proxima Nova Cn Lt" panose="02000506030000020004" pitchFamily="50" charset="0"/>
              </a:rPr>
              <a:t>Images courtesy of </a:t>
            </a:r>
            <a:r>
              <a:rPr lang="en-US" sz="1200" dirty="0">
                <a:solidFill>
                  <a:schemeClr val="bg1"/>
                </a:solidFill>
                <a:latin typeface="Proxima Nova Cn Lt" panose="02000506030000020004" pitchFamily="50" charset="0"/>
                <a:hlinkClick r:id="rId3">
                  <a:extLst>
                    <a:ext uri="{A12FA001-AC4F-418D-AE19-62706E023703}">
                      <ahyp:hlinkClr xmlns:ahyp="http://schemas.microsoft.com/office/drawing/2018/hyperlinkcolor" val="tx"/>
                    </a:ext>
                  </a:extLst>
                </a:hlinkClick>
              </a:rPr>
              <a:t>Utah DOT</a:t>
            </a:r>
            <a:endParaRPr lang="en-US" sz="1200" dirty="0">
              <a:solidFill>
                <a:schemeClr val="bg1"/>
              </a:solidFill>
              <a:latin typeface="Proxima Nova Cn Lt" panose="02000506030000020004" pitchFamily="50" charset="0"/>
            </a:endParaRPr>
          </a:p>
        </p:txBody>
      </p:sp>
      <p:sp>
        <p:nvSpPr>
          <p:cNvPr id="199" name="Rectangle 198">
            <a:extLst>
              <a:ext uri="{FF2B5EF4-FFF2-40B4-BE49-F238E27FC236}">
                <a16:creationId xmlns:a16="http://schemas.microsoft.com/office/drawing/2014/main" id="{D665E037-5ECA-48D5-A6D4-3C926C3F6CC9}"/>
              </a:ext>
            </a:extLst>
          </p:cNvPr>
          <p:cNvSpPr/>
          <p:nvPr/>
        </p:nvSpPr>
        <p:spPr>
          <a:xfrm>
            <a:off x="177485" y="5461168"/>
            <a:ext cx="5461315" cy="503494"/>
          </a:xfrm>
          <a:prstGeom prst="rect">
            <a:avLst/>
          </a:prstGeom>
        </p:spPr>
        <p:txBody>
          <a:bodyPr wrap="square">
            <a:noAutofit/>
          </a:bodyPr>
          <a:lstStyle/>
          <a:p>
            <a:r>
              <a:rPr lang="en-US" sz="1200" dirty="0">
                <a:solidFill>
                  <a:srgbClr val="002060"/>
                </a:solidFill>
                <a:latin typeface="Proxima Nova Cn Lt" panose="02000506030000020004"/>
              </a:rPr>
              <a:t>Source: Utah DOT; Presentation by Blaine Leonard and Jamie Mackey, UDOT, at CTSO Working Group on CAV meeting (2019)</a:t>
            </a:r>
            <a:endParaRPr lang="en-US" sz="1200" i="1" dirty="0">
              <a:solidFill>
                <a:srgbClr val="002060"/>
              </a:solidFill>
              <a:latin typeface="Proxima Nova Cn Lt" panose="02000506030000020004"/>
            </a:endParaRPr>
          </a:p>
        </p:txBody>
      </p:sp>
      <p:pic>
        <p:nvPicPr>
          <p:cNvPr id="194" name="Content Placeholder 3" descr="Map highlights Redwood Road Corridor and the implementation of transit signal priority." title="Transit Signal Priority">
            <a:extLst>
              <a:ext uri="{FF2B5EF4-FFF2-40B4-BE49-F238E27FC236}">
                <a16:creationId xmlns:a16="http://schemas.microsoft.com/office/drawing/2014/main" id="{93E01CF3-1E39-48EF-BB96-BEE7105EEB4A}"/>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b="309"/>
          <a:stretch/>
        </p:blipFill>
        <p:spPr bwMode="auto">
          <a:xfrm>
            <a:off x="8851792" y="921381"/>
            <a:ext cx="2672817" cy="51500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Picture 194" descr="Transit vehicle." title="Utah DOT bus">
            <a:extLst>
              <a:ext uri="{FF2B5EF4-FFF2-40B4-BE49-F238E27FC236}">
                <a16:creationId xmlns:a16="http://schemas.microsoft.com/office/drawing/2014/main" id="{1736DDAD-D017-4E6A-A4CA-7A8408B0D2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67338" y="1975537"/>
            <a:ext cx="3616563" cy="2226658"/>
          </a:xfrm>
          <a:prstGeom prst="rect">
            <a:avLst/>
          </a:prstGeom>
        </p:spPr>
      </p:pic>
      <p:sp>
        <p:nvSpPr>
          <p:cNvPr id="4" name="Content Placeholder 3">
            <a:extLst>
              <a:ext uri="{FF2B5EF4-FFF2-40B4-BE49-F238E27FC236}">
                <a16:creationId xmlns:a16="http://schemas.microsoft.com/office/drawing/2014/main" id="{0C096E80-A164-4C19-A0A3-87AF7395F8F6}"/>
              </a:ext>
            </a:extLst>
          </p:cNvPr>
          <p:cNvSpPr>
            <a:spLocks noGrp="1"/>
          </p:cNvSpPr>
          <p:nvPr>
            <p:ph idx="1"/>
          </p:nvPr>
        </p:nvSpPr>
        <p:spPr>
          <a:xfrm>
            <a:off x="208739" y="1180680"/>
            <a:ext cx="4705706" cy="4728218"/>
          </a:xfrm>
        </p:spPr>
        <p:txBody>
          <a:bodyPr/>
          <a:lstStyle/>
          <a:p>
            <a:pPr marL="0" indent="0">
              <a:buNone/>
            </a:pPr>
            <a:r>
              <a:rPr lang="en-US" sz="3200" dirty="0">
                <a:latin typeface="Proxima Nova Cn Lt" panose="02000506030000020004" pitchFamily="50" charset="0"/>
              </a:rPr>
              <a:t>Project includes: </a:t>
            </a:r>
          </a:p>
          <a:p>
            <a:r>
              <a:rPr lang="en-US" sz="2800" dirty="0">
                <a:latin typeface="Proxima Nova Cn Lt" panose="02000506030000020004" pitchFamily="50" charset="0"/>
              </a:rPr>
              <a:t>Connected Vehicle (CV) Application of Transit Signal Priority (TSP)</a:t>
            </a:r>
          </a:p>
          <a:p>
            <a:r>
              <a:rPr lang="en-US" sz="2800" dirty="0">
                <a:latin typeface="Proxima Nova Cn Lt" panose="02000506030000020004" pitchFamily="50" charset="0"/>
              </a:rPr>
              <a:t>Goal to increase transit reliability (86% to 94%)</a:t>
            </a:r>
          </a:p>
          <a:p>
            <a:r>
              <a:rPr lang="en-US" sz="2800" dirty="0">
                <a:latin typeface="Proxima Nova Cn Lt" panose="02000506030000020004" pitchFamily="50" charset="0"/>
              </a:rPr>
              <a:t>Meets the </a:t>
            </a:r>
            <a:r>
              <a:rPr lang="en-US" sz="2800" dirty="0" err="1">
                <a:latin typeface="Proxima Nova Cn Lt" panose="02000506030000020004" pitchFamily="50" charset="0"/>
              </a:rPr>
              <a:t>SPaT</a:t>
            </a:r>
            <a:r>
              <a:rPr lang="en-US" sz="2800" dirty="0">
                <a:latin typeface="Proxima Nova Cn Lt" panose="02000506030000020004" pitchFamily="50" charset="0"/>
              </a:rPr>
              <a:t> Challenge</a:t>
            </a:r>
          </a:p>
        </p:txBody>
      </p:sp>
      <p:sp>
        <p:nvSpPr>
          <p:cNvPr id="3" name="Title 2">
            <a:extLst>
              <a:ext uri="{FF2B5EF4-FFF2-40B4-BE49-F238E27FC236}">
                <a16:creationId xmlns:a16="http://schemas.microsoft.com/office/drawing/2014/main" id="{01E3D76A-7D14-4078-BA97-44C2000FD082}"/>
              </a:ext>
            </a:extLst>
          </p:cNvPr>
          <p:cNvSpPr>
            <a:spLocks noGrp="1"/>
          </p:cNvSpPr>
          <p:nvPr>
            <p:ph type="title"/>
          </p:nvPr>
        </p:nvSpPr>
        <p:spPr>
          <a:xfrm>
            <a:off x="208739" y="-1"/>
            <a:ext cx="11983260" cy="972685"/>
          </a:xfrm>
        </p:spPr>
        <p:txBody>
          <a:bodyPr>
            <a:noAutofit/>
          </a:bodyPr>
          <a:lstStyle/>
          <a:p>
            <a:r>
              <a:rPr lang="en-US" sz="3600" dirty="0">
                <a:solidFill>
                  <a:schemeClr val="bg1"/>
                </a:solidFill>
                <a:latin typeface="Proxima Nova Th" panose="02000506030000020004" pitchFamily="50" charset="0"/>
              </a:rPr>
              <a:t>Utah DOT – Connected Vehicle Transit Signal Priority (1/2)</a:t>
            </a:r>
            <a:endParaRPr lang="en-US" sz="3600" dirty="0"/>
          </a:p>
        </p:txBody>
      </p:sp>
    </p:spTree>
    <p:extLst>
      <p:ext uri="{BB962C8B-B14F-4D97-AF65-F5344CB8AC3E}">
        <p14:creationId xmlns:p14="http://schemas.microsoft.com/office/powerpoint/2010/main" val="1849246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3B4AA9-925D-4BAE-93AF-29EBB5E8A757}"/>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19</a:t>
            </a:fld>
            <a:endParaRPr lang="en-US" sz="1400" dirty="0">
              <a:solidFill>
                <a:schemeClr val="bg1"/>
              </a:solidFill>
            </a:endParaRPr>
          </a:p>
        </p:txBody>
      </p:sp>
      <p:sp>
        <p:nvSpPr>
          <p:cNvPr id="13" name="Rectangle 12">
            <a:extLst>
              <a:ext uri="{FF2B5EF4-FFF2-40B4-BE49-F238E27FC236}">
                <a16:creationId xmlns:a16="http://schemas.microsoft.com/office/drawing/2014/main" id="{2E8FB1EF-4B79-4134-81F7-C5D69BA76B7E}"/>
              </a:ext>
            </a:extLst>
          </p:cNvPr>
          <p:cNvSpPr/>
          <p:nvPr/>
        </p:nvSpPr>
        <p:spPr>
          <a:xfrm>
            <a:off x="3876419" y="6071411"/>
            <a:ext cx="4413415" cy="276999"/>
          </a:xfrm>
          <a:prstGeom prst="rect">
            <a:avLst/>
          </a:prstGeom>
        </p:spPr>
        <p:txBody>
          <a:bodyPr wrap="square">
            <a:spAutoFit/>
          </a:bodyPr>
          <a:lstStyle/>
          <a:p>
            <a:pPr algn="ctr"/>
            <a:r>
              <a:rPr lang="en-US" sz="1200" dirty="0">
                <a:solidFill>
                  <a:schemeClr val="bg1"/>
                </a:solidFill>
                <a:latin typeface="Proxima Nova Cn Lt" panose="02000506030000020004" pitchFamily="50" charset="0"/>
              </a:rPr>
              <a:t>Chart courtesy of </a:t>
            </a:r>
            <a:r>
              <a:rPr lang="en-US" sz="1200" dirty="0">
                <a:solidFill>
                  <a:schemeClr val="bg1"/>
                </a:solidFill>
                <a:latin typeface="Proxima Nova Cn Lt" panose="02000506030000020004" pitchFamily="50" charset="0"/>
                <a:hlinkClick r:id="rId3">
                  <a:extLst>
                    <a:ext uri="{A12FA001-AC4F-418D-AE19-62706E023703}">
                      <ahyp:hlinkClr xmlns:ahyp="http://schemas.microsoft.com/office/drawing/2018/hyperlinkcolor" val="tx"/>
                    </a:ext>
                  </a:extLst>
                </a:hlinkClick>
              </a:rPr>
              <a:t>Utah DOT</a:t>
            </a:r>
            <a:endParaRPr lang="en-US" sz="1200" dirty="0">
              <a:solidFill>
                <a:schemeClr val="bg1"/>
              </a:solidFill>
              <a:latin typeface="Proxima Nova Cn Lt" panose="02000506030000020004" pitchFamily="50" charset="0"/>
            </a:endParaRPr>
          </a:p>
        </p:txBody>
      </p:sp>
      <p:sp>
        <p:nvSpPr>
          <p:cNvPr id="16" name="Rectangle 15">
            <a:extLst>
              <a:ext uri="{FF2B5EF4-FFF2-40B4-BE49-F238E27FC236}">
                <a16:creationId xmlns:a16="http://schemas.microsoft.com/office/drawing/2014/main" id="{F8260660-7E92-4A28-A887-31C0D98BE8B6}"/>
              </a:ext>
            </a:extLst>
          </p:cNvPr>
          <p:cNvSpPr/>
          <p:nvPr/>
        </p:nvSpPr>
        <p:spPr>
          <a:xfrm>
            <a:off x="177485" y="5461168"/>
            <a:ext cx="5461315" cy="503494"/>
          </a:xfrm>
          <a:prstGeom prst="rect">
            <a:avLst/>
          </a:prstGeom>
        </p:spPr>
        <p:txBody>
          <a:bodyPr wrap="square">
            <a:noAutofit/>
          </a:bodyPr>
          <a:lstStyle/>
          <a:p>
            <a:r>
              <a:rPr lang="en-US" sz="1200" dirty="0">
                <a:solidFill>
                  <a:srgbClr val="002060"/>
                </a:solidFill>
                <a:latin typeface="Proxima Nova Cn Lt" panose="02000506030000020004"/>
              </a:rPr>
              <a:t>Source: Utah DOT; Presentation by Blaine Leonard and Jamie Mackey, UDOT, at CTSO Working Group on CAV meeting (2019)</a:t>
            </a:r>
            <a:endParaRPr lang="en-US" sz="1200" i="1" dirty="0">
              <a:solidFill>
                <a:srgbClr val="002060"/>
              </a:solidFill>
              <a:latin typeface="Proxima Nova Cn Lt" panose="02000506030000020004"/>
            </a:endParaRPr>
          </a:p>
        </p:txBody>
      </p:sp>
      <p:graphicFrame>
        <p:nvGraphicFramePr>
          <p:cNvPr id="198" name="Table 197"/>
          <p:cNvGraphicFramePr>
            <a:graphicFrameLocks noGrp="1"/>
          </p:cNvGraphicFramePr>
          <p:nvPr>
            <p:extLst>
              <p:ext uri="{D42A27DB-BD31-4B8C-83A1-F6EECF244321}">
                <p14:modId xmlns:p14="http://schemas.microsoft.com/office/powerpoint/2010/main" val="3565094977"/>
              </p:ext>
            </p:extLst>
          </p:nvPr>
        </p:nvGraphicFramePr>
        <p:xfrm>
          <a:off x="1278041" y="2124300"/>
          <a:ext cx="9635919" cy="3270978"/>
        </p:xfrm>
        <a:graphic>
          <a:graphicData uri="http://schemas.openxmlformats.org/drawingml/2006/table">
            <a:tbl>
              <a:tblPr firstRow="1" firstCol="1">
                <a:tableStyleId>{9D7B26C5-4107-4FEC-AEDC-1716B250A1EF}</a:tableStyleId>
              </a:tblPr>
              <a:tblGrid>
                <a:gridCol w="2439990">
                  <a:extLst>
                    <a:ext uri="{9D8B030D-6E8A-4147-A177-3AD203B41FA5}">
                      <a16:colId xmlns:a16="http://schemas.microsoft.com/office/drawing/2014/main" val="4117510387"/>
                    </a:ext>
                  </a:extLst>
                </a:gridCol>
                <a:gridCol w="1229445">
                  <a:extLst>
                    <a:ext uri="{9D8B030D-6E8A-4147-A177-3AD203B41FA5}">
                      <a16:colId xmlns:a16="http://schemas.microsoft.com/office/drawing/2014/main" val="1988531332"/>
                    </a:ext>
                  </a:extLst>
                </a:gridCol>
                <a:gridCol w="963691">
                  <a:extLst>
                    <a:ext uri="{9D8B030D-6E8A-4147-A177-3AD203B41FA5}">
                      <a16:colId xmlns:a16="http://schemas.microsoft.com/office/drawing/2014/main" val="1974188508"/>
                    </a:ext>
                  </a:extLst>
                </a:gridCol>
                <a:gridCol w="1408471">
                  <a:extLst>
                    <a:ext uri="{9D8B030D-6E8A-4147-A177-3AD203B41FA5}">
                      <a16:colId xmlns:a16="http://schemas.microsoft.com/office/drawing/2014/main" val="74092266"/>
                    </a:ext>
                  </a:extLst>
                </a:gridCol>
                <a:gridCol w="1260211">
                  <a:extLst>
                    <a:ext uri="{9D8B030D-6E8A-4147-A177-3AD203B41FA5}">
                      <a16:colId xmlns:a16="http://schemas.microsoft.com/office/drawing/2014/main" val="4082294331"/>
                    </a:ext>
                  </a:extLst>
                </a:gridCol>
                <a:gridCol w="963691">
                  <a:extLst>
                    <a:ext uri="{9D8B030D-6E8A-4147-A177-3AD203B41FA5}">
                      <a16:colId xmlns:a16="http://schemas.microsoft.com/office/drawing/2014/main" val="2674035044"/>
                    </a:ext>
                  </a:extLst>
                </a:gridCol>
                <a:gridCol w="1370420">
                  <a:extLst>
                    <a:ext uri="{9D8B030D-6E8A-4147-A177-3AD203B41FA5}">
                      <a16:colId xmlns:a16="http://schemas.microsoft.com/office/drawing/2014/main" val="3675004267"/>
                    </a:ext>
                  </a:extLst>
                </a:gridCol>
              </a:tblGrid>
              <a:tr h="885164">
                <a:tc rowSpan="2">
                  <a:txBody>
                    <a:bodyPr/>
                    <a:lstStyle/>
                    <a:p>
                      <a:pPr algn="ctr"/>
                      <a:r>
                        <a:rPr lang="en-US" sz="2600" dirty="0"/>
                        <a:t>Average Reliability</a:t>
                      </a:r>
                    </a:p>
                  </a:txBody>
                  <a:tcPr marL="114215" marR="114215" marT="57107" marB="571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2600" dirty="0"/>
                        <a:t>Southbound</a:t>
                      </a:r>
                    </a:p>
                    <a:p>
                      <a:pPr algn="ctr"/>
                      <a:r>
                        <a:rPr lang="en-US" sz="2600" dirty="0"/>
                        <a:t>PM Peak</a:t>
                      </a:r>
                    </a:p>
                  </a:txBody>
                  <a:tcPr marL="114215" marR="114215" marT="57107" marB="571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000" dirty="0"/>
                    </a:p>
                  </a:txBody>
                  <a:tcPr/>
                </a:tc>
                <a:tc hMerge="1">
                  <a:txBody>
                    <a:bodyPr/>
                    <a:lstStyle/>
                    <a:p>
                      <a:pPr algn="ctr"/>
                      <a:endParaRPr lang="en-US"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2600" dirty="0"/>
                        <a:t>Northbound</a:t>
                      </a:r>
                    </a:p>
                    <a:p>
                      <a:pPr algn="ctr"/>
                      <a:r>
                        <a:rPr lang="en-US" sz="2600" dirty="0"/>
                        <a:t>AM</a:t>
                      </a:r>
                      <a:r>
                        <a:rPr lang="en-US" sz="2600" baseline="0" dirty="0"/>
                        <a:t> Peak</a:t>
                      </a:r>
                      <a:endParaRPr lang="en-US" sz="2600" dirty="0"/>
                    </a:p>
                  </a:txBody>
                  <a:tcPr marL="114215" marR="114215" marT="57107" marB="571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000" dirty="0"/>
                    </a:p>
                  </a:txBody>
                  <a:tcPr/>
                </a:tc>
                <a:tc hMerge="1">
                  <a:txBody>
                    <a:bodyPr/>
                    <a:lstStyle/>
                    <a:p>
                      <a:pPr algn="ctr"/>
                      <a:endParaRPr lang="en-US" sz="2800" dirty="0"/>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0574561"/>
                  </a:ext>
                </a:extLst>
              </a:tr>
              <a:tr h="641750">
                <a:tc vMerge="1">
                  <a:txBody>
                    <a:bodyPr/>
                    <a:lstStyle/>
                    <a:p>
                      <a:endParaRPr lang="en-US"/>
                    </a:p>
                  </a:txBody>
                  <a:tcPr/>
                </a:tc>
                <a:tc>
                  <a:txBody>
                    <a:bodyPr/>
                    <a:lstStyle/>
                    <a:p>
                      <a:pPr algn="ctr"/>
                      <a:r>
                        <a:rPr lang="en-US" sz="2600" dirty="0"/>
                        <a:t>No TSP</a:t>
                      </a:r>
                    </a:p>
                  </a:txBody>
                  <a:tcPr marL="85661" marR="85661" marT="42831" marB="428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dirty="0"/>
                        <a:t>TSP</a:t>
                      </a:r>
                    </a:p>
                  </a:txBody>
                  <a:tcPr marL="85661" marR="85661" marT="42831" marB="428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dirty="0"/>
                        <a:t>Benefit</a:t>
                      </a:r>
                    </a:p>
                  </a:txBody>
                  <a:tcPr marL="85661" marR="85661" marT="42831" marB="428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dirty="0"/>
                        <a:t>No TSP</a:t>
                      </a:r>
                    </a:p>
                  </a:txBody>
                  <a:tcPr marL="85661" marR="85661" marT="42831" marB="428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dirty="0"/>
                        <a:t>TSP</a:t>
                      </a:r>
                    </a:p>
                  </a:txBody>
                  <a:tcPr marL="85661" marR="85661" marT="42831" marB="428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dirty="0"/>
                        <a:t>Benefit</a:t>
                      </a:r>
                    </a:p>
                  </a:txBody>
                  <a:tcPr marL="85661" marR="85661" marT="42831" marB="428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4762440"/>
                  </a:ext>
                </a:extLst>
              </a:tr>
              <a:tr h="861267">
                <a:tc>
                  <a:txBody>
                    <a:bodyPr/>
                    <a:lstStyle/>
                    <a:p>
                      <a:pPr marL="0" indent="0" algn="ctr"/>
                      <a:r>
                        <a:rPr lang="en-US" sz="2600" baseline="0" dirty="0"/>
                        <a:t>Along Route</a:t>
                      </a:r>
                      <a:endParaRPr lang="en-US" sz="2600" dirty="0"/>
                    </a:p>
                  </a:txBody>
                  <a:tcPr marL="85661" marR="85661" marT="42831" marB="428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dirty="0"/>
                        <a:t>85%</a:t>
                      </a:r>
                    </a:p>
                  </a:txBody>
                  <a:tcPr marL="85661" marR="85661" marT="42831" marB="428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dirty="0"/>
                        <a:t>91%</a:t>
                      </a:r>
                    </a:p>
                  </a:txBody>
                  <a:tcPr marL="85661" marR="85661" marT="42831" marB="428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i="1" dirty="0"/>
                        <a:t>+6%</a:t>
                      </a:r>
                    </a:p>
                  </a:txBody>
                  <a:tcPr marL="85661" marR="85661" marT="42831" marB="428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dirty="0"/>
                        <a:t>93%</a:t>
                      </a:r>
                    </a:p>
                  </a:txBody>
                  <a:tcPr marL="85661" marR="85661" marT="42831" marB="428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dirty="0"/>
                        <a:t>99%</a:t>
                      </a:r>
                    </a:p>
                  </a:txBody>
                  <a:tcPr marL="85661" marR="85661" marT="42831" marB="428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i="1" dirty="0"/>
                        <a:t>+6%</a:t>
                      </a:r>
                    </a:p>
                  </a:txBody>
                  <a:tcPr marL="85661" marR="85661" marT="42831" marB="428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1735735"/>
                  </a:ext>
                </a:extLst>
              </a:tr>
              <a:tr h="861267">
                <a:tc>
                  <a:txBody>
                    <a:bodyPr/>
                    <a:lstStyle/>
                    <a:p>
                      <a:pPr marL="0" indent="0" algn="ctr"/>
                      <a:r>
                        <a:rPr lang="en-US" sz="2600" dirty="0"/>
                        <a:t>End of Route</a:t>
                      </a:r>
                    </a:p>
                  </a:txBody>
                  <a:tcPr marL="85661" marR="85661" marT="42831" marB="428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dirty="0"/>
                        <a:t>89%</a:t>
                      </a:r>
                    </a:p>
                  </a:txBody>
                  <a:tcPr marL="85661" marR="85661" marT="42831" marB="428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dirty="0"/>
                        <a:t>89%</a:t>
                      </a:r>
                    </a:p>
                  </a:txBody>
                  <a:tcPr marL="85661" marR="85661" marT="42831" marB="428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i="1" dirty="0"/>
                        <a:t>0%</a:t>
                      </a:r>
                    </a:p>
                  </a:txBody>
                  <a:tcPr marL="85661" marR="85661" marT="42831" marB="428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dirty="0"/>
                        <a:t>90%</a:t>
                      </a:r>
                    </a:p>
                  </a:txBody>
                  <a:tcPr marL="85661" marR="85661" marT="42831" marB="428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dirty="0"/>
                        <a:t>97%</a:t>
                      </a:r>
                    </a:p>
                  </a:txBody>
                  <a:tcPr marL="85661" marR="85661" marT="42831" marB="428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600" b="1" i="1" dirty="0"/>
                        <a:t>+7%</a:t>
                      </a:r>
                    </a:p>
                  </a:txBody>
                  <a:tcPr marL="85661" marR="85661" marT="42831" marB="428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9828251"/>
                  </a:ext>
                </a:extLst>
              </a:tr>
            </a:tbl>
          </a:graphicData>
        </a:graphic>
      </p:graphicFrame>
      <p:sp>
        <p:nvSpPr>
          <p:cNvPr id="197" name="Content Placeholder 196"/>
          <p:cNvSpPr>
            <a:spLocks noGrp="1"/>
          </p:cNvSpPr>
          <p:nvPr>
            <p:ph idx="1"/>
          </p:nvPr>
        </p:nvSpPr>
        <p:spPr>
          <a:xfrm>
            <a:off x="1278041" y="1062149"/>
            <a:ext cx="9635919" cy="972685"/>
          </a:xfrm>
        </p:spPr>
        <p:txBody>
          <a:bodyPr>
            <a:noAutofit/>
          </a:bodyPr>
          <a:lstStyle/>
          <a:p>
            <a:pPr marL="0" indent="0" algn="ctr">
              <a:buNone/>
            </a:pPr>
            <a:r>
              <a:rPr lang="en-US" sz="3200" dirty="0">
                <a:latin typeface="Proxima Nova Cn Lt" panose="02000506030000020004" pitchFamily="50" charset="0"/>
              </a:rPr>
              <a:t>6-7% increase in transit travel time reliability evaluated between February and August 2019</a:t>
            </a:r>
          </a:p>
        </p:txBody>
      </p:sp>
      <p:sp>
        <p:nvSpPr>
          <p:cNvPr id="3" name="Title 2">
            <a:extLst>
              <a:ext uri="{FF2B5EF4-FFF2-40B4-BE49-F238E27FC236}">
                <a16:creationId xmlns:a16="http://schemas.microsoft.com/office/drawing/2014/main" id="{4C521E3C-74EC-426B-9FA9-4433EA7AA290}"/>
              </a:ext>
            </a:extLst>
          </p:cNvPr>
          <p:cNvSpPr>
            <a:spLocks noGrp="1"/>
          </p:cNvSpPr>
          <p:nvPr>
            <p:ph type="title"/>
          </p:nvPr>
        </p:nvSpPr>
        <p:spPr/>
        <p:txBody>
          <a:bodyPr>
            <a:noAutofit/>
          </a:bodyPr>
          <a:lstStyle/>
          <a:p>
            <a:r>
              <a:rPr lang="en-US" sz="3600" dirty="0">
                <a:solidFill>
                  <a:schemeClr val="bg1"/>
                </a:solidFill>
                <a:latin typeface="Proxima Nova Th" panose="02000506030000020004" pitchFamily="50" charset="0"/>
              </a:rPr>
              <a:t>Utah DOT – Connected Vehicle Transit Signal Priority (2/2)</a:t>
            </a:r>
            <a:endParaRPr lang="en-US" sz="3600" dirty="0"/>
          </a:p>
        </p:txBody>
      </p:sp>
    </p:spTree>
    <p:extLst>
      <p:ext uri="{BB962C8B-B14F-4D97-AF65-F5344CB8AC3E}">
        <p14:creationId xmlns:p14="http://schemas.microsoft.com/office/powerpoint/2010/main" val="1331975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6AF907-8257-4DDF-9F7B-3C86D62D6A06}"/>
              </a:ext>
              <a:ext uri="{C183D7F6-B498-43B3-948B-1728B52AA6E4}">
                <adec:decorative xmlns:adec="http://schemas.microsoft.com/office/drawing/2017/decorative" val="1"/>
              </a:ext>
            </a:extLst>
          </p:cNvPr>
          <p:cNvSpPr>
            <a:spLocks noGrp="1"/>
          </p:cNvSpPr>
          <p:nvPr>
            <p:ph type="sldNum" sz="quarter" idx="12"/>
          </p:nvPr>
        </p:nvSpPr>
        <p:spPr/>
        <p:txBody>
          <a:bodyPr/>
          <a:lstStyle/>
          <a:p>
            <a:fld id="{1CB3D30A-C3BD-46F5-A0FC-EC0DE5E3FDC0}" type="slidenum">
              <a:rPr lang="en-US" smtClean="0"/>
              <a:t>2</a:t>
            </a:fld>
            <a:endParaRPr lang="en-US" dirty="0"/>
          </a:p>
        </p:txBody>
      </p:sp>
      <p:sp>
        <p:nvSpPr>
          <p:cNvPr id="197" name="Content Placeholder 196"/>
          <p:cNvSpPr>
            <a:spLocks noGrp="1"/>
          </p:cNvSpPr>
          <p:nvPr>
            <p:ph idx="1"/>
          </p:nvPr>
        </p:nvSpPr>
        <p:spPr/>
        <p:txBody>
          <a:bodyPr>
            <a:normAutofit/>
          </a:bodyPr>
          <a:lstStyle/>
          <a:p>
            <a:pPr marL="0" indent="0">
              <a:buNone/>
            </a:pPr>
            <a:r>
              <a:rPr lang="en-US" dirty="0"/>
              <a:t>This presentation was created and is being presented by a contractor. The views and opinions expressed in this presentation are the presenter’s and do not necessarily reflect those of the Federal Highway Administration or the U.S. Department of Transportation (USDOT). The contents do not necessarily reflect the official policy of the USDOT.​</a:t>
            </a:r>
          </a:p>
          <a:p>
            <a:pPr marL="0" indent="0">
              <a:buNone/>
            </a:pPr>
            <a:endParaRPr lang="en-US" dirty="0"/>
          </a:p>
          <a:p>
            <a:pPr marL="0" indent="0">
              <a:buNone/>
            </a:pPr>
            <a:r>
              <a:rPr lang="en-US" dirty="0"/>
              <a:t>​The U.S. Government does not endorse products or manufacturers. Trademarks or manufacturers’ names appear in this presentation only because they are considered essential to the objective of the presentation. They are included for informational purposes only and are not intended to reflect a preference, approval, or endorsement of any one product or entity.​</a:t>
            </a:r>
            <a:endParaRPr lang="en-US" dirty="0">
              <a:latin typeface="Proxima Nova Cn Lt" panose="02000506030000020004" pitchFamily="50" charset="0"/>
            </a:endParaRPr>
          </a:p>
        </p:txBody>
      </p:sp>
      <p:sp>
        <p:nvSpPr>
          <p:cNvPr id="196" name="Title 195"/>
          <p:cNvSpPr>
            <a:spLocks noGrp="1"/>
          </p:cNvSpPr>
          <p:nvPr>
            <p:ph type="title"/>
          </p:nvPr>
        </p:nvSpPr>
        <p:spPr/>
        <p:txBody>
          <a:bodyPr/>
          <a:lstStyle/>
          <a:p>
            <a:r>
              <a:rPr lang="en-US" dirty="0">
                <a:solidFill>
                  <a:schemeClr val="bg1"/>
                </a:solidFill>
                <a:latin typeface="Proxima Nova Th" panose="02000506030000020004" pitchFamily="50" charset="0"/>
              </a:rPr>
              <a:t>Disclaimers</a:t>
            </a:r>
          </a:p>
        </p:txBody>
      </p:sp>
    </p:spTree>
    <p:extLst>
      <p:ext uri="{BB962C8B-B14F-4D97-AF65-F5344CB8AC3E}">
        <p14:creationId xmlns:p14="http://schemas.microsoft.com/office/powerpoint/2010/main" val="836777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95" name="Slide Number Placeholder 1">
            <a:extLst>
              <a:ext uri="{FF2B5EF4-FFF2-40B4-BE49-F238E27FC236}">
                <a16:creationId xmlns:a16="http://schemas.microsoft.com/office/drawing/2014/main" id="{7CC63F7C-4DCC-4DA5-8A18-7C7EA103FA76}"/>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20</a:t>
            </a:fld>
            <a:endParaRPr lang="en-US" sz="1400" dirty="0">
              <a:solidFill>
                <a:schemeClr val="bg1"/>
              </a:solidFill>
            </a:endParaRPr>
          </a:p>
        </p:txBody>
      </p:sp>
      <p:sp>
        <p:nvSpPr>
          <p:cNvPr id="2" name="Title 1">
            <a:extLst>
              <a:ext uri="{FF2B5EF4-FFF2-40B4-BE49-F238E27FC236}">
                <a16:creationId xmlns:a16="http://schemas.microsoft.com/office/drawing/2014/main" id="{A7EB5A96-881C-4D59-ACD6-B64DF37BA484}"/>
              </a:ext>
            </a:extLst>
          </p:cNvPr>
          <p:cNvSpPr>
            <a:spLocks noGrp="1"/>
          </p:cNvSpPr>
          <p:nvPr>
            <p:ph type="ctrTitle"/>
          </p:nvPr>
        </p:nvSpPr>
        <p:spPr/>
        <p:txBody>
          <a:bodyPr/>
          <a:lstStyle/>
          <a:p>
            <a:r>
              <a:rPr lang="en-US" dirty="0"/>
              <a:t>Missouri</a:t>
            </a:r>
          </a:p>
        </p:txBody>
      </p:sp>
    </p:spTree>
    <p:extLst>
      <p:ext uri="{BB962C8B-B14F-4D97-AF65-F5344CB8AC3E}">
        <p14:creationId xmlns:p14="http://schemas.microsoft.com/office/powerpoint/2010/main" val="1317729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F4CF9D-F48A-41D5-8E54-A0F694239CA7}"/>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21</a:t>
            </a:fld>
            <a:endParaRPr lang="en-US" sz="1400" dirty="0">
              <a:solidFill>
                <a:schemeClr val="bg1"/>
              </a:solidFill>
            </a:endParaRPr>
          </a:p>
        </p:txBody>
      </p:sp>
      <p:sp>
        <p:nvSpPr>
          <p:cNvPr id="12" name="TextBox 11">
            <a:extLst>
              <a:ext uri="{FF2B5EF4-FFF2-40B4-BE49-F238E27FC236}">
                <a16:creationId xmlns:a16="http://schemas.microsoft.com/office/drawing/2014/main" id="{78BE281B-3B1F-483F-8F6C-E26C5304C3B6}"/>
              </a:ext>
            </a:extLst>
          </p:cNvPr>
          <p:cNvSpPr txBox="1"/>
          <p:nvPr/>
        </p:nvSpPr>
        <p:spPr>
          <a:xfrm>
            <a:off x="2080002" y="6071857"/>
            <a:ext cx="8031996" cy="276999"/>
          </a:xfrm>
          <a:prstGeom prst="rect">
            <a:avLst/>
          </a:prstGeom>
          <a:noFill/>
        </p:spPr>
        <p:txBody>
          <a:bodyPr wrap="square">
            <a:spAutoFit/>
          </a:bodyPr>
          <a:lstStyle/>
          <a:p>
            <a:pPr marL="0" indent="0" algn="ctr">
              <a:buNone/>
            </a:pPr>
            <a:r>
              <a:rPr lang="en-US" sz="1200" dirty="0">
                <a:solidFill>
                  <a:schemeClr val="bg1"/>
                </a:solidFill>
                <a:latin typeface="Proxima Nova Cn Lt" panose="02000506030000020004" pitchFamily="50" charset="0"/>
              </a:rPr>
              <a:t>Source: Missouri DOT; </a:t>
            </a:r>
            <a:r>
              <a:rPr lang="en-US" sz="1200" dirty="0" err="1">
                <a:solidFill>
                  <a:schemeClr val="bg1"/>
                </a:solidFill>
                <a:latin typeface="Proxima Nova Cn Lt" panose="02000506030000020004" pitchFamily="50" charset="0"/>
              </a:rPr>
              <a:t>NOCoE</a:t>
            </a:r>
            <a:r>
              <a:rPr lang="en-US" sz="1200" dirty="0">
                <a:solidFill>
                  <a:schemeClr val="bg1"/>
                </a:solidFill>
                <a:latin typeface="Proxima Nova Cn Lt" panose="02000506030000020004" pitchFamily="50" charset="0"/>
              </a:rPr>
              <a:t> Case Study </a:t>
            </a:r>
            <a:r>
              <a:rPr lang="en-US" sz="1200" dirty="0">
                <a:solidFill>
                  <a:schemeClr val="bg1"/>
                </a:solidFill>
                <a:latin typeface="Proxima Nova Cn Lt" panose="02000506030000020004" pitchFamily="50" charset="0"/>
                <a:hlinkClick r:id="rId3">
                  <a:extLst>
                    <a:ext uri="{A12FA001-AC4F-418D-AE19-62706E023703}">
                      <ahyp:hlinkClr xmlns:ahyp="http://schemas.microsoft.com/office/drawing/2018/hyperlinkcolor" val="tx"/>
                    </a:ext>
                  </a:extLst>
                </a:hlinkClick>
              </a:rPr>
              <a:t>St. Louis District Arterial Management Interface (AMI)</a:t>
            </a:r>
            <a:endParaRPr lang="en-US" sz="1200" dirty="0">
              <a:solidFill>
                <a:schemeClr val="bg1"/>
              </a:solidFill>
              <a:latin typeface="Proxima Nova Cn Lt" panose="02000506030000020004" pitchFamily="50" charset="0"/>
            </a:endParaRPr>
          </a:p>
        </p:txBody>
      </p:sp>
      <p:sp>
        <p:nvSpPr>
          <p:cNvPr id="197" name="Content Placeholder 196"/>
          <p:cNvSpPr>
            <a:spLocks noGrp="1"/>
          </p:cNvSpPr>
          <p:nvPr>
            <p:ph idx="1"/>
          </p:nvPr>
        </p:nvSpPr>
        <p:spPr/>
        <p:txBody>
          <a:bodyPr>
            <a:normAutofit/>
          </a:bodyPr>
          <a:lstStyle/>
          <a:p>
            <a:r>
              <a:rPr lang="en-US" sz="3200" dirty="0">
                <a:latin typeface="Proxima Nova Cn Lt" panose="02000506030000020004" pitchFamily="50" charset="0"/>
              </a:rPr>
              <a:t>Existing St. Louis Advanced Trafﬁc Management System (ATMS)</a:t>
            </a:r>
          </a:p>
          <a:p>
            <a:pPr lvl="1"/>
            <a:r>
              <a:rPr lang="en-US" sz="2800" dirty="0">
                <a:latin typeface="Proxima Nova Cn Lt" panose="02000506030000020004" pitchFamily="50" charset="0"/>
              </a:rPr>
              <a:t>Helps ﬁrst responders and affected motorists deal with incidents</a:t>
            </a:r>
          </a:p>
          <a:p>
            <a:r>
              <a:rPr lang="en-US" sz="3200" dirty="0">
                <a:latin typeface="Proxima Nova Cn Lt" panose="02000506030000020004" pitchFamily="50" charset="0"/>
              </a:rPr>
              <a:t>Newly developed Arterial Management Interface (AMI) </a:t>
            </a:r>
          </a:p>
          <a:p>
            <a:pPr lvl="1"/>
            <a:r>
              <a:rPr lang="en-US" sz="2800" dirty="0">
                <a:latin typeface="Proxima Nova Cn Lt" panose="02000506030000020004" pitchFamily="50" charset="0"/>
              </a:rPr>
              <a:t>Provides ability to quickly determine appropriate signal changes during incidents regardless of working knowledge of the arterial system</a:t>
            </a:r>
          </a:p>
          <a:p>
            <a:r>
              <a:rPr lang="en-US" sz="3200" dirty="0">
                <a:latin typeface="Proxima Nova Cn Lt" panose="02000506030000020004" pitchFamily="50" charset="0"/>
              </a:rPr>
              <a:t>Incorporated TSMO Strategies</a:t>
            </a:r>
          </a:p>
          <a:p>
            <a:pPr lvl="1"/>
            <a:r>
              <a:rPr lang="en-US" sz="2800" dirty="0">
                <a:latin typeface="Proxima Nova Cn Lt" panose="02000506030000020004" pitchFamily="50" charset="0"/>
              </a:rPr>
              <a:t>Arterial Management</a:t>
            </a:r>
          </a:p>
          <a:p>
            <a:pPr lvl="1"/>
            <a:r>
              <a:rPr lang="en-US" sz="2800" dirty="0">
                <a:latin typeface="Proxima Nova Cn Lt" panose="02000506030000020004" pitchFamily="50" charset="0"/>
              </a:rPr>
              <a:t>Traffic Incident Management</a:t>
            </a:r>
            <a:endParaRPr lang="en-US" dirty="0">
              <a:latin typeface="Proxima Nova Cn Lt" panose="02000506030000020004" pitchFamily="50" charset="0"/>
            </a:endParaRPr>
          </a:p>
        </p:txBody>
      </p:sp>
      <p:sp>
        <p:nvSpPr>
          <p:cNvPr id="3" name="Title 2">
            <a:extLst>
              <a:ext uri="{FF2B5EF4-FFF2-40B4-BE49-F238E27FC236}">
                <a16:creationId xmlns:a16="http://schemas.microsoft.com/office/drawing/2014/main" id="{FFB98083-06E3-4857-A304-6847CEA67921}"/>
              </a:ext>
            </a:extLst>
          </p:cNvPr>
          <p:cNvSpPr>
            <a:spLocks noGrp="1"/>
          </p:cNvSpPr>
          <p:nvPr>
            <p:ph type="title"/>
          </p:nvPr>
        </p:nvSpPr>
        <p:spPr/>
        <p:txBody>
          <a:bodyPr>
            <a:normAutofit fontScale="90000"/>
          </a:bodyPr>
          <a:lstStyle/>
          <a:p>
            <a:r>
              <a:rPr lang="en-US" sz="4400" dirty="0">
                <a:solidFill>
                  <a:schemeClr val="bg1"/>
                </a:solidFill>
                <a:latin typeface="Proxima Nova Th" panose="02000506030000020004" pitchFamily="50" charset="0"/>
              </a:rPr>
              <a:t>Missouri DOT – Arterial Management Interface (1/2)</a:t>
            </a:r>
            <a:endParaRPr lang="en-US" dirty="0"/>
          </a:p>
        </p:txBody>
      </p:sp>
    </p:spTree>
    <p:extLst>
      <p:ext uri="{BB962C8B-B14F-4D97-AF65-F5344CB8AC3E}">
        <p14:creationId xmlns:p14="http://schemas.microsoft.com/office/powerpoint/2010/main" val="2103070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4B4AA0-ECD5-42E4-AAEA-4EAB617D6B10}"/>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22</a:t>
            </a:fld>
            <a:endParaRPr lang="en-US" dirty="0">
              <a:solidFill>
                <a:schemeClr val="bg1"/>
              </a:solidFill>
            </a:endParaRPr>
          </a:p>
        </p:txBody>
      </p:sp>
      <p:sp>
        <p:nvSpPr>
          <p:cNvPr id="194" name="Rectangle 193">
            <a:extLst>
              <a:ext uri="{FF2B5EF4-FFF2-40B4-BE49-F238E27FC236}">
                <a16:creationId xmlns:a16="http://schemas.microsoft.com/office/drawing/2014/main" id="{50F21834-928F-4DA3-A9C0-25686177C964}"/>
              </a:ext>
            </a:extLst>
          </p:cNvPr>
          <p:cNvSpPr/>
          <p:nvPr/>
        </p:nvSpPr>
        <p:spPr>
          <a:xfrm>
            <a:off x="2080745" y="6090597"/>
            <a:ext cx="8625179" cy="276999"/>
          </a:xfrm>
          <a:prstGeom prst="rect">
            <a:avLst/>
          </a:prstGeom>
        </p:spPr>
        <p:txBody>
          <a:bodyPr wrap="square">
            <a:spAutoFit/>
          </a:bodyPr>
          <a:lstStyle/>
          <a:p>
            <a:pPr algn="ctr"/>
            <a:r>
              <a:rPr lang="en-US" sz="1200" dirty="0">
                <a:solidFill>
                  <a:schemeClr val="bg1"/>
                </a:solidFill>
                <a:latin typeface="Proxima Nova Cn Lt" panose="02000506030000020004" pitchFamily="50" charset="0"/>
              </a:rPr>
              <a:t>Source: Missouri DOT; NOCoE Case Study </a:t>
            </a:r>
            <a:r>
              <a:rPr lang="en-US" sz="1200" dirty="0">
                <a:solidFill>
                  <a:schemeClr val="bg1"/>
                </a:solidFill>
                <a:latin typeface="Proxima Nova Cn Lt" panose="02000506030000020004" pitchFamily="50" charset="0"/>
                <a:hlinkClick r:id="rId3">
                  <a:extLst>
                    <a:ext uri="{A12FA001-AC4F-418D-AE19-62706E023703}">
                      <ahyp:hlinkClr xmlns:ahyp="http://schemas.microsoft.com/office/drawing/2018/hyperlinkcolor" val="tx"/>
                    </a:ext>
                  </a:extLst>
                </a:hlinkClick>
              </a:rPr>
              <a:t>St. Louis District Arterial Management Interface (AMI) </a:t>
            </a:r>
            <a:endParaRPr lang="en-US" sz="1200" dirty="0">
              <a:solidFill>
                <a:schemeClr val="bg1"/>
              </a:solidFill>
              <a:latin typeface="Proxima Nova Cn Lt" panose="02000506030000020004" pitchFamily="50" charset="0"/>
            </a:endParaRPr>
          </a:p>
        </p:txBody>
      </p:sp>
      <p:pic>
        <p:nvPicPr>
          <p:cNvPr id="195" name="Picture 194" descr="A prime example of the arterial management interface occurred on Saturday, August 26, 2017 at 3:30 p.m. with a train derailment that shut down the  widest interstate in the&#10;St. Louis area at I-55 just south of I-270 in south St. Louis County." title="Train derailment">
            <a:extLst>
              <a:ext uri="{FF2B5EF4-FFF2-40B4-BE49-F238E27FC236}">
                <a16:creationId xmlns:a16="http://schemas.microsoft.com/office/drawing/2014/main" id="{756247D0-6F95-415A-9BFE-F50F3A0E5283}"/>
              </a:ext>
            </a:extLst>
          </p:cNvPr>
          <p:cNvPicPr>
            <a:picLocks noChangeAspect="1"/>
          </p:cNvPicPr>
          <p:nvPr/>
        </p:nvPicPr>
        <p:blipFill rotWithShape="1">
          <a:blip r:embed="rId4">
            <a:extLst>
              <a:ext uri="{28A0092B-C50C-407E-A947-70E740481C1C}">
                <a14:useLocalDpi xmlns:a14="http://schemas.microsoft.com/office/drawing/2010/main" val="0"/>
              </a:ext>
            </a:extLst>
          </a:blip>
          <a:srcRect t="3951"/>
          <a:stretch/>
        </p:blipFill>
        <p:spPr>
          <a:xfrm>
            <a:off x="7241512" y="1027655"/>
            <a:ext cx="4220299" cy="4978486"/>
          </a:xfrm>
          <a:prstGeom prst="rect">
            <a:avLst/>
          </a:prstGeom>
        </p:spPr>
      </p:pic>
      <p:sp>
        <p:nvSpPr>
          <p:cNvPr id="197" name="Content Placeholder 196"/>
          <p:cNvSpPr>
            <a:spLocks noGrp="1"/>
          </p:cNvSpPr>
          <p:nvPr>
            <p:ph idx="1"/>
          </p:nvPr>
        </p:nvSpPr>
        <p:spPr>
          <a:xfrm>
            <a:off x="208739" y="1180680"/>
            <a:ext cx="6839761" cy="4728218"/>
          </a:xfrm>
        </p:spPr>
        <p:txBody>
          <a:bodyPr>
            <a:normAutofit/>
          </a:bodyPr>
          <a:lstStyle/>
          <a:p>
            <a:pPr marL="0" indent="0">
              <a:buNone/>
            </a:pPr>
            <a:r>
              <a:rPr lang="en-US" sz="3200" dirty="0">
                <a:latin typeface="Proxima Nova Cn Lt" panose="02000506030000020004" pitchFamily="50" charset="0"/>
              </a:rPr>
              <a:t>Benefits of AMI</a:t>
            </a:r>
          </a:p>
          <a:p>
            <a:r>
              <a:rPr lang="en-US" dirty="0">
                <a:latin typeface="Proxima Nova Cn Lt" panose="02000506030000020004" pitchFamily="50" charset="0"/>
              </a:rPr>
              <a:t>Reduced signal change response time from 30 minutes prior to the project to 5 minutes in 2017 after the full project went live in 2017</a:t>
            </a:r>
          </a:p>
          <a:p>
            <a:r>
              <a:rPr lang="en-US" dirty="0">
                <a:latin typeface="Proxima Nova Cn Lt" panose="02000506030000020004" pitchFamily="50" charset="0"/>
              </a:rPr>
              <a:t>Example: On August 26, 2017, a train derailment shut down the widest Interstate in St. Louis area</a:t>
            </a:r>
          </a:p>
          <a:p>
            <a:pPr lvl="1"/>
            <a:r>
              <a:rPr lang="en-US" dirty="0">
                <a:latin typeface="Proxima Nova Cn Lt" panose="02000506030000020004" pitchFamily="50" charset="0"/>
              </a:rPr>
              <a:t>Within 5 minutes, TMC engineer implemented several pre-programmed signal plans around the closure</a:t>
            </a:r>
          </a:p>
        </p:txBody>
      </p:sp>
      <p:sp>
        <p:nvSpPr>
          <p:cNvPr id="3" name="Title 2">
            <a:extLst>
              <a:ext uri="{FF2B5EF4-FFF2-40B4-BE49-F238E27FC236}">
                <a16:creationId xmlns:a16="http://schemas.microsoft.com/office/drawing/2014/main" id="{731EBA88-92DF-4F3A-A44F-CFB586981FA3}"/>
              </a:ext>
            </a:extLst>
          </p:cNvPr>
          <p:cNvSpPr>
            <a:spLocks noGrp="1"/>
          </p:cNvSpPr>
          <p:nvPr>
            <p:ph type="title"/>
          </p:nvPr>
        </p:nvSpPr>
        <p:spPr/>
        <p:txBody>
          <a:bodyPr>
            <a:normAutofit fontScale="90000"/>
          </a:bodyPr>
          <a:lstStyle/>
          <a:p>
            <a:r>
              <a:rPr lang="en-US" sz="4400" dirty="0">
                <a:solidFill>
                  <a:schemeClr val="bg1"/>
                </a:solidFill>
                <a:latin typeface="Proxima Nova Th" panose="02000506030000020004" pitchFamily="50" charset="0"/>
              </a:rPr>
              <a:t>Missouri DOT – Arterial Management Interface (2/2)</a:t>
            </a:r>
            <a:endParaRPr lang="en-US" dirty="0"/>
          </a:p>
        </p:txBody>
      </p:sp>
    </p:spTree>
    <p:extLst>
      <p:ext uri="{BB962C8B-B14F-4D97-AF65-F5344CB8AC3E}">
        <p14:creationId xmlns:p14="http://schemas.microsoft.com/office/powerpoint/2010/main" val="558681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95" name="Slide Number Placeholder 1">
            <a:extLst>
              <a:ext uri="{FF2B5EF4-FFF2-40B4-BE49-F238E27FC236}">
                <a16:creationId xmlns:a16="http://schemas.microsoft.com/office/drawing/2014/main" id="{4352670B-7260-4232-A0E1-275D10185CF7}"/>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23</a:t>
            </a:fld>
            <a:endParaRPr lang="en-US" sz="1400" dirty="0">
              <a:solidFill>
                <a:schemeClr val="bg1"/>
              </a:solidFill>
            </a:endParaRPr>
          </a:p>
        </p:txBody>
      </p:sp>
      <p:sp>
        <p:nvSpPr>
          <p:cNvPr id="2" name="Title 1">
            <a:extLst>
              <a:ext uri="{FF2B5EF4-FFF2-40B4-BE49-F238E27FC236}">
                <a16:creationId xmlns:a16="http://schemas.microsoft.com/office/drawing/2014/main" id="{5853AF07-BE58-4791-AAA6-A3DA971A79C0}"/>
              </a:ext>
            </a:extLst>
          </p:cNvPr>
          <p:cNvSpPr>
            <a:spLocks noGrp="1"/>
          </p:cNvSpPr>
          <p:nvPr>
            <p:ph type="ctrTitle"/>
          </p:nvPr>
        </p:nvSpPr>
        <p:spPr/>
        <p:txBody>
          <a:bodyPr/>
          <a:lstStyle/>
          <a:p>
            <a:r>
              <a:rPr lang="en-US" dirty="0"/>
              <a:t>Washington State</a:t>
            </a:r>
          </a:p>
        </p:txBody>
      </p:sp>
    </p:spTree>
    <p:extLst>
      <p:ext uri="{BB962C8B-B14F-4D97-AF65-F5344CB8AC3E}">
        <p14:creationId xmlns:p14="http://schemas.microsoft.com/office/powerpoint/2010/main" val="2342903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C0A2C9-4E9F-40D2-972D-6FBB636D2016}"/>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24</a:t>
            </a:fld>
            <a:endParaRPr lang="en-US" sz="1400" dirty="0">
              <a:solidFill>
                <a:schemeClr val="bg1"/>
              </a:solidFill>
            </a:endParaRPr>
          </a:p>
        </p:txBody>
      </p:sp>
      <p:sp>
        <p:nvSpPr>
          <p:cNvPr id="12" name="Rectangle 11">
            <a:extLst>
              <a:ext uri="{FF2B5EF4-FFF2-40B4-BE49-F238E27FC236}">
                <a16:creationId xmlns:a16="http://schemas.microsoft.com/office/drawing/2014/main" id="{9BC5B2C7-3562-4FD6-969C-487C86D74C63}"/>
              </a:ext>
            </a:extLst>
          </p:cNvPr>
          <p:cNvSpPr/>
          <p:nvPr/>
        </p:nvSpPr>
        <p:spPr>
          <a:xfrm>
            <a:off x="1783411" y="6069520"/>
            <a:ext cx="8625179" cy="276999"/>
          </a:xfrm>
          <a:prstGeom prst="rect">
            <a:avLst/>
          </a:prstGeom>
        </p:spPr>
        <p:txBody>
          <a:bodyPr wrap="square">
            <a:spAutoFit/>
          </a:bodyPr>
          <a:lstStyle/>
          <a:p>
            <a:pPr algn="ctr"/>
            <a:r>
              <a:rPr lang="en-US" sz="1200" dirty="0">
                <a:solidFill>
                  <a:schemeClr val="bg1"/>
                </a:solidFill>
                <a:latin typeface="Proxima Nova Cn Lt" panose="02000506030000020004" pitchFamily="50" charset="0"/>
              </a:rPr>
              <a:t>Source: sample street from NACTO Transit Street Design Guide</a:t>
            </a:r>
          </a:p>
        </p:txBody>
      </p:sp>
      <p:pic>
        <p:nvPicPr>
          <p:cNvPr id="199" name="Picture 198" descr="Graphic shows that up to 29,600 people can be moved per lane each hour on a typical 10-lane arterial, according to the NACTO Transit Street Design Guide" title="WSDOT graphic"/>
          <p:cNvPicPr>
            <a:picLocks noChangeAspect="1"/>
          </p:cNvPicPr>
          <p:nvPr/>
        </p:nvPicPr>
        <p:blipFill rotWithShape="1">
          <a:blip r:embed="rId3" cstate="print">
            <a:extLst>
              <a:ext uri="{28A0092B-C50C-407E-A947-70E740481C1C}">
                <a14:useLocalDpi xmlns:a14="http://schemas.microsoft.com/office/drawing/2010/main" val="0"/>
              </a:ext>
            </a:extLst>
          </a:blip>
          <a:srcRect b="2762"/>
          <a:stretch/>
        </p:blipFill>
        <p:spPr>
          <a:xfrm>
            <a:off x="1783411" y="1083672"/>
            <a:ext cx="8625179" cy="4973147"/>
          </a:xfrm>
          <a:prstGeom prst="rect">
            <a:avLst/>
          </a:prstGeom>
        </p:spPr>
      </p:pic>
      <p:sp>
        <p:nvSpPr>
          <p:cNvPr id="198" name="Content Placeholder 196"/>
          <p:cNvSpPr>
            <a:spLocks noGrp="1"/>
          </p:cNvSpPr>
          <p:nvPr>
            <p:ph idx="1"/>
          </p:nvPr>
        </p:nvSpPr>
        <p:spPr>
          <a:xfrm>
            <a:off x="208739" y="1083672"/>
            <a:ext cx="11774522" cy="4825226"/>
          </a:xfrm>
        </p:spPr>
        <p:txBody>
          <a:bodyPr>
            <a:noAutofit/>
          </a:bodyPr>
          <a:lstStyle/>
          <a:p>
            <a:pPr marL="0" indent="0">
              <a:buNone/>
            </a:pPr>
            <a:r>
              <a:rPr lang="en-US" dirty="0">
                <a:latin typeface="Proxima Nova Cn Lt" panose="02000506030000020004" pitchFamily="50" charset="0"/>
              </a:rPr>
              <a:t>Sample representation shows how many people can be moved per lane each hour on a typical 10-lane arterial </a:t>
            </a:r>
          </a:p>
        </p:txBody>
      </p:sp>
      <p:sp>
        <p:nvSpPr>
          <p:cNvPr id="3" name="Title 2">
            <a:extLst>
              <a:ext uri="{FF2B5EF4-FFF2-40B4-BE49-F238E27FC236}">
                <a16:creationId xmlns:a16="http://schemas.microsoft.com/office/drawing/2014/main" id="{7B4B22EA-79BB-4043-A930-03D55D69E69D}"/>
              </a:ext>
            </a:extLst>
          </p:cNvPr>
          <p:cNvSpPr>
            <a:spLocks noGrp="1"/>
          </p:cNvSpPr>
          <p:nvPr>
            <p:ph type="title"/>
          </p:nvPr>
        </p:nvSpPr>
        <p:spPr/>
        <p:txBody>
          <a:bodyPr>
            <a:noAutofit/>
          </a:bodyPr>
          <a:lstStyle/>
          <a:p>
            <a:r>
              <a:rPr lang="en-US" sz="3500" dirty="0">
                <a:solidFill>
                  <a:schemeClr val="bg1"/>
                </a:solidFill>
                <a:latin typeface="Proxima Nova Th" panose="02000506030000020004" pitchFamily="50" charset="0"/>
              </a:rPr>
              <a:t>Washington State DOT – High Occupancy Vehicle (HOV) and Express Toll Lanes (1/4)</a:t>
            </a:r>
            <a:endParaRPr lang="en-US" sz="3500" dirty="0"/>
          </a:p>
        </p:txBody>
      </p:sp>
    </p:spTree>
    <p:extLst>
      <p:ext uri="{BB962C8B-B14F-4D97-AF65-F5344CB8AC3E}">
        <p14:creationId xmlns:p14="http://schemas.microsoft.com/office/powerpoint/2010/main" val="1859952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FEA38C-3DD6-49A8-B179-05E3F58C289B}"/>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25</a:t>
            </a:fld>
            <a:endParaRPr lang="en-US" sz="1400" dirty="0">
              <a:solidFill>
                <a:schemeClr val="bg1"/>
              </a:solidFill>
            </a:endParaRPr>
          </a:p>
        </p:txBody>
      </p:sp>
      <p:sp>
        <p:nvSpPr>
          <p:cNvPr id="13" name="Rectangle 12">
            <a:extLst>
              <a:ext uri="{FF2B5EF4-FFF2-40B4-BE49-F238E27FC236}">
                <a16:creationId xmlns:a16="http://schemas.microsoft.com/office/drawing/2014/main" id="{FB9325E1-ED5E-4DF2-93AA-6827F183F72D}"/>
              </a:ext>
            </a:extLst>
          </p:cNvPr>
          <p:cNvSpPr/>
          <p:nvPr/>
        </p:nvSpPr>
        <p:spPr>
          <a:xfrm>
            <a:off x="1783411" y="6069520"/>
            <a:ext cx="8625179" cy="276999"/>
          </a:xfrm>
          <a:prstGeom prst="rect">
            <a:avLst/>
          </a:prstGeom>
        </p:spPr>
        <p:txBody>
          <a:bodyPr wrap="square">
            <a:spAutoFit/>
          </a:bodyPr>
          <a:lstStyle/>
          <a:p>
            <a:pPr algn="ctr"/>
            <a:r>
              <a:rPr lang="en-US" sz="1200" dirty="0">
                <a:solidFill>
                  <a:schemeClr val="bg1"/>
                </a:solidFill>
                <a:latin typeface="Proxima Nova Cn Lt" panose="02000506030000020004" pitchFamily="50" charset="0"/>
              </a:rPr>
              <a:t>Source: sample street from NACTO Transit Street Design Guide</a:t>
            </a:r>
          </a:p>
        </p:txBody>
      </p:sp>
      <p:pic>
        <p:nvPicPr>
          <p:cNvPr id="195" name="Picture 194" descr="This graphic shows that up to 77,000 people can be served per hour by a street like this, which focuses more on incentives to take transit." title="HOV and Express Toll Lanes"/>
          <p:cNvPicPr>
            <a:picLocks noChangeAspect="1"/>
          </p:cNvPicPr>
          <p:nvPr/>
        </p:nvPicPr>
        <p:blipFill rotWithShape="1">
          <a:blip r:embed="rId3">
            <a:extLst>
              <a:ext uri="{28A0092B-C50C-407E-A947-70E740481C1C}">
                <a14:useLocalDpi xmlns:a14="http://schemas.microsoft.com/office/drawing/2010/main"/>
              </a:ext>
            </a:extLst>
          </a:blip>
          <a:srcRect t="14748" b="3108"/>
          <a:stretch/>
        </p:blipFill>
        <p:spPr>
          <a:xfrm>
            <a:off x="1433177" y="1559982"/>
            <a:ext cx="9325647" cy="4468121"/>
          </a:xfrm>
          <a:prstGeom prst="rect">
            <a:avLst/>
          </a:prstGeom>
        </p:spPr>
      </p:pic>
      <p:sp>
        <p:nvSpPr>
          <p:cNvPr id="15" name="Content Placeholder 196">
            <a:extLst>
              <a:ext uri="{FF2B5EF4-FFF2-40B4-BE49-F238E27FC236}">
                <a16:creationId xmlns:a16="http://schemas.microsoft.com/office/drawing/2014/main" id="{59F3496D-F6EE-43FE-9329-FD7EA568DA53}"/>
              </a:ext>
            </a:extLst>
          </p:cNvPr>
          <p:cNvSpPr>
            <a:spLocks noGrp="1"/>
          </p:cNvSpPr>
          <p:nvPr>
            <p:ph idx="1"/>
          </p:nvPr>
        </p:nvSpPr>
        <p:spPr>
          <a:xfrm>
            <a:off x="208739" y="1079500"/>
            <a:ext cx="11774522" cy="4829398"/>
          </a:xfrm>
        </p:spPr>
        <p:txBody>
          <a:bodyPr>
            <a:noAutofit/>
          </a:bodyPr>
          <a:lstStyle/>
          <a:p>
            <a:pPr marL="0" indent="0">
              <a:buFont typeface="Arial" panose="020B0604020202020204" pitchFamily="34" charset="0"/>
              <a:buNone/>
            </a:pPr>
            <a:r>
              <a:rPr lang="en-US" dirty="0">
                <a:latin typeface="Proxima Nova Cn Lt" panose="02000506030000020004" pitchFamily="50" charset="0"/>
              </a:rPr>
              <a:t>How innovative design and management can move more people</a:t>
            </a:r>
          </a:p>
        </p:txBody>
      </p:sp>
      <p:sp>
        <p:nvSpPr>
          <p:cNvPr id="3" name="Title 2">
            <a:extLst>
              <a:ext uri="{FF2B5EF4-FFF2-40B4-BE49-F238E27FC236}">
                <a16:creationId xmlns:a16="http://schemas.microsoft.com/office/drawing/2014/main" id="{01269CA0-1FCA-4235-B64D-4407B5A4366A}"/>
              </a:ext>
            </a:extLst>
          </p:cNvPr>
          <p:cNvSpPr>
            <a:spLocks noGrp="1"/>
          </p:cNvSpPr>
          <p:nvPr>
            <p:ph type="title"/>
          </p:nvPr>
        </p:nvSpPr>
        <p:spPr/>
        <p:txBody>
          <a:bodyPr>
            <a:noAutofit/>
          </a:bodyPr>
          <a:lstStyle/>
          <a:p>
            <a:r>
              <a:rPr lang="en-US" sz="3500" dirty="0">
                <a:solidFill>
                  <a:schemeClr val="bg1"/>
                </a:solidFill>
                <a:latin typeface="Proxima Nova Th" panose="02000506030000020004" pitchFamily="50" charset="0"/>
              </a:rPr>
              <a:t>Washington State DOT – HOV and Express Toll Lanes (2/4) </a:t>
            </a:r>
            <a:endParaRPr lang="en-US" sz="3500" dirty="0"/>
          </a:p>
        </p:txBody>
      </p:sp>
    </p:spTree>
    <p:extLst>
      <p:ext uri="{BB962C8B-B14F-4D97-AF65-F5344CB8AC3E}">
        <p14:creationId xmlns:p14="http://schemas.microsoft.com/office/powerpoint/2010/main" val="3594936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838229-DB0E-468E-B233-BAB49F968EDB}"/>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26</a:t>
            </a:fld>
            <a:endParaRPr lang="en-US" sz="1400" dirty="0">
              <a:solidFill>
                <a:schemeClr val="bg1"/>
              </a:solidFill>
            </a:endParaRPr>
          </a:p>
        </p:txBody>
      </p:sp>
      <p:sp>
        <p:nvSpPr>
          <p:cNvPr id="24" name="Rectangle 23">
            <a:extLst>
              <a:ext uri="{FF2B5EF4-FFF2-40B4-BE49-F238E27FC236}">
                <a16:creationId xmlns:a16="http://schemas.microsoft.com/office/drawing/2014/main" id="{BAE5370A-3EEF-476F-B717-FBF0C58D1AAF}"/>
              </a:ext>
            </a:extLst>
          </p:cNvPr>
          <p:cNvSpPr/>
          <p:nvPr/>
        </p:nvSpPr>
        <p:spPr>
          <a:xfrm>
            <a:off x="4554744" y="6073567"/>
            <a:ext cx="3082512" cy="276999"/>
          </a:xfrm>
          <a:prstGeom prst="rect">
            <a:avLst/>
          </a:prstGeom>
        </p:spPr>
        <p:txBody>
          <a:bodyPr wrap="none">
            <a:spAutoFit/>
          </a:bodyPr>
          <a:lstStyle/>
          <a:p>
            <a:pPr algn="ctr"/>
            <a:r>
              <a:rPr lang="en-US" sz="1200" dirty="0">
                <a:solidFill>
                  <a:schemeClr val="bg1"/>
                </a:solidFill>
                <a:latin typeface="Proxima Nova Cn Lt" panose="02000506030000020004" pitchFamily="50" charset="0"/>
              </a:rPr>
              <a:t>Images courtesy of Washington State DOT</a:t>
            </a:r>
          </a:p>
        </p:txBody>
      </p:sp>
      <p:sp>
        <p:nvSpPr>
          <p:cNvPr id="7" name="TextBox 6"/>
          <p:cNvSpPr txBox="1"/>
          <p:nvPr/>
        </p:nvSpPr>
        <p:spPr>
          <a:xfrm>
            <a:off x="48346" y="3532196"/>
            <a:ext cx="2146088" cy="1754326"/>
          </a:xfrm>
          <a:prstGeom prst="rect">
            <a:avLst/>
          </a:prstGeom>
          <a:noFill/>
          <a:ln w="19050">
            <a:solidFill>
              <a:srgbClr val="002060"/>
            </a:solidFill>
          </a:ln>
        </p:spPr>
        <p:txBody>
          <a:bodyPr wrap="square" rtlCol="0">
            <a:spAutoFit/>
          </a:bodyPr>
          <a:lstStyle/>
          <a:p>
            <a:r>
              <a:rPr lang="en-US" dirty="0">
                <a:solidFill>
                  <a:srgbClr val="002060"/>
                </a:solidFill>
              </a:rPr>
              <a:t>Acronyms:</a:t>
            </a:r>
          </a:p>
          <a:p>
            <a:r>
              <a:rPr lang="en-US" dirty="0">
                <a:solidFill>
                  <a:srgbClr val="002060"/>
                </a:solidFill>
              </a:rPr>
              <a:t>HOV: High occupancy vehicle</a:t>
            </a:r>
          </a:p>
          <a:p>
            <a:r>
              <a:rPr lang="en-US" dirty="0">
                <a:solidFill>
                  <a:srgbClr val="002060"/>
                </a:solidFill>
              </a:rPr>
              <a:t>GP: General purpose</a:t>
            </a:r>
          </a:p>
          <a:p>
            <a:r>
              <a:rPr lang="en-US" dirty="0">
                <a:solidFill>
                  <a:srgbClr val="002060"/>
                </a:solidFill>
              </a:rPr>
              <a:t>ETL: Express toll lanes</a:t>
            </a:r>
          </a:p>
        </p:txBody>
      </p:sp>
      <p:grpSp>
        <p:nvGrpSpPr>
          <p:cNvPr id="10" name="Group 9" descr="Pictures of traffic for two comparable facilities: I-5 northbound at NE 130th St on Tuesday, July 12, 2017 at 4:50 PM; and I-405 northbound at NE 85th St on Tuesday, July 25, 2017 at 4:30 PM. I-5 has a daily volume of 105,000 and I-405 has a daily volume of 107,000.&#10;&#10;Each facility has five lanes. On I-5, the left-most lane is HOV, while the other four lanes are general purpose. On I-405, the two left-most lanes are express toll lanes and the other three are general purpose.&#10;&#10;Traffic on I-5 is labeled as &quot;stop and go&quot; for all five lanes, which aligns with the photograph showing each lane full with slow/stopped vehicles.&#10;&#10;Traffic on I-405 is labeled as &quot;heavy&quot; in the three general purpose lanes (with few gaps between vehicles) and &quot;freeflow&quot; for the two express toll lanes (with wide gaps between vehicles.">
            <a:extLst>
              <a:ext uri="{FF2B5EF4-FFF2-40B4-BE49-F238E27FC236}">
                <a16:creationId xmlns:a16="http://schemas.microsoft.com/office/drawing/2014/main" id="{82F17B42-170E-400C-87BA-2D0E089D6CEF}"/>
              </a:ext>
            </a:extLst>
          </p:cNvPr>
          <p:cNvGrpSpPr/>
          <p:nvPr/>
        </p:nvGrpSpPr>
        <p:grpSpPr>
          <a:xfrm>
            <a:off x="2436742" y="971983"/>
            <a:ext cx="9597590" cy="5149002"/>
            <a:chOff x="2436742" y="971983"/>
            <a:chExt cx="9597590" cy="5149002"/>
          </a:xfrm>
        </p:grpSpPr>
        <p:grpSp>
          <p:nvGrpSpPr>
            <p:cNvPr id="6" name="Group 5" descr="Traffic comparisons--I-5 northbound on Tuesday, July 12, 2017 at 4:50 p.m. is stop and go for both general purpose and HOV lanes. On Tuesday, July 25, 2017 at 4:30 p.m., general purpose lanes were heavy while the express toll lanes were freeflow." title="Traffic">
              <a:extLst>
                <a:ext uri="{FF2B5EF4-FFF2-40B4-BE49-F238E27FC236}">
                  <a16:creationId xmlns:a16="http://schemas.microsoft.com/office/drawing/2014/main" id="{1A645FBF-1F67-44E2-91CC-A8EF9B4B48E7}"/>
                </a:ext>
              </a:extLst>
            </p:cNvPr>
            <p:cNvGrpSpPr/>
            <p:nvPr/>
          </p:nvGrpSpPr>
          <p:grpSpPr>
            <a:xfrm>
              <a:off x="2436742" y="971983"/>
              <a:ext cx="9597590" cy="5149002"/>
              <a:chOff x="4027624" y="2020927"/>
              <a:chExt cx="8045588" cy="4019071"/>
            </a:xfrm>
          </p:grpSpPr>
          <p:sp>
            <p:nvSpPr>
              <p:cNvPr id="194" name="Content Placeholder 196"/>
              <p:cNvSpPr txBox="1">
                <a:spLocks/>
              </p:cNvSpPr>
              <p:nvPr/>
            </p:nvSpPr>
            <p:spPr>
              <a:xfrm>
                <a:off x="4027624" y="2020927"/>
                <a:ext cx="4268732" cy="6121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dirty="0">
                    <a:solidFill>
                      <a:srgbClr val="002060"/>
                    </a:solidFill>
                    <a:latin typeface="Proxima Nova Cn Lt" panose="02000506030000020004" pitchFamily="50" charset="0"/>
                  </a:rPr>
                  <a:t>I-5 (Northbound at NE 130th St)</a:t>
                </a:r>
              </a:p>
              <a:p>
                <a:pPr marL="0" indent="0">
                  <a:lnSpc>
                    <a:spcPct val="100000"/>
                  </a:lnSpc>
                  <a:spcBef>
                    <a:spcPts val="0"/>
                  </a:spcBef>
                  <a:buNone/>
                </a:pPr>
                <a:r>
                  <a:rPr lang="en-US" sz="2000" dirty="0">
                    <a:solidFill>
                      <a:srgbClr val="002060"/>
                    </a:solidFill>
                    <a:latin typeface="Proxima Nova Cn Lt" panose="02000506030000020004" pitchFamily="50" charset="0"/>
                  </a:rPr>
                  <a:t>Daily Volume: 105,000</a:t>
                </a:r>
              </a:p>
            </p:txBody>
          </p:sp>
          <p:sp>
            <p:nvSpPr>
              <p:cNvPr id="197" name="Content Placeholder 196"/>
              <p:cNvSpPr txBox="1">
                <a:spLocks/>
              </p:cNvSpPr>
              <p:nvPr/>
            </p:nvSpPr>
            <p:spPr>
              <a:xfrm>
                <a:off x="8244955" y="2020927"/>
                <a:ext cx="3695389" cy="6234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dirty="0">
                    <a:solidFill>
                      <a:srgbClr val="002060"/>
                    </a:solidFill>
                    <a:latin typeface="Proxima Nova Cn Lt" panose="02000506030000020004" pitchFamily="50" charset="0"/>
                  </a:rPr>
                  <a:t>I-405 (Northbound at NE 85th St)</a:t>
                </a:r>
              </a:p>
              <a:p>
                <a:pPr marL="0" indent="0">
                  <a:lnSpc>
                    <a:spcPct val="100000"/>
                  </a:lnSpc>
                  <a:spcBef>
                    <a:spcPts val="0"/>
                  </a:spcBef>
                  <a:buNone/>
                </a:pPr>
                <a:r>
                  <a:rPr lang="en-US" sz="2000" dirty="0">
                    <a:solidFill>
                      <a:srgbClr val="002060"/>
                    </a:solidFill>
                    <a:latin typeface="Proxima Nova Cn Lt" panose="02000506030000020004" pitchFamily="50" charset="0"/>
                  </a:rPr>
                  <a:t>Daily Volume: 107,000</a:t>
                </a:r>
              </a:p>
            </p:txBody>
          </p:sp>
          <p:pic>
            <p:nvPicPr>
              <p:cNvPr id="201" name="Picture 20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4263" y="2839034"/>
                <a:ext cx="2462615" cy="513045"/>
              </a:xfrm>
              <a:prstGeom prst="rect">
                <a:avLst/>
              </a:prstGeom>
            </p:spPr>
          </p:pic>
          <p:pic>
            <p:nvPicPr>
              <p:cNvPr id="202" name="Picture 20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49225" y="2600952"/>
                <a:ext cx="5496785" cy="204829"/>
              </a:xfrm>
              <a:prstGeom prst="rect">
                <a:avLst/>
              </a:prstGeom>
            </p:spPr>
          </p:pic>
          <p:pic>
            <p:nvPicPr>
              <p:cNvPr id="203" name="Picture 20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54902" y="2847387"/>
                <a:ext cx="2462611" cy="513044"/>
              </a:xfrm>
              <a:prstGeom prst="rect">
                <a:avLst/>
              </a:prstGeom>
            </p:spPr>
          </p:pic>
          <p:sp>
            <p:nvSpPr>
              <p:cNvPr id="205" name="Rectangle 204"/>
              <p:cNvSpPr/>
              <p:nvPr/>
            </p:nvSpPr>
            <p:spPr>
              <a:xfrm>
                <a:off x="8590082" y="5751715"/>
                <a:ext cx="3483130" cy="28828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fontAlgn="base">
                  <a:spcBef>
                    <a:spcPct val="0"/>
                  </a:spcBef>
                  <a:spcAft>
                    <a:spcPct val="0"/>
                  </a:spcAft>
                  <a:defRPr/>
                </a:pPr>
                <a:r>
                  <a:rPr lang="en-US" dirty="0">
                    <a:solidFill>
                      <a:srgbClr val="002060"/>
                    </a:solidFill>
                    <a:latin typeface="Proxima Nova Cn Lt" panose="02000506030000020004" pitchFamily="50" charset="0"/>
                  </a:rPr>
                  <a:t>Tuesday, July 25, 2017, 4:30 p.m. </a:t>
                </a:r>
              </a:p>
            </p:txBody>
          </p:sp>
          <p:sp>
            <p:nvSpPr>
              <p:cNvPr id="206" name="Rectangle 205"/>
              <p:cNvSpPr/>
              <p:nvPr/>
            </p:nvSpPr>
            <p:spPr>
              <a:xfrm>
                <a:off x="4265921" y="5743203"/>
                <a:ext cx="3098759" cy="28828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fontAlgn="base">
                  <a:spcBef>
                    <a:spcPct val="0"/>
                  </a:spcBef>
                  <a:spcAft>
                    <a:spcPct val="0"/>
                  </a:spcAft>
                  <a:defRPr/>
                </a:pPr>
                <a:r>
                  <a:rPr lang="en-US" dirty="0">
                    <a:solidFill>
                      <a:srgbClr val="002060"/>
                    </a:solidFill>
                    <a:latin typeface="Proxima Nova Cn Lt" panose="02000506030000020004" pitchFamily="50" charset="0"/>
                  </a:rPr>
                  <a:t>Tuesday, July 12, 2017, 4:50 p.m. </a:t>
                </a:r>
              </a:p>
            </p:txBody>
          </p:sp>
        </p:grpSp>
        <p:pic>
          <p:nvPicPr>
            <p:cNvPr id="21" name="Picture 20" descr="Image shows Interstate-5 traffic during peak hour on July 12, 2017 with the one high-occupancy vehicle lane somewhat less congested than the four general purpose lanes.">
              <a:extLst>
                <a:ext uri="{FF2B5EF4-FFF2-40B4-BE49-F238E27FC236}">
                  <a16:creationId xmlns:a16="http://schemas.microsoft.com/office/drawing/2014/main" id="{0AB6E952-3449-42D0-BAD0-768EBA1D5CD8}"/>
                </a:ext>
              </a:extLst>
            </p:cNvPr>
            <p:cNvPicPr/>
            <p:nvPr/>
          </p:nvPicPr>
          <p:blipFill>
            <a:blip r:embed="rId6"/>
            <a:stretch>
              <a:fillRect/>
            </a:stretch>
          </p:blipFill>
          <p:spPr>
            <a:xfrm>
              <a:off x="2436742" y="2653566"/>
              <a:ext cx="4248150" cy="3124200"/>
            </a:xfrm>
            <a:prstGeom prst="rect">
              <a:avLst/>
            </a:prstGeom>
          </p:spPr>
        </p:pic>
        <p:pic>
          <p:nvPicPr>
            <p:cNvPr id="23" name="Picture 22" descr="Image shows Interstate-405 traffic during peak hour on July 25, 2017 with heavy traffic in the three general purpose lanes and freeflow traffic in the two express toll lanes.">
              <a:extLst>
                <a:ext uri="{FF2B5EF4-FFF2-40B4-BE49-F238E27FC236}">
                  <a16:creationId xmlns:a16="http://schemas.microsoft.com/office/drawing/2014/main" id="{5D68FDAA-A24E-4489-BA7D-C2DB8B325F62}"/>
                </a:ext>
              </a:extLst>
            </p:cNvPr>
            <p:cNvPicPr/>
            <p:nvPr/>
          </p:nvPicPr>
          <p:blipFill>
            <a:blip r:embed="rId7"/>
            <a:stretch>
              <a:fillRect/>
            </a:stretch>
          </p:blipFill>
          <p:spPr>
            <a:xfrm>
              <a:off x="7467600" y="2653566"/>
              <a:ext cx="4229100" cy="3171825"/>
            </a:xfrm>
            <a:prstGeom prst="rect">
              <a:avLst/>
            </a:prstGeom>
          </p:spPr>
        </p:pic>
      </p:grpSp>
      <p:sp>
        <p:nvSpPr>
          <p:cNvPr id="22" name="Content Placeholder 196">
            <a:extLst>
              <a:ext uri="{FF2B5EF4-FFF2-40B4-BE49-F238E27FC236}">
                <a16:creationId xmlns:a16="http://schemas.microsoft.com/office/drawing/2014/main" id="{ECEF5BF1-395B-4225-A3AE-D00BA8259FDB}"/>
              </a:ext>
            </a:extLst>
          </p:cNvPr>
          <p:cNvSpPr txBox="1">
            <a:spLocks/>
          </p:cNvSpPr>
          <p:nvPr/>
        </p:nvSpPr>
        <p:spPr>
          <a:xfrm>
            <a:off x="37172" y="1358705"/>
            <a:ext cx="2115305" cy="19585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solidFill>
                  <a:srgbClr val="002060"/>
                </a:solidFill>
                <a:latin typeface="Proxima Nova Cn Lt" panose="02000506030000020004" pitchFamily="50" charset="0"/>
              </a:rPr>
              <a:t>Example of  I-5 and I-405 peak hour performance comparison</a:t>
            </a:r>
          </a:p>
        </p:txBody>
      </p:sp>
      <p:sp>
        <p:nvSpPr>
          <p:cNvPr id="8" name="Title 7">
            <a:extLst>
              <a:ext uri="{FF2B5EF4-FFF2-40B4-BE49-F238E27FC236}">
                <a16:creationId xmlns:a16="http://schemas.microsoft.com/office/drawing/2014/main" id="{A3E8F4D9-39FB-47A4-8E80-D166B77570FF}"/>
              </a:ext>
            </a:extLst>
          </p:cNvPr>
          <p:cNvSpPr>
            <a:spLocks noGrp="1"/>
          </p:cNvSpPr>
          <p:nvPr>
            <p:ph type="title"/>
          </p:nvPr>
        </p:nvSpPr>
        <p:spPr/>
        <p:txBody>
          <a:bodyPr>
            <a:normAutofit/>
          </a:bodyPr>
          <a:lstStyle/>
          <a:p>
            <a:r>
              <a:rPr lang="en-US" sz="3500" dirty="0">
                <a:solidFill>
                  <a:schemeClr val="bg1"/>
                </a:solidFill>
                <a:latin typeface="Proxima Nova Th" panose="02000506030000020004" pitchFamily="50" charset="0"/>
              </a:rPr>
              <a:t>Washington State DOT – HOV and Express Toll Lanes (3/4) </a:t>
            </a:r>
            <a:endParaRPr lang="en-US" sz="3500" dirty="0"/>
          </a:p>
        </p:txBody>
      </p:sp>
    </p:spTree>
    <p:extLst>
      <p:ext uri="{BB962C8B-B14F-4D97-AF65-F5344CB8AC3E}">
        <p14:creationId xmlns:p14="http://schemas.microsoft.com/office/powerpoint/2010/main" val="3736282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26CAD-A93C-4DB5-BC31-F98BC4213320}"/>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27</a:t>
            </a:fld>
            <a:endParaRPr lang="en-US" sz="1400" dirty="0">
              <a:solidFill>
                <a:schemeClr val="bg1"/>
              </a:solidFill>
            </a:endParaRPr>
          </a:p>
        </p:txBody>
      </p:sp>
      <p:sp>
        <p:nvSpPr>
          <p:cNvPr id="7" name="TextBox 6"/>
          <p:cNvSpPr txBox="1"/>
          <p:nvPr/>
        </p:nvSpPr>
        <p:spPr>
          <a:xfrm>
            <a:off x="5055167" y="6069465"/>
            <a:ext cx="2081666" cy="307777"/>
          </a:xfrm>
          <a:prstGeom prst="rect">
            <a:avLst/>
          </a:prstGeom>
          <a:noFill/>
        </p:spPr>
        <p:txBody>
          <a:bodyPr wrap="square" rtlCol="0">
            <a:spAutoFit/>
          </a:bodyPr>
          <a:lstStyle/>
          <a:p>
            <a:pPr algn="ctr"/>
            <a:r>
              <a:rPr lang="en-US" sz="1400" dirty="0">
                <a:solidFill>
                  <a:schemeClr val="bg1"/>
                </a:solidFill>
                <a:latin typeface="Proxima Nova Cn Lt" panose="02000506030000020004" pitchFamily="50" charset="0"/>
              </a:rPr>
              <a:t>Source: WSDOT</a:t>
            </a:r>
          </a:p>
        </p:txBody>
      </p:sp>
      <p:grpSp>
        <p:nvGrpSpPr>
          <p:cNvPr id="10" name="Group 9" descr="HOV and Express Lane Impact&#10;&#10;Graph shows that 35 percent more traffic volume can utilize this section of I-405 each day.">
            <a:extLst>
              <a:ext uri="{FF2B5EF4-FFF2-40B4-BE49-F238E27FC236}">
                <a16:creationId xmlns:a16="http://schemas.microsoft.com/office/drawing/2014/main" id="{09CEE6B6-07F3-4FAD-9100-EBB2A48C75C2}"/>
              </a:ext>
            </a:extLst>
          </p:cNvPr>
          <p:cNvGrpSpPr/>
          <p:nvPr/>
        </p:nvGrpSpPr>
        <p:grpSpPr>
          <a:xfrm>
            <a:off x="3239981" y="813139"/>
            <a:ext cx="8952018" cy="5231721"/>
            <a:chOff x="3239982" y="809173"/>
            <a:chExt cx="8952018" cy="5231721"/>
          </a:xfrm>
        </p:grpSpPr>
        <p:grpSp>
          <p:nvGrpSpPr>
            <p:cNvPr id="197" name="Group 196" descr="Graph shows that 35 percent more traffic volume can utilize this section of I-405 each day." title="HOV and Express Lane Impact"/>
            <p:cNvGrpSpPr/>
            <p:nvPr/>
          </p:nvGrpSpPr>
          <p:grpSpPr>
            <a:xfrm>
              <a:off x="3239982" y="809173"/>
              <a:ext cx="8952018" cy="5231721"/>
              <a:chOff x="626337" y="1097800"/>
              <a:chExt cx="7794034" cy="4983480"/>
            </a:xfrm>
          </p:grpSpPr>
          <p:pic>
            <p:nvPicPr>
              <p:cNvPr id="199" name="Picture 198"/>
              <p:cNvPicPr>
                <a:picLocks noChangeAspect="1"/>
              </p:cNvPicPr>
              <p:nvPr/>
            </p:nvPicPr>
            <p:blipFill rotWithShape="1">
              <a:blip r:embed="rId4" cstate="print">
                <a:extLst>
                  <a:ext uri="{28A0092B-C50C-407E-A947-70E740481C1C}">
                    <a14:useLocalDpi xmlns:a14="http://schemas.microsoft.com/office/drawing/2010/main"/>
                  </a:ext>
                </a:extLst>
              </a:blip>
              <a:srcRect t="18747"/>
              <a:stretch/>
            </p:blipFill>
            <p:spPr>
              <a:xfrm>
                <a:off x="626337" y="1097800"/>
                <a:ext cx="7794034" cy="4983480"/>
              </a:xfrm>
              <a:prstGeom prst="rect">
                <a:avLst/>
              </a:prstGeom>
            </p:spPr>
          </p:pic>
          <p:sp>
            <p:nvSpPr>
              <p:cNvPr id="200" name="Rectangle 199"/>
              <p:cNvSpPr/>
              <p:nvPr/>
            </p:nvSpPr>
            <p:spPr>
              <a:xfrm>
                <a:off x="7051382" y="4207502"/>
                <a:ext cx="399011" cy="199506"/>
              </a:xfrm>
              <a:prstGeom prst="rect">
                <a:avLst/>
              </a:prstGeom>
              <a:solidFill>
                <a:srgbClr val="7F7F7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defRPr/>
                </a:pPr>
                <a:endParaRPr lang="en-US" sz="1350" dirty="0">
                  <a:solidFill>
                    <a:prstClr val="white"/>
                  </a:solidFill>
                </a:endParaRPr>
              </a:p>
            </p:txBody>
          </p:sp>
          <p:sp>
            <p:nvSpPr>
              <p:cNvPr id="201" name="Rectangle 200"/>
              <p:cNvSpPr/>
              <p:nvPr/>
            </p:nvSpPr>
            <p:spPr>
              <a:xfrm>
                <a:off x="5275810" y="4207502"/>
                <a:ext cx="399011" cy="199506"/>
              </a:xfrm>
              <a:prstGeom prst="rect">
                <a:avLst/>
              </a:prstGeom>
              <a:solidFill>
                <a:srgbClr val="7F7F7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defRPr/>
                </a:pPr>
                <a:endParaRPr lang="en-US" sz="1350" dirty="0">
                  <a:solidFill>
                    <a:prstClr val="white"/>
                  </a:solidFill>
                </a:endParaRPr>
              </a:p>
            </p:txBody>
          </p:sp>
          <p:sp>
            <p:nvSpPr>
              <p:cNvPr id="202" name="Rectangle 201"/>
              <p:cNvSpPr/>
              <p:nvPr/>
            </p:nvSpPr>
            <p:spPr>
              <a:xfrm>
                <a:off x="3593868" y="4207502"/>
                <a:ext cx="399011" cy="199506"/>
              </a:xfrm>
              <a:prstGeom prst="rect">
                <a:avLst/>
              </a:prstGeom>
              <a:solidFill>
                <a:srgbClr val="7F7F7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defRPr/>
                </a:pPr>
                <a:endParaRPr lang="en-US" sz="1350" dirty="0">
                  <a:solidFill>
                    <a:prstClr val="white"/>
                  </a:solidFill>
                </a:endParaRPr>
              </a:p>
            </p:txBody>
          </p:sp>
          <p:sp>
            <p:nvSpPr>
              <p:cNvPr id="203" name="Rectangle 202"/>
              <p:cNvSpPr/>
              <p:nvPr/>
            </p:nvSpPr>
            <p:spPr>
              <a:xfrm>
                <a:off x="1853738" y="4207502"/>
                <a:ext cx="399011" cy="199506"/>
              </a:xfrm>
              <a:prstGeom prst="rect">
                <a:avLst/>
              </a:prstGeom>
              <a:solidFill>
                <a:srgbClr val="7F7F7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defRPr/>
                </a:pPr>
                <a:endParaRPr lang="en-US" sz="1350" dirty="0">
                  <a:solidFill>
                    <a:prstClr val="white"/>
                  </a:solidFill>
                </a:endParaRPr>
              </a:p>
            </p:txBody>
          </p:sp>
        </p:grpSp>
        <p:graphicFrame>
          <p:nvGraphicFramePr>
            <p:cNvPr id="5" name="Object 4"/>
            <p:cNvGraphicFramePr>
              <a:graphicFrameLocks noChangeAspect="1"/>
            </p:cNvGraphicFramePr>
            <p:nvPr>
              <p:extLst>
                <p:ext uri="{D42A27DB-BD31-4B8C-83A1-F6EECF244321}">
                  <p14:modId xmlns:p14="http://schemas.microsoft.com/office/powerpoint/2010/main" val="629555714"/>
                </p:ext>
              </p:extLst>
            </p:nvPr>
          </p:nvGraphicFramePr>
          <p:xfrm>
            <a:off x="4612391" y="1066749"/>
            <a:ext cx="6207200" cy="1153551"/>
          </p:xfrm>
          <a:graphic>
            <a:graphicData uri="http://schemas.openxmlformats.org/presentationml/2006/ole">
              <mc:AlternateContent xmlns:mc="http://schemas.openxmlformats.org/markup-compatibility/2006">
                <mc:Choice xmlns:v="urn:schemas-microsoft-com:vml" Requires="v">
                  <p:oleObj spid="_x0000_s3079" name="Bitmap Image" r:id="rId5" imgW="2870280" imgH="533520" progId="Paint.Picture">
                    <p:embed/>
                  </p:oleObj>
                </mc:Choice>
                <mc:Fallback>
                  <p:oleObj name="Bitmap Image" r:id="rId5" imgW="2870280" imgH="533520" progId="Paint.Picture">
                    <p:embed/>
                    <p:pic>
                      <p:nvPicPr>
                        <p:cNvPr id="5" name="Object 4"/>
                        <p:cNvPicPr/>
                        <p:nvPr/>
                      </p:nvPicPr>
                      <p:blipFill>
                        <a:blip r:embed="rId6"/>
                        <a:stretch>
                          <a:fillRect/>
                        </a:stretch>
                      </p:blipFill>
                      <p:spPr>
                        <a:xfrm>
                          <a:off x="4612391" y="1066749"/>
                          <a:ext cx="6207200" cy="1153551"/>
                        </a:xfrm>
                        <a:prstGeom prst="rect">
                          <a:avLst/>
                        </a:prstGeom>
                      </p:spPr>
                    </p:pic>
                  </p:oleObj>
                </mc:Fallback>
              </mc:AlternateContent>
            </a:graphicData>
          </a:graphic>
        </p:graphicFrame>
      </p:grpSp>
      <p:sp>
        <p:nvSpPr>
          <p:cNvPr id="19" name="Content Placeholder 196">
            <a:extLst>
              <a:ext uri="{FF2B5EF4-FFF2-40B4-BE49-F238E27FC236}">
                <a16:creationId xmlns:a16="http://schemas.microsoft.com/office/drawing/2014/main" id="{CF2B405F-1B75-48E7-AD03-2DED382DC5B8}"/>
              </a:ext>
            </a:extLst>
          </p:cNvPr>
          <p:cNvSpPr txBox="1">
            <a:spLocks/>
          </p:cNvSpPr>
          <p:nvPr/>
        </p:nvSpPr>
        <p:spPr>
          <a:xfrm>
            <a:off x="168730" y="1226360"/>
            <a:ext cx="3007471" cy="45923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3000"/>
              </a:spcAft>
              <a:buNone/>
            </a:pPr>
            <a:r>
              <a:rPr lang="en-US" sz="2400" dirty="0">
                <a:solidFill>
                  <a:srgbClr val="002060"/>
                </a:solidFill>
                <a:latin typeface="Proxima Nova Cn Lt" panose="02000506030000020004" pitchFamily="50" charset="0"/>
              </a:rPr>
              <a:t>I-405 section with dual express toll lanes moves more vehicles than five-lane I-5 sections with similar daily traffic volumes</a:t>
            </a:r>
          </a:p>
          <a:p>
            <a:pPr marL="0" indent="0">
              <a:buNone/>
            </a:pPr>
            <a:r>
              <a:rPr lang="en-US" sz="2400" dirty="0">
                <a:solidFill>
                  <a:srgbClr val="002060"/>
                </a:solidFill>
                <a:latin typeface="Proxima Nova Cn Lt" panose="02000506030000020004" pitchFamily="50" charset="0"/>
              </a:rPr>
              <a:t>Numbers compare before and after project implementation in 2017</a:t>
            </a:r>
          </a:p>
        </p:txBody>
      </p:sp>
      <p:sp>
        <p:nvSpPr>
          <p:cNvPr id="6" name="Title 5">
            <a:extLst>
              <a:ext uri="{FF2B5EF4-FFF2-40B4-BE49-F238E27FC236}">
                <a16:creationId xmlns:a16="http://schemas.microsoft.com/office/drawing/2014/main" id="{BBC53E5C-479E-4AFE-BEE0-BAA7DBA3DC70}"/>
              </a:ext>
            </a:extLst>
          </p:cNvPr>
          <p:cNvSpPr>
            <a:spLocks noGrp="1"/>
          </p:cNvSpPr>
          <p:nvPr>
            <p:ph type="title"/>
          </p:nvPr>
        </p:nvSpPr>
        <p:spPr/>
        <p:txBody>
          <a:bodyPr>
            <a:normAutofit/>
          </a:bodyPr>
          <a:lstStyle/>
          <a:p>
            <a:r>
              <a:rPr lang="en-US" sz="3500" dirty="0">
                <a:solidFill>
                  <a:schemeClr val="bg1"/>
                </a:solidFill>
                <a:latin typeface="Proxima Nova Th" panose="02000506030000020004" pitchFamily="50" charset="0"/>
              </a:rPr>
              <a:t>Washington State DOT – HOV and Express Toll Lanes (4/4) </a:t>
            </a:r>
            <a:endParaRPr lang="en-US" sz="3500" dirty="0"/>
          </a:p>
        </p:txBody>
      </p:sp>
    </p:spTree>
    <p:extLst>
      <p:ext uri="{BB962C8B-B14F-4D97-AF65-F5344CB8AC3E}">
        <p14:creationId xmlns:p14="http://schemas.microsoft.com/office/powerpoint/2010/main" val="2028880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95" name="Slide Number Placeholder 1">
            <a:extLst>
              <a:ext uri="{FF2B5EF4-FFF2-40B4-BE49-F238E27FC236}">
                <a16:creationId xmlns:a16="http://schemas.microsoft.com/office/drawing/2014/main" id="{BFBEB1AA-D201-4A8C-842C-65CC865209CA}"/>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28</a:t>
            </a:fld>
            <a:endParaRPr lang="en-US" sz="1400" dirty="0">
              <a:solidFill>
                <a:schemeClr val="bg1"/>
              </a:solidFill>
            </a:endParaRPr>
          </a:p>
        </p:txBody>
      </p:sp>
      <p:sp>
        <p:nvSpPr>
          <p:cNvPr id="2" name="Title 1">
            <a:extLst>
              <a:ext uri="{FF2B5EF4-FFF2-40B4-BE49-F238E27FC236}">
                <a16:creationId xmlns:a16="http://schemas.microsoft.com/office/drawing/2014/main" id="{3710F733-7999-4101-AAC8-578ACE991472}"/>
              </a:ext>
            </a:extLst>
          </p:cNvPr>
          <p:cNvSpPr>
            <a:spLocks noGrp="1"/>
          </p:cNvSpPr>
          <p:nvPr>
            <p:ph type="ctrTitle"/>
          </p:nvPr>
        </p:nvSpPr>
        <p:spPr/>
        <p:txBody>
          <a:bodyPr/>
          <a:lstStyle/>
          <a:p>
            <a:r>
              <a:rPr lang="en-US" dirty="0"/>
              <a:t>Maryland</a:t>
            </a:r>
          </a:p>
        </p:txBody>
      </p:sp>
    </p:spTree>
    <p:extLst>
      <p:ext uri="{BB962C8B-B14F-4D97-AF65-F5344CB8AC3E}">
        <p14:creationId xmlns:p14="http://schemas.microsoft.com/office/powerpoint/2010/main" val="2868403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5CEF44-9FD0-4EAA-AC14-F71C899D8A5A}"/>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29</a:t>
            </a:fld>
            <a:endParaRPr lang="en-US" sz="1400" dirty="0">
              <a:solidFill>
                <a:schemeClr val="bg1"/>
              </a:solidFill>
            </a:endParaRPr>
          </a:p>
        </p:txBody>
      </p:sp>
      <p:sp>
        <p:nvSpPr>
          <p:cNvPr id="200" name="Rectangle 199">
            <a:extLst>
              <a:ext uri="{FF2B5EF4-FFF2-40B4-BE49-F238E27FC236}">
                <a16:creationId xmlns:a16="http://schemas.microsoft.com/office/drawing/2014/main" id="{EBD1C36A-8292-4975-A019-93471220C398}"/>
              </a:ext>
            </a:extLst>
          </p:cNvPr>
          <p:cNvSpPr/>
          <p:nvPr/>
        </p:nvSpPr>
        <p:spPr>
          <a:xfrm>
            <a:off x="165100" y="5483363"/>
            <a:ext cx="7115335" cy="461665"/>
          </a:xfrm>
          <a:prstGeom prst="rect">
            <a:avLst/>
          </a:prstGeom>
        </p:spPr>
        <p:txBody>
          <a:bodyPr wrap="square">
            <a:spAutoFit/>
          </a:bodyPr>
          <a:lstStyle/>
          <a:p>
            <a:r>
              <a:rPr lang="en-US" sz="1200" dirty="0">
                <a:solidFill>
                  <a:srgbClr val="002060"/>
                </a:solidFill>
                <a:latin typeface="Proxima Nova Cn Lt" panose="02000506030000020004"/>
              </a:rPr>
              <a:t>Source</a:t>
            </a:r>
            <a:r>
              <a:rPr lang="en-US" sz="1200" b="1" dirty="0">
                <a:solidFill>
                  <a:srgbClr val="002060"/>
                </a:solidFill>
                <a:latin typeface="Vollkorn"/>
              </a:rPr>
              <a:t>: </a:t>
            </a:r>
            <a:r>
              <a:rPr lang="en-US" sz="1200" dirty="0">
                <a:solidFill>
                  <a:srgbClr val="002060"/>
                </a:solidFill>
                <a:latin typeface="Proxima Nova Cn Lt" panose="02000506030000020004"/>
              </a:rPr>
              <a:t>Maryland DOT; Presentation by Subrat Mahapatra, MDOT SHA, </a:t>
            </a:r>
          </a:p>
          <a:p>
            <a:r>
              <a:rPr lang="en-US" sz="1200" dirty="0">
                <a:solidFill>
                  <a:srgbClr val="002060"/>
                </a:solidFill>
                <a:latin typeface="Proxima Nova Cn Lt" panose="02000506030000020004"/>
              </a:rPr>
              <a:t>Regional Operations Leadership Forum (2018)</a:t>
            </a:r>
          </a:p>
        </p:txBody>
      </p:sp>
      <p:sp>
        <p:nvSpPr>
          <p:cNvPr id="194" name="Content Placeholder 2">
            <a:extLst>
              <a:ext uri="{FF2B5EF4-FFF2-40B4-BE49-F238E27FC236}">
                <a16:creationId xmlns:a16="http://schemas.microsoft.com/office/drawing/2014/main" id="{20832DAB-AB6E-4979-9270-A61BE83B0513}"/>
              </a:ext>
            </a:extLst>
          </p:cNvPr>
          <p:cNvSpPr txBox="1">
            <a:spLocks/>
          </p:cNvSpPr>
          <p:nvPr/>
        </p:nvSpPr>
        <p:spPr bwMode="auto">
          <a:xfrm>
            <a:off x="6714900" y="1605786"/>
            <a:ext cx="5022175" cy="368074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lr>
                <a:schemeClr val="accent2"/>
              </a:buClr>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Font typeface="Wingdings" pitchFamily="2" charset="2"/>
              <a:buChar char="§"/>
              <a:defRPr sz="2100" b="0" i="0" u="none">
                <a:solidFill>
                  <a:schemeClr val="tx1"/>
                </a:solidFill>
                <a:latin typeface="+mn-lt"/>
              </a:defRPr>
            </a:lvl2pPr>
            <a:lvl3pPr marL="857250" indent="-171450" algn="l" rtl="0" eaLnBrk="0" fontAlgn="base" hangingPunct="0">
              <a:spcBef>
                <a:spcPct val="20000"/>
              </a:spcBef>
              <a:spcAft>
                <a:spcPct val="0"/>
              </a:spcAft>
              <a:buClr>
                <a:schemeClr val="accent2"/>
              </a:buClr>
              <a:buFont typeface="Wingdings" pitchFamily="2" charset="2"/>
              <a:buChar char="v"/>
              <a:defRPr sz="1800">
                <a:solidFill>
                  <a:schemeClr val="tx1"/>
                </a:solidFill>
                <a:latin typeface="+mn-lt"/>
              </a:defRPr>
            </a:lvl3pPr>
            <a:lvl4pPr marL="1200150" indent="-171450" algn="l" rtl="0" eaLnBrk="0" fontAlgn="base" hangingPunct="0">
              <a:spcBef>
                <a:spcPct val="20000"/>
              </a:spcBef>
              <a:spcAft>
                <a:spcPct val="0"/>
              </a:spcAft>
              <a:buClr>
                <a:schemeClr val="accent2"/>
              </a:buClr>
              <a:buChar char="•"/>
              <a:defRPr sz="1500">
                <a:solidFill>
                  <a:schemeClr val="tx1"/>
                </a:solidFill>
                <a:latin typeface="+mn-lt"/>
              </a:defRPr>
            </a:lvl4pPr>
            <a:lvl5pPr marL="1543050" indent="-171450" algn="l" rtl="0" eaLnBrk="0" fontAlgn="base" hangingPunct="0">
              <a:spcBef>
                <a:spcPct val="20000"/>
              </a:spcBef>
              <a:spcAft>
                <a:spcPct val="0"/>
              </a:spcAft>
              <a:buClr>
                <a:schemeClr val="accent2"/>
              </a:buClr>
              <a:buFont typeface="Wingdings" pitchFamily="2" charset="2"/>
              <a:buChar char="§"/>
              <a:defRPr sz="1500">
                <a:solidFill>
                  <a:schemeClr val="tx1"/>
                </a:solidFill>
                <a:latin typeface="+mn-lt"/>
              </a:defRPr>
            </a:lvl5pPr>
            <a:lvl6pPr marL="1885950" indent="-171450" algn="l" rtl="0" fontAlgn="base">
              <a:spcBef>
                <a:spcPct val="20000"/>
              </a:spcBef>
              <a:spcAft>
                <a:spcPct val="0"/>
              </a:spcAft>
              <a:buClr>
                <a:schemeClr val="accent2"/>
              </a:buClr>
              <a:buFont typeface="Wingdings" pitchFamily="2" charset="2"/>
              <a:buChar char="§"/>
              <a:defRPr sz="1500">
                <a:solidFill>
                  <a:schemeClr val="accent2"/>
                </a:solidFill>
                <a:latin typeface="+mn-lt"/>
              </a:defRPr>
            </a:lvl6pPr>
            <a:lvl7pPr marL="2228850" indent="-171450" algn="l" rtl="0" fontAlgn="base">
              <a:spcBef>
                <a:spcPct val="20000"/>
              </a:spcBef>
              <a:spcAft>
                <a:spcPct val="0"/>
              </a:spcAft>
              <a:buClr>
                <a:schemeClr val="accent2"/>
              </a:buClr>
              <a:buFont typeface="Wingdings" pitchFamily="2" charset="2"/>
              <a:buChar char="§"/>
              <a:defRPr sz="1500">
                <a:solidFill>
                  <a:schemeClr val="accent2"/>
                </a:solidFill>
                <a:latin typeface="+mn-lt"/>
              </a:defRPr>
            </a:lvl7pPr>
            <a:lvl8pPr marL="2571750" indent="-171450" algn="l" rtl="0" fontAlgn="base">
              <a:spcBef>
                <a:spcPct val="20000"/>
              </a:spcBef>
              <a:spcAft>
                <a:spcPct val="0"/>
              </a:spcAft>
              <a:buClr>
                <a:schemeClr val="accent2"/>
              </a:buClr>
              <a:buFont typeface="Wingdings" pitchFamily="2" charset="2"/>
              <a:buChar char="§"/>
              <a:defRPr sz="1500">
                <a:solidFill>
                  <a:schemeClr val="accent2"/>
                </a:solidFill>
                <a:latin typeface="+mn-lt"/>
              </a:defRPr>
            </a:lvl8pPr>
            <a:lvl9pPr marL="2914650" indent="-171450" algn="l" rtl="0" fontAlgn="base">
              <a:spcBef>
                <a:spcPct val="20000"/>
              </a:spcBef>
              <a:spcAft>
                <a:spcPct val="0"/>
              </a:spcAft>
              <a:buClr>
                <a:schemeClr val="accent2"/>
              </a:buClr>
              <a:buFont typeface="Wingdings" pitchFamily="2" charset="2"/>
              <a:buChar char="§"/>
              <a:defRPr sz="1500">
                <a:solidFill>
                  <a:schemeClr val="accent2"/>
                </a:solidFill>
                <a:latin typeface="+mn-lt"/>
              </a:defRPr>
            </a:lvl9pPr>
          </a:lstStyle>
          <a:p>
            <a:pPr marL="0" indent="0" algn="ctr">
              <a:spcAft>
                <a:spcPts val="0"/>
              </a:spcAft>
              <a:buFontTx/>
              <a:buNone/>
            </a:pPr>
            <a:r>
              <a:rPr lang="en-US" sz="3600" b="1" i="1" kern="0" dirty="0">
                <a:solidFill>
                  <a:srgbClr val="002060"/>
                </a:solidFill>
                <a:latin typeface="Proxima Nova Cn Lt" panose="02000506030000020004"/>
              </a:rPr>
              <a:t>In 2016, CHART handled over 135,000 events, saving more than $1.5 billion in delay and fuel costs</a:t>
            </a:r>
            <a:endParaRPr lang="en-US" sz="3600" kern="0" dirty="0">
              <a:solidFill>
                <a:srgbClr val="002060"/>
              </a:solidFill>
              <a:latin typeface="Proxima Nova Cn Lt" panose="02000506030000020004"/>
            </a:endParaRPr>
          </a:p>
        </p:txBody>
      </p:sp>
      <p:sp>
        <p:nvSpPr>
          <p:cNvPr id="197" name="Content Placeholder 196"/>
          <p:cNvSpPr>
            <a:spLocks noGrp="1"/>
          </p:cNvSpPr>
          <p:nvPr>
            <p:ph idx="1"/>
          </p:nvPr>
        </p:nvSpPr>
        <p:spPr>
          <a:xfrm>
            <a:off x="208739" y="1180680"/>
            <a:ext cx="6319061" cy="4728218"/>
          </a:xfrm>
        </p:spPr>
        <p:txBody>
          <a:bodyPr>
            <a:normAutofit/>
          </a:bodyPr>
          <a:lstStyle/>
          <a:p>
            <a:pPr marL="0" indent="0">
              <a:buNone/>
            </a:pPr>
            <a:r>
              <a:rPr lang="en-US" sz="3200" dirty="0">
                <a:latin typeface="Proxima Nova Cn Lt" panose="02000506030000020004" pitchFamily="50" charset="0"/>
              </a:rPr>
              <a:t>Coordinated Highways Action Response Team (CHART)</a:t>
            </a:r>
          </a:p>
          <a:p>
            <a:r>
              <a:rPr lang="en-US" dirty="0">
                <a:latin typeface="Proxima Nova Cn Lt" panose="02000506030000020004" pitchFamily="50" charset="0"/>
              </a:rPr>
              <a:t>Traveler information</a:t>
            </a:r>
          </a:p>
          <a:p>
            <a:r>
              <a:rPr lang="en-US" dirty="0">
                <a:latin typeface="Proxima Nova Cn Lt" panose="02000506030000020004" pitchFamily="50" charset="0"/>
              </a:rPr>
              <a:t>Traffic management</a:t>
            </a:r>
          </a:p>
          <a:p>
            <a:r>
              <a:rPr lang="en-US" dirty="0">
                <a:latin typeface="Proxima Nova Cn Lt" panose="02000506030000020004" pitchFamily="50" charset="0"/>
              </a:rPr>
              <a:t>Motorist assistance</a:t>
            </a:r>
          </a:p>
          <a:p>
            <a:r>
              <a:rPr lang="en-US" dirty="0">
                <a:latin typeface="Proxima Nova Cn Lt" panose="02000506030000020004" pitchFamily="50" charset="0"/>
              </a:rPr>
              <a:t>Statewide operations center</a:t>
            </a:r>
          </a:p>
          <a:p>
            <a:r>
              <a:rPr lang="en-US" dirty="0">
                <a:latin typeface="Proxima Nova Cn Lt" panose="02000506030000020004" pitchFamily="50" charset="0"/>
              </a:rPr>
              <a:t>Traffic incident management</a:t>
            </a:r>
          </a:p>
        </p:txBody>
      </p:sp>
      <p:sp>
        <p:nvSpPr>
          <p:cNvPr id="3" name="Title 2">
            <a:extLst>
              <a:ext uri="{FF2B5EF4-FFF2-40B4-BE49-F238E27FC236}">
                <a16:creationId xmlns:a16="http://schemas.microsoft.com/office/drawing/2014/main" id="{4BC20A0B-1EB1-4C7B-A0E0-3168BA7E8778}"/>
              </a:ext>
            </a:extLst>
          </p:cNvPr>
          <p:cNvSpPr>
            <a:spLocks noGrp="1"/>
          </p:cNvSpPr>
          <p:nvPr>
            <p:ph type="title"/>
          </p:nvPr>
        </p:nvSpPr>
        <p:spPr/>
        <p:txBody>
          <a:bodyPr>
            <a:normAutofit/>
          </a:bodyPr>
          <a:lstStyle/>
          <a:p>
            <a:r>
              <a:rPr lang="en-US" sz="4400" dirty="0">
                <a:solidFill>
                  <a:schemeClr val="bg1"/>
                </a:solidFill>
                <a:latin typeface="Proxima Nova Th" panose="02000506030000020004" pitchFamily="50" charset="0"/>
              </a:rPr>
              <a:t>Maryland DOT – CHART</a:t>
            </a:r>
            <a:endParaRPr lang="en-US" dirty="0"/>
          </a:p>
        </p:txBody>
      </p:sp>
    </p:spTree>
    <p:extLst>
      <p:ext uri="{BB962C8B-B14F-4D97-AF65-F5344CB8AC3E}">
        <p14:creationId xmlns:p14="http://schemas.microsoft.com/office/powerpoint/2010/main" val="3351235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6FEB49-121F-4E36-9BF3-EF37E12BDF9E}"/>
              </a:ext>
              <a:ext uri="{C183D7F6-B498-43B3-948B-1728B52AA6E4}">
                <adec:decorative xmlns:adec="http://schemas.microsoft.com/office/drawing/2017/decorative" val="1"/>
              </a:ext>
            </a:extLst>
          </p:cNvPr>
          <p:cNvSpPr>
            <a:spLocks noGrp="1"/>
          </p:cNvSpPr>
          <p:nvPr>
            <p:ph type="sldNum" sz="quarter" idx="12"/>
          </p:nvPr>
        </p:nvSpPr>
        <p:spPr/>
        <p:txBody>
          <a:bodyPr/>
          <a:lstStyle/>
          <a:p>
            <a:fld id="{1CB3D30A-C3BD-46F5-A0FC-EC0DE5E3FDC0}" type="slidenum">
              <a:rPr lang="en-US" smtClean="0"/>
              <a:pPr/>
              <a:t>3</a:t>
            </a:fld>
            <a:endParaRPr lang="en-US" dirty="0"/>
          </a:p>
        </p:txBody>
      </p:sp>
      <p:sp>
        <p:nvSpPr>
          <p:cNvPr id="197" name="Content Placeholder 196"/>
          <p:cNvSpPr>
            <a:spLocks noGrp="1"/>
          </p:cNvSpPr>
          <p:nvPr>
            <p:ph idx="1"/>
          </p:nvPr>
        </p:nvSpPr>
        <p:spPr/>
        <p:txBody>
          <a:bodyPr>
            <a:normAutofit/>
          </a:bodyPr>
          <a:lstStyle/>
          <a:p>
            <a:pPr marL="0" indent="0">
              <a:spcAft>
                <a:spcPts val="2000"/>
              </a:spcAft>
              <a:buNone/>
            </a:pPr>
            <a:r>
              <a:rPr lang="en-US" sz="3200" dirty="0">
                <a:latin typeface="Proxima Nova Cn Lt" panose="02000506030000020004" pitchFamily="50" charset="0"/>
              </a:rPr>
              <a:t>Transportation Systems Management and Operations (TSMO)</a:t>
            </a:r>
            <a:endParaRPr lang="en-US" sz="500" dirty="0">
              <a:latin typeface="Proxima Nova Cn Lt" panose="02000506030000020004" pitchFamily="50" charset="0"/>
            </a:endParaRPr>
          </a:p>
          <a:p>
            <a:r>
              <a:rPr lang="en-US" dirty="0">
                <a:latin typeface="Proxima Nova Cn Lt" panose="02000506030000020004" pitchFamily="50" charset="0"/>
              </a:rPr>
              <a:t>Originally defined in MAP-21*, Section 1103(a)(30)(A)</a:t>
            </a:r>
          </a:p>
          <a:p>
            <a:pPr lvl="1"/>
            <a:r>
              <a:rPr lang="en-US" dirty="0">
                <a:latin typeface="Proxima Nova Cn Lt" panose="02000506030000020004" pitchFamily="50" charset="0"/>
              </a:rPr>
              <a:t>“An integrated set of strategies to optimize the performance of existing infrastructure through the implementation of multimodal and intermodal cross-jurisdictional systems, services, and projects designed to preserve capacity and improve security, safety, and reliability of the transportation system.”</a:t>
            </a:r>
          </a:p>
          <a:p>
            <a:pPr>
              <a:spcAft>
                <a:spcPts val="2000"/>
              </a:spcAft>
            </a:pPr>
            <a:r>
              <a:rPr lang="en-US" dirty="0">
                <a:latin typeface="Proxima Nova Cn Lt" panose="02000506030000020004" pitchFamily="50" charset="0"/>
              </a:rPr>
              <a:t>Supported and enabled by Intelligent Transportation Systems (ITS) technologies</a:t>
            </a:r>
          </a:p>
          <a:p>
            <a:pPr marL="0" indent="0">
              <a:buNone/>
            </a:pPr>
            <a:r>
              <a:rPr lang="en-US" dirty="0">
                <a:latin typeface="Proxima Nova Cn Lt" panose="02000506030000020004" pitchFamily="50" charset="0"/>
              </a:rPr>
              <a:t>* MAP-21 = Moving Ahead for Progress in the 21</a:t>
            </a:r>
            <a:r>
              <a:rPr lang="en-US" baseline="30000" dirty="0">
                <a:latin typeface="Proxima Nova Cn Lt" panose="02000506030000020004" pitchFamily="50" charset="0"/>
              </a:rPr>
              <a:t>st</a:t>
            </a:r>
            <a:r>
              <a:rPr lang="en-US" dirty="0">
                <a:latin typeface="Proxima Nova Cn Lt" panose="02000506030000020004" pitchFamily="50" charset="0"/>
              </a:rPr>
              <a:t> Century Act</a:t>
            </a:r>
          </a:p>
        </p:txBody>
      </p:sp>
      <p:sp>
        <p:nvSpPr>
          <p:cNvPr id="196" name="Title 195"/>
          <p:cNvSpPr>
            <a:spLocks noGrp="1"/>
          </p:cNvSpPr>
          <p:nvPr>
            <p:ph type="title"/>
          </p:nvPr>
        </p:nvSpPr>
        <p:spPr/>
        <p:txBody>
          <a:bodyPr/>
          <a:lstStyle/>
          <a:p>
            <a:r>
              <a:rPr lang="en-US" dirty="0">
                <a:solidFill>
                  <a:schemeClr val="bg1"/>
                </a:solidFill>
                <a:latin typeface="Proxima Nova Th" panose="02000506030000020004" pitchFamily="50" charset="0"/>
              </a:rPr>
              <a:t>What is TSMO? (1/2)</a:t>
            </a:r>
          </a:p>
        </p:txBody>
      </p:sp>
    </p:spTree>
    <p:extLst>
      <p:ext uri="{BB962C8B-B14F-4D97-AF65-F5344CB8AC3E}">
        <p14:creationId xmlns:p14="http://schemas.microsoft.com/office/powerpoint/2010/main" val="2389426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C423DD-5079-4004-814B-C85A6FFF0028}"/>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30</a:t>
            </a:fld>
            <a:endParaRPr lang="en-US" sz="1400" dirty="0">
              <a:solidFill>
                <a:schemeClr val="bg1"/>
              </a:solidFill>
            </a:endParaRPr>
          </a:p>
        </p:txBody>
      </p:sp>
      <p:sp>
        <p:nvSpPr>
          <p:cNvPr id="6" name="Rectangle 5">
            <a:extLst>
              <a:ext uri="{FF2B5EF4-FFF2-40B4-BE49-F238E27FC236}">
                <a16:creationId xmlns:a16="http://schemas.microsoft.com/office/drawing/2014/main" id="{2049D9B1-4CF5-4FEB-A8F1-8B7D33AEC584}"/>
              </a:ext>
            </a:extLst>
          </p:cNvPr>
          <p:cNvSpPr/>
          <p:nvPr/>
        </p:nvSpPr>
        <p:spPr>
          <a:xfrm>
            <a:off x="165100" y="5483363"/>
            <a:ext cx="7115335" cy="461665"/>
          </a:xfrm>
          <a:prstGeom prst="rect">
            <a:avLst/>
          </a:prstGeom>
        </p:spPr>
        <p:txBody>
          <a:bodyPr wrap="square">
            <a:spAutoFit/>
          </a:bodyPr>
          <a:lstStyle/>
          <a:p>
            <a:r>
              <a:rPr lang="en-US" sz="1200" dirty="0">
                <a:solidFill>
                  <a:srgbClr val="002060"/>
                </a:solidFill>
                <a:latin typeface="Proxima Nova Cn Lt" panose="02000506030000020004"/>
              </a:rPr>
              <a:t>Source</a:t>
            </a:r>
            <a:r>
              <a:rPr lang="en-US" sz="1200" b="1" dirty="0">
                <a:solidFill>
                  <a:srgbClr val="002060"/>
                </a:solidFill>
                <a:latin typeface="Vollkorn"/>
              </a:rPr>
              <a:t>: </a:t>
            </a:r>
            <a:r>
              <a:rPr lang="en-US" sz="1200" dirty="0">
                <a:solidFill>
                  <a:srgbClr val="002060"/>
                </a:solidFill>
                <a:latin typeface="Proxima Nova Cn Lt" panose="02000506030000020004"/>
              </a:rPr>
              <a:t>Maryland DOT; Presentation by Subrat Mahapatra, MDOT SHA, </a:t>
            </a:r>
          </a:p>
          <a:p>
            <a:r>
              <a:rPr lang="en-US" sz="1200" dirty="0">
                <a:solidFill>
                  <a:srgbClr val="002060"/>
                </a:solidFill>
                <a:latin typeface="Proxima Nova Cn Lt" panose="02000506030000020004"/>
              </a:rPr>
              <a:t>Regional Operations Leadership Forum (2018)</a:t>
            </a:r>
          </a:p>
        </p:txBody>
      </p:sp>
      <p:sp>
        <p:nvSpPr>
          <p:cNvPr id="197" name="Content Placeholder 196"/>
          <p:cNvSpPr>
            <a:spLocks noGrp="1"/>
          </p:cNvSpPr>
          <p:nvPr>
            <p:ph idx="1"/>
          </p:nvPr>
        </p:nvSpPr>
        <p:spPr/>
        <p:txBody>
          <a:bodyPr>
            <a:normAutofit/>
          </a:bodyPr>
          <a:lstStyle/>
          <a:p>
            <a:pPr marL="0" indent="0">
              <a:spcAft>
                <a:spcPts val="2000"/>
              </a:spcAft>
              <a:buNone/>
            </a:pPr>
            <a:r>
              <a:rPr lang="en-US" sz="3200" dirty="0">
                <a:latin typeface="Proxima Nova Cn Lt" panose="02000506030000020004" pitchFamily="50" charset="0"/>
              </a:rPr>
              <a:t>2016 Cost Savings to Customers = $1.5 billion+</a:t>
            </a:r>
          </a:p>
          <a:p>
            <a:pPr lvl="1"/>
            <a:r>
              <a:rPr lang="en-US" sz="2800" dirty="0">
                <a:latin typeface="Proxima Nova Cn Lt" panose="02000506030000020004" pitchFamily="50" charset="0"/>
              </a:rPr>
              <a:t>$50 million (capital improvements)</a:t>
            </a:r>
          </a:p>
          <a:p>
            <a:pPr lvl="1"/>
            <a:r>
              <a:rPr lang="en-US" sz="2800" dirty="0">
                <a:latin typeface="Proxima Nova Cn Lt" panose="02000506030000020004" pitchFamily="50" charset="0"/>
              </a:rPr>
              <a:t>$1,500 million (CHART) </a:t>
            </a:r>
          </a:p>
          <a:p>
            <a:pPr lvl="1">
              <a:spcAft>
                <a:spcPts val="3000"/>
              </a:spcAft>
            </a:pPr>
            <a:r>
              <a:rPr lang="en-US" sz="2800" dirty="0">
                <a:latin typeface="Proxima Nova Cn Lt" panose="02000506030000020004" pitchFamily="50" charset="0"/>
              </a:rPr>
              <a:t>$84 million (signal systems and multimodal strategies)</a:t>
            </a:r>
          </a:p>
          <a:p>
            <a:pPr marL="0" indent="0">
              <a:buNone/>
            </a:pPr>
            <a:r>
              <a:rPr lang="en-US" sz="3200" dirty="0">
                <a:effectLst/>
                <a:latin typeface="Proxima Nova Cn Lt" panose="02000506030000020004"/>
                <a:ea typeface="Times New Roman" panose="02020603050405020304" pitchFamily="18" charset="0"/>
              </a:rPr>
              <a:t>CHART now assists a motorist every 16 minutes on average and manages traffic at a crash/incident every 22 minutes, preventing an estimated 225–250 secondary crashes a year.</a:t>
            </a:r>
            <a:endParaRPr lang="en-US" sz="4000" dirty="0">
              <a:latin typeface="Proxima Nova Cn Lt" panose="02000506030000020004"/>
            </a:endParaRPr>
          </a:p>
        </p:txBody>
      </p:sp>
      <p:sp>
        <p:nvSpPr>
          <p:cNvPr id="3" name="Title 2">
            <a:extLst>
              <a:ext uri="{FF2B5EF4-FFF2-40B4-BE49-F238E27FC236}">
                <a16:creationId xmlns:a16="http://schemas.microsoft.com/office/drawing/2014/main" id="{5E7A972D-AC4D-4FCB-8440-35E4C048DE29}"/>
              </a:ext>
            </a:extLst>
          </p:cNvPr>
          <p:cNvSpPr>
            <a:spLocks noGrp="1"/>
          </p:cNvSpPr>
          <p:nvPr>
            <p:ph type="title"/>
          </p:nvPr>
        </p:nvSpPr>
        <p:spPr/>
        <p:txBody>
          <a:bodyPr>
            <a:noAutofit/>
          </a:bodyPr>
          <a:lstStyle/>
          <a:p>
            <a:r>
              <a:rPr lang="en-US" sz="3600" dirty="0">
                <a:solidFill>
                  <a:schemeClr val="bg1"/>
                </a:solidFill>
                <a:latin typeface="Proxima Nova Th" panose="02000506030000020004" pitchFamily="50" charset="0"/>
              </a:rPr>
              <a:t>Maryland DOT – CHART and Mobility Program Outcomes</a:t>
            </a:r>
            <a:endParaRPr lang="en-US" sz="3600" dirty="0"/>
          </a:p>
        </p:txBody>
      </p:sp>
    </p:spTree>
    <p:extLst>
      <p:ext uri="{BB962C8B-B14F-4D97-AF65-F5344CB8AC3E}">
        <p14:creationId xmlns:p14="http://schemas.microsoft.com/office/powerpoint/2010/main" val="2495059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95" name="Slide Number Placeholder 1">
            <a:extLst>
              <a:ext uri="{FF2B5EF4-FFF2-40B4-BE49-F238E27FC236}">
                <a16:creationId xmlns:a16="http://schemas.microsoft.com/office/drawing/2014/main" id="{785F726A-BCE3-4F5B-B55B-5F7DDC7796DB}"/>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31</a:t>
            </a:fld>
            <a:endParaRPr lang="en-US" sz="1400" dirty="0">
              <a:solidFill>
                <a:schemeClr val="bg1"/>
              </a:solidFill>
            </a:endParaRPr>
          </a:p>
        </p:txBody>
      </p:sp>
      <p:sp>
        <p:nvSpPr>
          <p:cNvPr id="2" name="Title 1">
            <a:extLst>
              <a:ext uri="{FF2B5EF4-FFF2-40B4-BE49-F238E27FC236}">
                <a16:creationId xmlns:a16="http://schemas.microsoft.com/office/drawing/2014/main" id="{620CB518-CF3A-4B0B-97A6-B22E9D154301}"/>
              </a:ext>
            </a:extLst>
          </p:cNvPr>
          <p:cNvSpPr>
            <a:spLocks noGrp="1"/>
          </p:cNvSpPr>
          <p:nvPr>
            <p:ph type="ctrTitle"/>
          </p:nvPr>
        </p:nvSpPr>
        <p:spPr/>
        <p:txBody>
          <a:bodyPr/>
          <a:lstStyle/>
          <a:p>
            <a:r>
              <a:rPr lang="en-US" dirty="0"/>
              <a:t>Virginia</a:t>
            </a:r>
          </a:p>
        </p:txBody>
      </p:sp>
    </p:spTree>
    <p:extLst>
      <p:ext uri="{BB962C8B-B14F-4D97-AF65-F5344CB8AC3E}">
        <p14:creationId xmlns:p14="http://schemas.microsoft.com/office/powerpoint/2010/main" val="2843639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7D25E5-4A4B-4A7F-BD19-84B9FF5E503A}"/>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32</a:t>
            </a:fld>
            <a:endParaRPr lang="en-US" sz="1400" dirty="0">
              <a:solidFill>
                <a:schemeClr val="bg1"/>
              </a:solidFill>
            </a:endParaRPr>
          </a:p>
        </p:txBody>
      </p:sp>
      <p:sp>
        <p:nvSpPr>
          <p:cNvPr id="3" name="TextBox 2">
            <a:extLst>
              <a:ext uri="{FF2B5EF4-FFF2-40B4-BE49-F238E27FC236}">
                <a16:creationId xmlns:a16="http://schemas.microsoft.com/office/drawing/2014/main" id="{227D4D43-B0B0-4C56-81FD-DD3966051497}"/>
              </a:ext>
            </a:extLst>
          </p:cNvPr>
          <p:cNvSpPr txBox="1"/>
          <p:nvPr/>
        </p:nvSpPr>
        <p:spPr>
          <a:xfrm>
            <a:off x="208739" y="5268509"/>
            <a:ext cx="7306777" cy="784830"/>
          </a:xfrm>
          <a:prstGeom prst="rect">
            <a:avLst/>
          </a:prstGeom>
          <a:noFill/>
        </p:spPr>
        <p:txBody>
          <a:bodyPr wrap="square" rtlCol="0">
            <a:spAutoFit/>
          </a:bodyPr>
          <a:lstStyle/>
          <a:p>
            <a:r>
              <a:rPr lang="en-US" sz="1200" dirty="0">
                <a:solidFill>
                  <a:srgbClr val="002060"/>
                </a:solidFill>
                <a:latin typeface="Proxima Nova Cn Lt" panose="02000506030000020004"/>
              </a:rPr>
              <a:t>Virginia DOT; </a:t>
            </a:r>
            <a:r>
              <a:rPr lang="en-US" sz="1200" i="1" u="sng" dirty="0">
                <a:solidFill>
                  <a:srgbClr val="002060"/>
                </a:solidFill>
                <a:latin typeface="Proxima Nova Cn Lt" panose="02000506030000020004"/>
              </a:rPr>
              <a:t>Impacts of the I-77 Variable Speed Limit System on Speed and Crash Characteristics During Low Visibility Conditions </a:t>
            </a:r>
            <a:r>
              <a:rPr lang="en-US" sz="1200" dirty="0">
                <a:solidFill>
                  <a:srgbClr val="002060"/>
                </a:solidFill>
                <a:latin typeface="Proxima Nova Cn Lt" panose="02000506030000020004"/>
              </a:rPr>
              <a:t>(Gonzales and Fontaine, 2018)</a:t>
            </a:r>
          </a:p>
          <a:p>
            <a:r>
              <a:rPr lang="en-US" sz="1200" dirty="0">
                <a:solidFill>
                  <a:srgbClr val="002060"/>
                </a:solidFill>
                <a:latin typeface="Proxima Nova Cn Lt" panose="02000506030000020004"/>
              </a:rPr>
              <a:t>Presentation by Mike McPherson, VDOT, </a:t>
            </a:r>
            <a:r>
              <a:rPr lang="en-US" sz="1200" dirty="0" err="1">
                <a:solidFill>
                  <a:srgbClr val="002060"/>
                </a:solidFill>
                <a:latin typeface="Proxima Nova Cn Lt" panose="02000506030000020004"/>
              </a:rPr>
              <a:t>NOCoE</a:t>
            </a:r>
            <a:r>
              <a:rPr lang="en-US" sz="1200" dirty="0">
                <a:solidFill>
                  <a:srgbClr val="002060"/>
                </a:solidFill>
                <a:latin typeface="Proxima Nova Cn Lt" panose="02000506030000020004"/>
              </a:rPr>
              <a:t> 2019 Road Weather Management Peer Exchange</a:t>
            </a:r>
          </a:p>
          <a:p>
            <a:endParaRPr lang="en-US" sz="900" dirty="0">
              <a:solidFill>
                <a:srgbClr val="002060"/>
              </a:solidFill>
              <a:latin typeface="Proxima Nova Cn Lt" panose="02000506030000020004"/>
            </a:endParaRPr>
          </a:p>
        </p:txBody>
      </p:sp>
      <p:pic>
        <p:nvPicPr>
          <p:cNvPr id="194" name="Picture 193" descr="Message sign that reads &quot;speed limit may vary next 12 miles&quot; with a variable message underneath that says &quot;reduce speed, fog ahead.&quot;" title="Variable message sign">
            <a:extLst>
              <a:ext uri="{FF2B5EF4-FFF2-40B4-BE49-F238E27FC236}">
                <a16:creationId xmlns:a16="http://schemas.microsoft.com/office/drawing/2014/main" id="{CC053ED2-2903-4E27-AE4D-FB86191C2B1A}"/>
              </a:ext>
            </a:extLst>
          </p:cNvPr>
          <p:cNvPicPr>
            <a:picLocks noChangeAspect="1"/>
          </p:cNvPicPr>
          <p:nvPr/>
        </p:nvPicPr>
        <p:blipFill rotWithShape="1">
          <a:blip r:embed="rId3">
            <a:extLst>
              <a:ext uri="{28A0092B-C50C-407E-A947-70E740481C1C}">
                <a14:useLocalDpi xmlns:a14="http://schemas.microsoft.com/office/drawing/2010/main" val="0"/>
              </a:ext>
            </a:extLst>
          </a:blip>
          <a:srcRect l="27907" t="40370" r="28139"/>
          <a:stretch/>
        </p:blipFill>
        <p:spPr>
          <a:xfrm>
            <a:off x="6441808" y="1545984"/>
            <a:ext cx="5429316" cy="2534830"/>
          </a:xfrm>
          <a:prstGeom prst="rect">
            <a:avLst/>
          </a:prstGeom>
        </p:spPr>
      </p:pic>
      <p:sp>
        <p:nvSpPr>
          <p:cNvPr id="197" name="Content Placeholder 196"/>
          <p:cNvSpPr>
            <a:spLocks noGrp="1"/>
          </p:cNvSpPr>
          <p:nvPr>
            <p:ph idx="1"/>
          </p:nvPr>
        </p:nvSpPr>
        <p:spPr>
          <a:xfrm>
            <a:off x="208739" y="1204255"/>
            <a:ext cx="5887261" cy="4704643"/>
          </a:xfrm>
        </p:spPr>
        <p:txBody>
          <a:bodyPr anchor="t">
            <a:normAutofit/>
          </a:bodyPr>
          <a:lstStyle/>
          <a:p>
            <a:r>
              <a:rPr lang="en-US" sz="3200" dirty="0">
                <a:latin typeface="Proxima Nova Cn Lt" panose="02000506030000020004" pitchFamily="50" charset="0"/>
              </a:rPr>
              <a:t>Variable Speed Limits (VSL) were deployed on 12-mile section of I-77</a:t>
            </a:r>
          </a:p>
          <a:p>
            <a:r>
              <a:rPr lang="en-US" sz="3200" dirty="0">
                <a:latin typeface="Proxima Nova Cn Lt" panose="02000506030000020004" pitchFamily="50" charset="0"/>
              </a:rPr>
              <a:t>Addresses mountainous terrain in southwestern VA</a:t>
            </a:r>
          </a:p>
          <a:p>
            <a:r>
              <a:rPr lang="en-US" sz="3200" dirty="0">
                <a:latin typeface="Proxima Nova Cn Lt" panose="02000506030000020004" pitchFamily="50" charset="0"/>
              </a:rPr>
              <a:t>Responds to history of severe, recurring fog events</a:t>
            </a:r>
          </a:p>
        </p:txBody>
      </p:sp>
      <p:sp>
        <p:nvSpPr>
          <p:cNvPr id="4" name="Title 3">
            <a:extLst>
              <a:ext uri="{FF2B5EF4-FFF2-40B4-BE49-F238E27FC236}">
                <a16:creationId xmlns:a16="http://schemas.microsoft.com/office/drawing/2014/main" id="{EC3D1137-1721-466C-A634-BB812D5339F9}"/>
              </a:ext>
            </a:extLst>
          </p:cNvPr>
          <p:cNvSpPr>
            <a:spLocks noGrp="1"/>
          </p:cNvSpPr>
          <p:nvPr>
            <p:ph type="title"/>
          </p:nvPr>
        </p:nvSpPr>
        <p:spPr/>
        <p:txBody>
          <a:bodyPr>
            <a:normAutofit fontScale="90000"/>
          </a:bodyPr>
          <a:lstStyle/>
          <a:p>
            <a:r>
              <a:rPr lang="en-US" sz="4400" dirty="0">
                <a:solidFill>
                  <a:schemeClr val="bg1"/>
                </a:solidFill>
                <a:latin typeface="Proxima Nova Th" panose="02000506030000020004" pitchFamily="50" charset="0"/>
              </a:rPr>
              <a:t>Virginia DOT – Weather Variable Speed Limits (1/3)</a:t>
            </a:r>
            <a:endParaRPr lang="en-US" dirty="0"/>
          </a:p>
        </p:txBody>
      </p:sp>
    </p:spTree>
    <p:extLst>
      <p:ext uri="{BB962C8B-B14F-4D97-AF65-F5344CB8AC3E}">
        <p14:creationId xmlns:p14="http://schemas.microsoft.com/office/powerpoint/2010/main" val="3259440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37762F-9D49-40A7-9B6C-9BBD23C3AC01}"/>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33</a:t>
            </a:fld>
            <a:endParaRPr lang="en-US" sz="1400" dirty="0">
              <a:solidFill>
                <a:schemeClr val="bg1"/>
              </a:solidFill>
            </a:endParaRPr>
          </a:p>
        </p:txBody>
      </p:sp>
      <p:sp>
        <p:nvSpPr>
          <p:cNvPr id="11" name="TextBox 10">
            <a:extLst>
              <a:ext uri="{FF2B5EF4-FFF2-40B4-BE49-F238E27FC236}">
                <a16:creationId xmlns:a16="http://schemas.microsoft.com/office/drawing/2014/main" id="{741BE73A-0F07-4768-B86A-355BCCE8B4BA}"/>
              </a:ext>
            </a:extLst>
          </p:cNvPr>
          <p:cNvSpPr txBox="1"/>
          <p:nvPr/>
        </p:nvSpPr>
        <p:spPr>
          <a:xfrm>
            <a:off x="208739" y="5268509"/>
            <a:ext cx="7306777" cy="784830"/>
          </a:xfrm>
          <a:prstGeom prst="rect">
            <a:avLst/>
          </a:prstGeom>
          <a:noFill/>
        </p:spPr>
        <p:txBody>
          <a:bodyPr wrap="square" rtlCol="0">
            <a:spAutoFit/>
          </a:bodyPr>
          <a:lstStyle/>
          <a:p>
            <a:r>
              <a:rPr lang="en-US" sz="1200" dirty="0">
                <a:solidFill>
                  <a:srgbClr val="002060"/>
                </a:solidFill>
                <a:latin typeface="Proxima Nova Cn Lt" panose="02000506030000020004"/>
              </a:rPr>
              <a:t>Virginia DOT; </a:t>
            </a:r>
            <a:r>
              <a:rPr lang="en-US" sz="1200" i="1" u="sng" dirty="0">
                <a:solidFill>
                  <a:srgbClr val="002060"/>
                </a:solidFill>
                <a:latin typeface="Proxima Nova Cn Lt" panose="02000506030000020004"/>
              </a:rPr>
              <a:t>Impacts of the I-77 Variable Speed Limit System on Speed and Crash Characteristics During Low Visibility Conditions </a:t>
            </a:r>
            <a:r>
              <a:rPr lang="en-US" sz="1200" dirty="0">
                <a:solidFill>
                  <a:srgbClr val="002060"/>
                </a:solidFill>
                <a:latin typeface="Proxima Nova Cn Lt" panose="02000506030000020004"/>
              </a:rPr>
              <a:t>(Gonzales and Fontaine, 2018)</a:t>
            </a:r>
          </a:p>
          <a:p>
            <a:r>
              <a:rPr lang="en-US" sz="1200" dirty="0">
                <a:solidFill>
                  <a:srgbClr val="002060"/>
                </a:solidFill>
                <a:latin typeface="Proxima Nova Cn Lt" panose="02000506030000020004"/>
              </a:rPr>
              <a:t>Presentation by Mike McPherson, VDOT, </a:t>
            </a:r>
            <a:r>
              <a:rPr lang="en-US" sz="1200" dirty="0" err="1">
                <a:solidFill>
                  <a:srgbClr val="002060"/>
                </a:solidFill>
                <a:latin typeface="Proxima Nova Cn Lt" panose="02000506030000020004"/>
              </a:rPr>
              <a:t>NOCoE</a:t>
            </a:r>
            <a:r>
              <a:rPr lang="en-US" sz="1200" dirty="0">
                <a:solidFill>
                  <a:srgbClr val="002060"/>
                </a:solidFill>
                <a:latin typeface="Proxima Nova Cn Lt" panose="02000506030000020004"/>
              </a:rPr>
              <a:t> 2019 Road Weather Management Peer Exchange</a:t>
            </a:r>
          </a:p>
          <a:p>
            <a:endParaRPr lang="en-US" sz="900" dirty="0">
              <a:solidFill>
                <a:srgbClr val="002060"/>
              </a:solidFill>
              <a:latin typeface="Proxima Nova Cn Lt" panose="02000506030000020004"/>
            </a:endParaRPr>
          </a:p>
        </p:txBody>
      </p:sp>
      <p:pic>
        <p:nvPicPr>
          <p:cNvPr id="195" name="Content Placeholder 4" descr="Fog on the road would be detected by strategically placed weather stations which determine sight distance and that information goes to the traffic operations center. When sight distance falls below the visibility threshold, the speed limit is reduced and visually depicted, causing drivers to slow down." title="Weather variable speed limits ">
            <a:extLst>
              <a:ext uri="{FF2B5EF4-FFF2-40B4-BE49-F238E27FC236}">
                <a16:creationId xmlns:a16="http://schemas.microsoft.com/office/drawing/2014/main" id="{4925223C-7639-4157-B26C-D5FC4436A00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0406"/>
          <a:stretch/>
        </p:blipFill>
        <p:spPr>
          <a:xfrm>
            <a:off x="1175041" y="985383"/>
            <a:ext cx="9841918" cy="4295825"/>
          </a:xfrm>
        </p:spPr>
      </p:pic>
      <p:sp>
        <p:nvSpPr>
          <p:cNvPr id="3" name="Title 2">
            <a:extLst>
              <a:ext uri="{FF2B5EF4-FFF2-40B4-BE49-F238E27FC236}">
                <a16:creationId xmlns:a16="http://schemas.microsoft.com/office/drawing/2014/main" id="{92CD5353-F75E-477D-945F-5B3AFD9EF208}"/>
              </a:ext>
            </a:extLst>
          </p:cNvPr>
          <p:cNvSpPr>
            <a:spLocks noGrp="1"/>
          </p:cNvSpPr>
          <p:nvPr>
            <p:ph type="title"/>
          </p:nvPr>
        </p:nvSpPr>
        <p:spPr/>
        <p:txBody>
          <a:bodyPr>
            <a:normAutofit fontScale="90000"/>
          </a:bodyPr>
          <a:lstStyle/>
          <a:p>
            <a:r>
              <a:rPr lang="en-US" sz="4400" dirty="0">
                <a:solidFill>
                  <a:schemeClr val="bg1"/>
                </a:solidFill>
                <a:latin typeface="Proxima Nova Th" panose="02000506030000020004" pitchFamily="50" charset="0"/>
              </a:rPr>
              <a:t>Virginia DOT – Weather Variable Speed Limits (2/3)</a:t>
            </a:r>
            <a:endParaRPr lang="en-US" dirty="0"/>
          </a:p>
        </p:txBody>
      </p:sp>
    </p:spTree>
    <p:extLst>
      <p:ext uri="{BB962C8B-B14F-4D97-AF65-F5344CB8AC3E}">
        <p14:creationId xmlns:p14="http://schemas.microsoft.com/office/powerpoint/2010/main" val="3199785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647C891-AC1E-4ED8-9EC2-862386DED3E0}"/>
              </a:ext>
            </a:extLst>
          </p:cNvPr>
          <p:cNvSpPr txBox="1"/>
          <p:nvPr/>
        </p:nvSpPr>
        <p:spPr>
          <a:xfrm>
            <a:off x="208739" y="5268509"/>
            <a:ext cx="7306777" cy="784830"/>
          </a:xfrm>
          <a:prstGeom prst="rect">
            <a:avLst/>
          </a:prstGeom>
          <a:noFill/>
        </p:spPr>
        <p:txBody>
          <a:bodyPr wrap="square" rtlCol="0">
            <a:spAutoFit/>
          </a:bodyPr>
          <a:lstStyle/>
          <a:p>
            <a:r>
              <a:rPr lang="en-US" sz="1200" dirty="0">
                <a:solidFill>
                  <a:srgbClr val="002060"/>
                </a:solidFill>
                <a:latin typeface="Proxima Nova Cn Lt" panose="02000506030000020004"/>
              </a:rPr>
              <a:t>Virginia DOT; </a:t>
            </a:r>
            <a:r>
              <a:rPr lang="en-US" sz="1200" i="1" u="sng" dirty="0">
                <a:solidFill>
                  <a:srgbClr val="002060"/>
                </a:solidFill>
                <a:latin typeface="Proxima Nova Cn Lt" panose="02000506030000020004"/>
              </a:rPr>
              <a:t>Impacts of the I-77 Variable Speed Limit System on Speed and Crash Characteristics During Low Visibility Conditions </a:t>
            </a:r>
            <a:r>
              <a:rPr lang="en-US" sz="1200" dirty="0">
                <a:solidFill>
                  <a:srgbClr val="002060"/>
                </a:solidFill>
                <a:latin typeface="Proxima Nova Cn Lt" panose="02000506030000020004"/>
              </a:rPr>
              <a:t>(Gonzales and Fontaine, 2018)</a:t>
            </a:r>
          </a:p>
          <a:p>
            <a:r>
              <a:rPr lang="en-US" sz="1200" dirty="0">
                <a:solidFill>
                  <a:srgbClr val="002060"/>
                </a:solidFill>
                <a:latin typeface="Proxima Nova Cn Lt" panose="02000506030000020004"/>
              </a:rPr>
              <a:t>Presentation by Mike McPherson, VDOT, </a:t>
            </a:r>
            <a:r>
              <a:rPr lang="en-US" sz="1200" dirty="0" err="1">
                <a:solidFill>
                  <a:srgbClr val="002060"/>
                </a:solidFill>
                <a:latin typeface="Proxima Nova Cn Lt" panose="02000506030000020004"/>
              </a:rPr>
              <a:t>NOCoE</a:t>
            </a:r>
            <a:r>
              <a:rPr lang="en-US" sz="1200" dirty="0">
                <a:solidFill>
                  <a:srgbClr val="002060"/>
                </a:solidFill>
                <a:latin typeface="Proxima Nova Cn Lt" panose="02000506030000020004"/>
              </a:rPr>
              <a:t> 2019 Road Weather Management Peer Exchange</a:t>
            </a:r>
          </a:p>
          <a:p>
            <a:endParaRPr lang="en-US" sz="900" dirty="0">
              <a:solidFill>
                <a:srgbClr val="002060"/>
              </a:solidFill>
              <a:latin typeface="Proxima Nova Cn Lt" panose="02000506030000020004"/>
            </a:endParaRPr>
          </a:p>
        </p:txBody>
      </p:sp>
      <p:sp>
        <p:nvSpPr>
          <p:cNvPr id="197" name="Content Placeholder 196"/>
          <p:cNvSpPr>
            <a:spLocks noGrp="1"/>
          </p:cNvSpPr>
          <p:nvPr>
            <p:ph idx="1"/>
          </p:nvPr>
        </p:nvSpPr>
        <p:spPr/>
        <p:txBody>
          <a:bodyPr>
            <a:normAutofit/>
          </a:bodyPr>
          <a:lstStyle/>
          <a:p>
            <a:pPr marL="0" indent="0">
              <a:spcAft>
                <a:spcPts val="2000"/>
              </a:spcAft>
              <a:buNone/>
            </a:pPr>
            <a:r>
              <a:rPr lang="en-US" sz="3200" dirty="0">
                <a:latin typeface="Proxima Nova Cn Lt" panose="02000506030000020004" pitchFamily="50" charset="0"/>
              </a:rPr>
              <a:t>Early Indication of Benefits:</a:t>
            </a:r>
          </a:p>
          <a:p>
            <a:pPr lvl="1"/>
            <a:r>
              <a:rPr lang="en-US" sz="2800" dirty="0">
                <a:latin typeface="Proxima Nova Cn Lt" panose="02000506030000020004" pitchFamily="50" charset="0"/>
              </a:rPr>
              <a:t>Statistically significant reductions in mean speeds</a:t>
            </a:r>
          </a:p>
          <a:p>
            <a:pPr lvl="1"/>
            <a:r>
              <a:rPr lang="en-US" sz="2800" dirty="0">
                <a:latin typeface="Proxima Nova Cn Lt" panose="02000506030000020004" pitchFamily="50" charset="0"/>
              </a:rPr>
              <a:t>Drivers drove closer to the safe speed based on available visibility</a:t>
            </a:r>
          </a:p>
          <a:p>
            <a:pPr lvl="1"/>
            <a:r>
              <a:rPr lang="en-US" sz="2800" dirty="0">
                <a:latin typeface="Proxima Nova Cn Lt" panose="02000506030000020004" pitchFamily="50" charset="0"/>
              </a:rPr>
              <a:t>Crash rates during low visibility were less than one-half of pre-VSL activation crash rates</a:t>
            </a:r>
          </a:p>
          <a:p>
            <a:pPr lvl="1"/>
            <a:r>
              <a:rPr lang="en-US" sz="2800" dirty="0">
                <a:latin typeface="Proxima Nova Cn Lt" panose="02000506030000020004" pitchFamily="50" charset="0"/>
              </a:rPr>
              <a:t>Travel time reliability increased</a:t>
            </a:r>
          </a:p>
        </p:txBody>
      </p:sp>
      <p:sp>
        <p:nvSpPr>
          <p:cNvPr id="2" name="Title 1">
            <a:extLst>
              <a:ext uri="{FF2B5EF4-FFF2-40B4-BE49-F238E27FC236}">
                <a16:creationId xmlns:a16="http://schemas.microsoft.com/office/drawing/2014/main" id="{D329AF34-E215-49B3-9651-9D4C1984B524}"/>
              </a:ext>
            </a:extLst>
          </p:cNvPr>
          <p:cNvSpPr>
            <a:spLocks noGrp="1"/>
          </p:cNvSpPr>
          <p:nvPr>
            <p:ph type="title"/>
          </p:nvPr>
        </p:nvSpPr>
        <p:spPr/>
        <p:txBody>
          <a:bodyPr>
            <a:normAutofit fontScale="90000"/>
          </a:bodyPr>
          <a:lstStyle/>
          <a:p>
            <a:r>
              <a:rPr lang="en-US" sz="4400" dirty="0">
                <a:solidFill>
                  <a:schemeClr val="bg1"/>
                </a:solidFill>
                <a:latin typeface="Proxima Nova Th" panose="02000506030000020004" pitchFamily="50" charset="0"/>
              </a:rPr>
              <a:t>Virginia DOT – Weather Variable Speed Limits (3/3)</a:t>
            </a:r>
            <a:endParaRPr lang="en-US" dirty="0"/>
          </a:p>
        </p:txBody>
      </p:sp>
      <p:sp>
        <p:nvSpPr>
          <p:cNvPr id="3" name="Slide Number Placeholder 2">
            <a:extLst>
              <a:ext uri="{FF2B5EF4-FFF2-40B4-BE49-F238E27FC236}">
                <a16:creationId xmlns:a16="http://schemas.microsoft.com/office/drawing/2014/main" id="{C6CF94C0-D542-485B-8981-B665643339D5}"/>
              </a:ext>
              <a:ext uri="{C183D7F6-B498-43B3-948B-1728B52AA6E4}">
                <adec:decorative xmlns:adec="http://schemas.microsoft.com/office/drawing/2017/decorative" val="1"/>
              </a:ext>
            </a:extLst>
          </p:cNvPr>
          <p:cNvSpPr>
            <a:spLocks noGrp="1"/>
          </p:cNvSpPr>
          <p:nvPr>
            <p:ph type="sldNum" sz="quarter" idx="12"/>
          </p:nvPr>
        </p:nvSpPr>
        <p:spPr/>
        <p:txBody>
          <a:bodyPr/>
          <a:lstStyle/>
          <a:p>
            <a:fld id="{1CB3D30A-C3BD-46F5-A0FC-EC0DE5E3FDC0}" type="slidenum">
              <a:rPr lang="en-US" smtClean="0"/>
              <a:pPr/>
              <a:t>34</a:t>
            </a:fld>
            <a:endParaRPr lang="en-US" dirty="0"/>
          </a:p>
        </p:txBody>
      </p:sp>
    </p:spTree>
    <p:extLst>
      <p:ext uri="{BB962C8B-B14F-4D97-AF65-F5344CB8AC3E}">
        <p14:creationId xmlns:p14="http://schemas.microsoft.com/office/powerpoint/2010/main" val="178861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95" name="Slide Number Placeholder 1">
            <a:extLst>
              <a:ext uri="{FF2B5EF4-FFF2-40B4-BE49-F238E27FC236}">
                <a16:creationId xmlns:a16="http://schemas.microsoft.com/office/drawing/2014/main" id="{F4A46E16-64CA-491F-A805-B7644A54C433}"/>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35</a:t>
            </a:fld>
            <a:endParaRPr lang="en-US" sz="1400" dirty="0">
              <a:solidFill>
                <a:schemeClr val="bg1"/>
              </a:solidFill>
            </a:endParaRPr>
          </a:p>
        </p:txBody>
      </p:sp>
      <p:sp>
        <p:nvSpPr>
          <p:cNvPr id="2" name="Title 1">
            <a:extLst>
              <a:ext uri="{FF2B5EF4-FFF2-40B4-BE49-F238E27FC236}">
                <a16:creationId xmlns:a16="http://schemas.microsoft.com/office/drawing/2014/main" id="{F4361F0A-07F8-4F6E-B748-B42BE2C49717}"/>
              </a:ext>
            </a:extLst>
          </p:cNvPr>
          <p:cNvSpPr>
            <a:spLocks noGrp="1"/>
          </p:cNvSpPr>
          <p:nvPr>
            <p:ph type="ctrTitle"/>
          </p:nvPr>
        </p:nvSpPr>
        <p:spPr/>
        <p:txBody>
          <a:bodyPr/>
          <a:lstStyle/>
          <a:p>
            <a:r>
              <a:rPr lang="en-US" dirty="0"/>
              <a:t>Georgia</a:t>
            </a:r>
          </a:p>
        </p:txBody>
      </p:sp>
    </p:spTree>
    <p:extLst>
      <p:ext uri="{BB962C8B-B14F-4D97-AF65-F5344CB8AC3E}">
        <p14:creationId xmlns:p14="http://schemas.microsoft.com/office/powerpoint/2010/main" val="2048074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93C3EC-7698-49D9-8098-7A05B813EBB2}"/>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36</a:t>
            </a:fld>
            <a:endParaRPr lang="en-US" sz="1400" dirty="0">
              <a:solidFill>
                <a:schemeClr val="bg1"/>
              </a:solidFill>
            </a:endParaRPr>
          </a:p>
        </p:txBody>
      </p:sp>
      <p:sp>
        <p:nvSpPr>
          <p:cNvPr id="3" name="Rectangle 2"/>
          <p:cNvSpPr/>
          <p:nvPr/>
        </p:nvSpPr>
        <p:spPr>
          <a:xfrm>
            <a:off x="3958290" y="5404407"/>
            <a:ext cx="8024971" cy="461665"/>
          </a:xfrm>
          <a:prstGeom prst="rect">
            <a:avLst/>
          </a:prstGeom>
        </p:spPr>
        <p:txBody>
          <a:bodyPr wrap="square">
            <a:spAutoFit/>
          </a:bodyPr>
          <a:lstStyle/>
          <a:p>
            <a:pPr algn="r"/>
            <a:r>
              <a:rPr lang="en-US" sz="1200" dirty="0">
                <a:solidFill>
                  <a:srgbClr val="002060"/>
                </a:solidFill>
                <a:latin typeface="Proxima Nova Cn Lt" panose="02000506030000020004"/>
              </a:rPr>
              <a:t>Source: Georgia DOT; Presentation by John Hibbard, GDOT, </a:t>
            </a:r>
          </a:p>
          <a:p>
            <a:pPr algn="r"/>
            <a:r>
              <a:rPr lang="en-US" sz="1200" dirty="0">
                <a:solidFill>
                  <a:srgbClr val="002060"/>
                </a:solidFill>
                <a:latin typeface="Proxima Nova Cn Lt" panose="02000506030000020004"/>
              </a:rPr>
              <a:t>at </a:t>
            </a:r>
            <a:r>
              <a:rPr lang="en-US" sz="1200" dirty="0">
                <a:solidFill>
                  <a:srgbClr val="002060"/>
                </a:solidFill>
                <a:latin typeface="Proxima Nova Cn Lt" panose="02000506030000020004"/>
                <a:hlinkClick r:id="rId3">
                  <a:extLst>
                    <a:ext uri="{A12FA001-AC4F-418D-AE19-62706E023703}">
                      <ahyp:hlinkClr xmlns:ahyp="http://schemas.microsoft.com/office/drawing/2018/hyperlinkcolor" val="tx"/>
                    </a:ext>
                  </a:extLst>
                </a:hlinkClick>
              </a:rPr>
              <a:t>2017 AASHTO STSMO Annual Meeting</a:t>
            </a:r>
            <a:r>
              <a:rPr lang="en-US" sz="1200" dirty="0">
                <a:solidFill>
                  <a:srgbClr val="002060"/>
                </a:solidFill>
                <a:latin typeface="Proxima Nova Cn Lt" panose="02000506030000020004"/>
              </a:rPr>
              <a:t> (Sept 2017)</a:t>
            </a:r>
            <a:endParaRPr lang="en-US" sz="1200" u="sng" dirty="0">
              <a:solidFill>
                <a:srgbClr val="002060"/>
              </a:solidFill>
              <a:latin typeface="Proxima Nova Cn Lt" panose="02000506030000020004"/>
            </a:endParaRPr>
          </a:p>
        </p:txBody>
      </p:sp>
      <p:sp>
        <p:nvSpPr>
          <p:cNvPr id="197" name="Content Placeholder 196"/>
          <p:cNvSpPr>
            <a:spLocks noGrp="1"/>
          </p:cNvSpPr>
          <p:nvPr>
            <p:ph idx="1"/>
          </p:nvPr>
        </p:nvSpPr>
        <p:spPr/>
        <p:txBody>
          <a:bodyPr>
            <a:normAutofit/>
          </a:bodyPr>
          <a:lstStyle/>
          <a:p>
            <a:pPr marL="0" indent="0">
              <a:spcAft>
                <a:spcPts val="3000"/>
              </a:spcAft>
              <a:buNone/>
            </a:pPr>
            <a:r>
              <a:rPr lang="en-US" sz="3200" dirty="0">
                <a:latin typeface="Proxima Nova Cn Lt" panose="02000506030000020004" pitchFamily="50" charset="0"/>
              </a:rPr>
              <a:t>March 2017: Response to I-85 bridge collapse in Atlanta</a:t>
            </a:r>
          </a:p>
          <a:p>
            <a:pPr marL="0" indent="0">
              <a:buNone/>
            </a:pPr>
            <a:r>
              <a:rPr lang="en-US" sz="3200" dirty="0">
                <a:latin typeface="Proxima Nova Cn Lt" panose="02000506030000020004" pitchFamily="50" charset="0"/>
              </a:rPr>
              <a:t>TSMO strategies implemented:</a:t>
            </a:r>
          </a:p>
          <a:p>
            <a:pPr lvl="1"/>
            <a:r>
              <a:rPr lang="en-US" dirty="0">
                <a:latin typeface="Proxima Nova Cn Lt" panose="02000506030000020004" pitchFamily="50" charset="0"/>
              </a:rPr>
              <a:t>TMC initial response – service patrols, DMS, social media, website, 511</a:t>
            </a:r>
          </a:p>
          <a:p>
            <a:pPr lvl="1"/>
            <a:r>
              <a:rPr lang="en-US" dirty="0">
                <a:latin typeface="Proxima Nova Cn Lt" panose="02000506030000020004" pitchFamily="50" charset="0"/>
              </a:rPr>
              <a:t>TMC long term – traveler information (traffic shifts, detours) and overall coordination</a:t>
            </a:r>
          </a:p>
          <a:p>
            <a:pPr lvl="1"/>
            <a:r>
              <a:rPr lang="en-US" dirty="0">
                <a:latin typeface="Proxima Nova Cn Lt" panose="02000506030000020004" pitchFamily="50" charset="0"/>
              </a:rPr>
              <a:t>Contracting incentives for rapid bridge re-construction</a:t>
            </a:r>
          </a:p>
          <a:p>
            <a:pPr lvl="1"/>
            <a:r>
              <a:rPr lang="en-US" dirty="0">
                <a:latin typeface="Proxima Nova Cn Lt" panose="02000506030000020004" pitchFamily="50" charset="0"/>
              </a:rPr>
              <a:t>Transit – longer trains, more frequent service</a:t>
            </a:r>
          </a:p>
          <a:p>
            <a:pPr lvl="1"/>
            <a:r>
              <a:rPr lang="en-US" dirty="0">
                <a:latin typeface="Proxima Nova Cn Lt" panose="02000506030000020004" pitchFamily="50" charset="0"/>
              </a:rPr>
              <a:t>Traffic signal upgrades, closed-circuit televisions (CCTVs), signal coordination</a:t>
            </a:r>
          </a:p>
        </p:txBody>
      </p:sp>
      <p:sp>
        <p:nvSpPr>
          <p:cNvPr id="4" name="Title 3">
            <a:extLst>
              <a:ext uri="{FF2B5EF4-FFF2-40B4-BE49-F238E27FC236}">
                <a16:creationId xmlns:a16="http://schemas.microsoft.com/office/drawing/2014/main" id="{FD07F66B-D4E9-4E1C-9E60-3F4B3ACB51DB}"/>
              </a:ext>
            </a:extLst>
          </p:cNvPr>
          <p:cNvSpPr>
            <a:spLocks noGrp="1"/>
          </p:cNvSpPr>
          <p:nvPr>
            <p:ph type="title"/>
          </p:nvPr>
        </p:nvSpPr>
        <p:spPr/>
        <p:txBody>
          <a:bodyPr>
            <a:noAutofit/>
          </a:bodyPr>
          <a:lstStyle/>
          <a:p>
            <a:r>
              <a:rPr lang="en-US" sz="3400" dirty="0">
                <a:solidFill>
                  <a:schemeClr val="bg1"/>
                </a:solidFill>
                <a:latin typeface="Proxima Nova Th" panose="02000506030000020004" pitchFamily="50" charset="0"/>
              </a:rPr>
              <a:t>Georgia DOT – Incident and Work Zone Management (1/2)</a:t>
            </a:r>
            <a:endParaRPr lang="en-US" sz="3400" dirty="0"/>
          </a:p>
        </p:txBody>
      </p:sp>
    </p:spTree>
    <p:extLst>
      <p:ext uri="{BB962C8B-B14F-4D97-AF65-F5344CB8AC3E}">
        <p14:creationId xmlns:p14="http://schemas.microsoft.com/office/powerpoint/2010/main" val="3532145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A173DC-B81D-49E8-950E-AECDADD2F071}"/>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37</a:t>
            </a:fld>
            <a:endParaRPr lang="en-US" sz="1400" dirty="0">
              <a:solidFill>
                <a:schemeClr val="bg1"/>
              </a:solidFill>
            </a:endParaRPr>
          </a:p>
        </p:txBody>
      </p:sp>
      <p:sp>
        <p:nvSpPr>
          <p:cNvPr id="16" name="Rectangle 15">
            <a:extLst>
              <a:ext uri="{FF2B5EF4-FFF2-40B4-BE49-F238E27FC236}">
                <a16:creationId xmlns:a16="http://schemas.microsoft.com/office/drawing/2014/main" id="{246670B3-FA15-4563-925B-C4A6BF18B973}"/>
              </a:ext>
            </a:extLst>
          </p:cNvPr>
          <p:cNvSpPr/>
          <p:nvPr/>
        </p:nvSpPr>
        <p:spPr>
          <a:xfrm>
            <a:off x="3958290" y="5404407"/>
            <a:ext cx="8024971" cy="461665"/>
          </a:xfrm>
          <a:prstGeom prst="rect">
            <a:avLst/>
          </a:prstGeom>
        </p:spPr>
        <p:txBody>
          <a:bodyPr wrap="square">
            <a:spAutoFit/>
          </a:bodyPr>
          <a:lstStyle/>
          <a:p>
            <a:pPr algn="r"/>
            <a:r>
              <a:rPr lang="en-US" sz="1200" dirty="0">
                <a:solidFill>
                  <a:srgbClr val="002060"/>
                </a:solidFill>
                <a:latin typeface="Proxima Nova Cn Lt" panose="02000506030000020004"/>
              </a:rPr>
              <a:t>Source: Georgia DOT; Presentation by John Hibbard, GDOT, </a:t>
            </a:r>
          </a:p>
          <a:p>
            <a:pPr algn="r"/>
            <a:r>
              <a:rPr lang="en-US" sz="1200" dirty="0">
                <a:solidFill>
                  <a:srgbClr val="002060"/>
                </a:solidFill>
                <a:latin typeface="Proxima Nova Cn Lt" panose="02000506030000020004"/>
              </a:rPr>
              <a:t>at </a:t>
            </a:r>
            <a:r>
              <a:rPr lang="en-US" sz="1200" dirty="0">
                <a:solidFill>
                  <a:srgbClr val="002060"/>
                </a:solidFill>
                <a:latin typeface="Proxima Nova Cn Lt" panose="02000506030000020004"/>
                <a:hlinkClick r:id="rId3">
                  <a:extLst>
                    <a:ext uri="{A12FA001-AC4F-418D-AE19-62706E023703}">
                      <ahyp:hlinkClr xmlns:ahyp="http://schemas.microsoft.com/office/drawing/2018/hyperlinkcolor" val="tx"/>
                    </a:ext>
                  </a:extLst>
                </a:hlinkClick>
              </a:rPr>
              <a:t>2017 AASHTO STSMO Annual Meeting</a:t>
            </a:r>
            <a:r>
              <a:rPr lang="en-US" sz="1200" dirty="0">
                <a:solidFill>
                  <a:srgbClr val="002060"/>
                </a:solidFill>
                <a:latin typeface="Proxima Nova Cn Lt" panose="02000506030000020004"/>
              </a:rPr>
              <a:t> (Sept 2017)</a:t>
            </a:r>
            <a:endParaRPr lang="en-US" sz="1200" u="sng" dirty="0">
              <a:solidFill>
                <a:srgbClr val="002060"/>
              </a:solidFill>
              <a:latin typeface="Proxima Nova Cn Lt" panose="02000506030000020004"/>
            </a:endParaRPr>
          </a:p>
        </p:txBody>
      </p:sp>
      <p:pic>
        <p:nvPicPr>
          <p:cNvPr id="194" name="Picture 193" descr="Graphic of I-85 detours around Atlanta for those impacted by the 2017 I-85 bridge collapse." title="Atlanta I-85 detours">
            <a:extLst>
              <a:ext uri="{FF2B5EF4-FFF2-40B4-BE49-F238E27FC236}">
                <a16:creationId xmlns:a16="http://schemas.microsoft.com/office/drawing/2014/main" id="{18255585-164D-4CC2-8964-17EBB1A60C20}"/>
              </a:ext>
            </a:extLst>
          </p:cNvPr>
          <p:cNvPicPr>
            <a:picLocks noChangeAspect="1"/>
          </p:cNvPicPr>
          <p:nvPr/>
        </p:nvPicPr>
        <p:blipFill rotWithShape="1">
          <a:blip r:embed="rId4">
            <a:extLst>
              <a:ext uri="{28A0092B-C50C-407E-A947-70E740481C1C}">
                <a14:useLocalDpi xmlns:a14="http://schemas.microsoft.com/office/drawing/2010/main" val="0"/>
              </a:ext>
            </a:extLst>
          </a:blip>
          <a:srcRect b="2799"/>
          <a:stretch/>
        </p:blipFill>
        <p:spPr>
          <a:xfrm>
            <a:off x="30938" y="1023381"/>
            <a:ext cx="5823762" cy="4977136"/>
          </a:xfrm>
          <a:prstGeom prst="rect">
            <a:avLst/>
          </a:prstGeom>
        </p:spPr>
      </p:pic>
      <p:sp>
        <p:nvSpPr>
          <p:cNvPr id="197" name="Content Placeholder 196"/>
          <p:cNvSpPr>
            <a:spLocks noGrp="1"/>
          </p:cNvSpPr>
          <p:nvPr>
            <p:ph idx="1"/>
          </p:nvPr>
        </p:nvSpPr>
        <p:spPr>
          <a:xfrm>
            <a:off x="5854700" y="1180680"/>
            <a:ext cx="6128560" cy="4728218"/>
          </a:xfrm>
        </p:spPr>
        <p:txBody>
          <a:bodyPr>
            <a:noAutofit/>
          </a:bodyPr>
          <a:lstStyle/>
          <a:p>
            <a:pPr marL="0" indent="0">
              <a:buNone/>
            </a:pPr>
            <a:r>
              <a:rPr lang="en-US" sz="3200" dirty="0">
                <a:latin typeface="Proxima Nova Cn Lt" panose="02000506030000020004" pitchFamily="50" charset="0"/>
              </a:rPr>
              <a:t>TSMO strategies with multi-agency coordination resulted in:</a:t>
            </a:r>
          </a:p>
          <a:p>
            <a:pPr lvl="1"/>
            <a:r>
              <a:rPr lang="en-US" sz="2800" dirty="0">
                <a:latin typeface="Proxima Nova Cn Lt" panose="02000506030000020004" pitchFamily="50" charset="0"/>
              </a:rPr>
              <a:t>Sharp increases in 511 phone calls, 511 app downloads, website usage</a:t>
            </a:r>
          </a:p>
          <a:p>
            <a:pPr lvl="1"/>
            <a:r>
              <a:rPr lang="en-US" sz="2800" dirty="0">
                <a:latin typeface="Proxima Nova Cn Lt" panose="02000506030000020004" pitchFamily="50" charset="0"/>
              </a:rPr>
              <a:t>Changes in traveler behavior</a:t>
            </a:r>
          </a:p>
          <a:p>
            <a:pPr lvl="1"/>
            <a:r>
              <a:rPr lang="en-US" sz="2800" dirty="0">
                <a:latin typeface="Proxima Nova Cn Lt" panose="02000506030000020004" pitchFamily="50" charset="0"/>
              </a:rPr>
              <a:t>Overall, 7% reduction in traffic in the region during the 42-day closure period in 2017</a:t>
            </a:r>
          </a:p>
        </p:txBody>
      </p:sp>
      <p:sp>
        <p:nvSpPr>
          <p:cNvPr id="15" name="Title 3">
            <a:extLst>
              <a:ext uri="{FF2B5EF4-FFF2-40B4-BE49-F238E27FC236}">
                <a16:creationId xmlns:a16="http://schemas.microsoft.com/office/drawing/2014/main" id="{82F67369-376B-4B7D-89E8-66960802CD75}"/>
              </a:ext>
            </a:extLst>
          </p:cNvPr>
          <p:cNvSpPr>
            <a:spLocks noGrp="1"/>
          </p:cNvSpPr>
          <p:nvPr>
            <p:ph type="title"/>
          </p:nvPr>
        </p:nvSpPr>
        <p:spPr>
          <a:xfrm>
            <a:off x="208739" y="-1"/>
            <a:ext cx="11983260" cy="972685"/>
          </a:xfrm>
        </p:spPr>
        <p:txBody>
          <a:bodyPr>
            <a:noAutofit/>
          </a:bodyPr>
          <a:lstStyle/>
          <a:p>
            <a:r>
              <a:rPr lang="en-US" sz="3400" dirty="0">
                <a:solidFill>
                  <a:schemeClr val="bg1"/>
                </a:solidFill>
                <a:latin typeface="Proxima Nova Th" panose="02000506030000020004" pitchFamily="50" charset="0"/>
              </a:rPr>
              <a:t>Georgia DOT – Incident and Work Zone Management (2/2)</a:t>
            </a:r>
            <a:endParaRPr lang="en-US" sz="3400" dirty="0"/>
          </a:p>
        </p:txBody>
      </p:sp>
    </p:spTree>
    <p:extLst>
      <p:ext uri="{BB962C8B-B14F-4D97-AF65-F5344CB8AC3E}">
        <p14:creationId xmlns:p14="http://schemas.microsoft.com/office/powerpoint/2010/main" val="317435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5590B7-6619-424E-82C9-B76C8BB48CB9}"/>
              </a:ext>
              <a:ext uri="{C183D7F6-B498-43B3-948B-1728B52AA6E4}">
                <adec:decorative xmlns:adec="http://schemas.microsoft.com/office/drawing/2017/decorative" val="1"/>
              </a:ext>
            </a:extLst>
          </p:cNvPr>
          <p:cNvSpPr>
            <a:spLocks noGrp="1"/>
          </p:cNvSpPr>
          <p:nvPr>
            <p:ph type="sldNum" sz="quarter" idx="12"/>
          </p:nvPr>
        </p:nvSpPr>
        <p:spPr/>
        <p:txBody>
          <a:bodyPr/>
          <a:lstStyle/>
          <a:p>
            <a:fld id="{1CB3D30A-C3BD-46F5-A0FC-EC0DE5E3FDC0}" type="slidenum">
              <a:rPr lang="en-US" smtClean="0"/>
              <a:pPr/>
              <a:t>38</a:t>
            </a:fld>
            <a:endParaRPr lang="en-US" dirty="0"/>
          </a:p>
        </p:txBody>
      </p:sp>
      <p:sp>
        <p:nvSpPr>
          <p:cNvPr id="2" name="Title 1">
            <a:extLst>
              <a:ext uri="{FF2B5EF4-FFF2-40B4-BE49-F238E27FC236}">
                <a16:creationId xmlns:a16="http://schemas.microsoft.com/office/drawing/2014/main" id="{6FFF4C35-D06B-4D2F-B428-7CEABE355509}"/>
              </a:ext>
            </a:extLst>
          </p:cNvPr>
          <p:cNvSpPr>
            <a:spLocks noGrp="1"/>
          </p:cNvSpPr>
          <p:nvPr>
            <p:ph type="ctrTitle"/>
          </p:nvPr>
        </p:nvSpPr>
        <p:spPr/>
        <p:txBody>
          <a:bodyPr/>
          <a:lstStyle/>
          <a:p>
            <a:r>
              <a:rPr lang="en-US" dirty="0"/>
              <a:t>Arizona</a:t>
            </a:r>
          </a:p>
        </p:txBody>
      </p:sp>
    </p:spTree>
    <p:extLst>
      <p:ext uri="{BB962C8B-B14F-4D97-AF65-F5344CB8AC3E}">
        <p14:creationId xmlns:p14="http://schemas.microsoft.com/office/powerpoint/2010/main" val="2228821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465993-2ABE-440B-BBA3-5B9DF904FA1C}"/>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39</a:t>
            </a:fld>
            <a:endParaRPr lang="en-US" sz="1400" dirty="0">
              <a:solidFill>
                <a:schemeClr val="bg1"/>
              </a:solidFill>
            </a:endParaRPr>
          </a:p>
        </p:txBody>
      </p:sp>
      <p:sp>
        <p:nvSpPr>
          <p:cNvPr id="13" name="Rectangle 12">
            <a:extLst>
              <a:ext uri="{FF2B5EF4-FFF2-40B4-BE49-F238E27FC236}">
                <a16:creationId xmlns:a16="http://schemas.microsoft.com/office/drawing/2014/main" id="{CDC36882-48DB-44ED-B664-93C9B58E0BC2}"/>
              </a:ext>
            </a:extLst>
          </p:cNvPr>
          <p:cNvSpPr/>
          <p:nvPr/>
        </p:nvSpPr>
        <p:spPr>
          <a:xfrm>
            <a:off x="1730698" y="6068719"/>
            <a:ext cx="8730604" cy="276999"/>
          </a:xfrm>
          <a:prstGeom prst="rect">
            <a:avLst/>
          </a:prstGeom>
        </p:spPr>
        <p:txBody>
          <a:bodyPr wrap="square">
            <a:spAutoFit/>
          </a:bodyPr>
          <a:lstStyle/>
          <a:p>
            <a:pPr algn="ctr"/>
            <a:r>
              <a:rPr lang="en-US" sz="1200" dirty="0">
                <a:solidFill>
                  <a:schemeClr val="bg1"/>
                </a:solidFill>
                <a:latin typeface="Proxima Nova Cn Lt" panose="02000506030000020004"/>
              </a:rPr>
              <a:t>Source: Arizona DOT; </a:t>
            </a:r>
            <a:r>
              <a:rPr lang="en-US" sz="1200" dirty="0">
                <a:solidFill>
                  <a:schemeClr val="bg1"/>
                </a:solidFill>
                <a:latin typeface="Proxima Nova Cn Lt" panose="02000506030000020004"/>
                <a:hlinkClick r:id="rId3">
                  <a:extLst>
                    <a:ext uri="{A12FA001-AC4F-418D-AE19-62706E023703}">
                      <ahyp:hlinkClr xmlns:ahyp="http://schemas.microsoft.com/office/drawing/2018/hyperlinkcolor" val="tx"/>
                    </a:ext>
                  </a:extLst>
                </a:hlinkClick>
              </a:rPr>
              <a:t>website news article </a:t>
            </a:r>
            <a:r>
              <a:rPr lang="en-US" sz="1200" dirty="0">
                <a:solidFill>
                  <a:schemeClr val="bg1"/>
                </a:solidFill>
                <a:latin typeface="Proxima Nova Cn Lt" panose="02000506030000020004"/>
              </a:rPr>
              <a:t>(August 2018)</a:t>
            </a:r>
            <a:endParaRPr lang="en-US" sz="1200" u="sng" dirty="0">
              <a:solidFill>
                <a:schemeClr val="bg1"/>
              </a:solidFill>
              <a:latin typeface="Proxima Nova Cn Lt" panose="02000506030000020004"/>
            </a:endParaRPr>
          </a:p>
        </p:txBody>
      </p:sp>
      <p:pic>
        <p:nvPicPr>
          <p:cNvPr id="5" name="Picture 4" descr="Vehicles travel under new, more explicit and easier-to-read signage." title="Arizona DOT Innovative Signage">
            <a:extLst>
              <a:ext uri="{FF2B5EF4-FFF2-40B4-BE49-F238E27FC236}">
                <a16:creationId xmlns:a16="http://schemas.microsoft.com/office/drawing/2014/main" id="{A8DA1485-D4EE-4C2C-A5B7-78D002BAAC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1027" y="1306068"/>
            <a:ext cx="5610332" cy="3737884"/>
          </a:xfrm>
          <a:prstGeom prst="rect">
            <a:avLst/>
          </a:prstGeom>
        </p:spPr>
      </p:pic>
      <p:sp>
        <p:nvSpPr>
          <p:cNvPr id="197" name="Content Placeholder 196"/>
          <p:cNvSpPr>
            <a:spLocks noGrp="1"/>
          </p:cNvSpPr>
          <p:nvPr>
            <p:ph idx="1"/>
          </p:nvPr>
        </p:nvSpPr>
        <p:spPr>
          <a:xfrm>
            <a:off x="208739" y="1180680"/>
            <a:ext cx="5887261" cy="4728218"/>
          </a:xfrm>
        </p:spPr>
        <p:txBody>
          <a:bodyPr>
            <a:noAutofit/>
          </a:bodyPr>
          <a:lstStyle/>
          <a:p>
            <a:r>
              <a:rPr lang="en-US" dirty="0">
                <a:latin typeface="Proxima Nova Cn Lt" panose="02000506030000020004" pitchFamily="50" charset="0"/>
              </a:rPr>
              <a:t>Arizona DOT (ADOT) redesigned signage and restriped lanes in 2018 to improve clarity, performance, and safety</a:t>
            </a:r>
          </a:p>
          <a:p>
            <a:r>
              <a:rPr lang="en-US" dirty="0">
                <a:latin typeface="Proxima Nova Cn Lt" panose="02000506030000020004" pitchFamily="50" charset="0"/>
              </a:rPr>
              <a:t>The two-mile segment where westbound US-60 merges with I-10 in the Phoenix metro area had the highest number of serious and fatal crashes on the ADOT system.</a:t>
            </a:r>
          </a:p>
        </p:txBody>
      </p:sp>
      <p:sp>
        <p:nvSpPr>
          <p:cNvPr id="3" name="Title 2">
            <a:extLst>
              <a:ext uri="{FF2B5EF4-FFF2-40B4-BE49-F238E27FC236}">
                <a16:creationId xmlns:a16="http://schemas.microsoft.com/office/drawing/2014/main" id="{1773262C-D842-4DB6-AE5E-39B43FD630D9}"/>
              </a:ext>
            </a:extLst>
          </p:cNvPr>
          <p:cNvSpPr>
            <a:spLocks noGrp="1"/>
          </p:cNvSpPr>
          <p:nvPr>
            <p:ph type="title"/>
          </p:nvPr>
        </p:nvSpPr>
        <p:spPr/>
        <p:txBody>
          <a:bodyPr>
            <a:normAutofit/>
          </a:bodyPr>
          <a:lstStyle/>
          <a:p>
            <a:r>
              <a:rPr lang="en-US" sz="3800" dirty="0">
                <a:solidFill>
                  <a:schemeClr val="bg1"/>
                </a:solidFill>
                <a:latin typeface="Proxima Nova Th" panose="02000506030000020004" pitchFamily="50" charset="0"/>
              </a:rPr>
              <a:t>Arizona DOT – Innovative Signage and Striping (1/2)</a:t>
            </a:r>
            <a:endParaRPr lang="en-US" sz="3800" dirty="0"/>
          </a:p>
        </p:txBody>
      </p:sp>
    </p:spTree>
    <p:extLst>
      <p:ext uri="{BB962C8B-B14F-4D97-AF65-F5344CB8AC3E}">
        <p14:creationId xmlns:p14="http://schemas.microsoft.com/office/powerpoint/2010/main" val="3610729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31A9ED-CF10-4E71-AE58-2710B2A54CB3}"/>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4</a:t>
            </a:fld>
            <a:endParaRPr lang="en-US" sz="1400" dirty="0">
              <a:solidFill>
                <a:schemeClr val="bg1"/>
              </a:solidFill>
            </a:endParaRPr>
          </a:p>
        </p:txBody>
      </p:sp>
      <p:sp>
        <p:nvSpPr>
          <p:cNvPr id="197" name="Content Placeholder 196"/>
          <p:cNvSpPr>
            <a:spLocks noGrp="1"/>
          </p:cNvSpPr>
          <p:nvPr>
            <p:ph idx="1"/>
          </p:nvPr>
        </p:nvSpPr>
        <p:spPr/>
        <p:txBody>
          <a:bodyPr>
            <a:normAutofit/>
          </a:bodyPr>
          <a:lstStyle/>
          <a:p>
            <a:pPr marL="0" indent="0">
              <a:buNone/>
            </a:pPr>
            <a:r>
              <a:rPr lang="en-US" sz="3200" dirty="0">
                <a:latin typeface="Proxima Nova Cn Lt" panose="02000506030000020004" pitchFamily="50" charset="0"/>
              </a:rPr>
              <a:t>“TSMO is a coordinated approach to managing and operating our roadways as safely and efficiently as possible, focused on maximizing existing infrastructure, addressing the causes of breakdowns in flow, and overall performance of the transportation system.  TSMO helps us maximize the safe movement of people and goods across modes with a focus on relatively low-cost, quickly implemented operational improvements within our existing facilities.”</a:t>
            </a:r>
          </a:p>
          <a:p>
            <a:pPr marL="0" indent="0">
              <a:buNone/>
            </a:pPr>
            <a:r>
              <a:rPr lang="en-US" dirty="0">
                <a:latin typeface="Proxima Nova Cn Lt" panose="02000506030000020004" pitchFamily="50" charset="0"/>
              </a:rPr>
              <a:t>--Scott Marler, Iowa Department of Transportation (DOT) Director</a:t>
            </a:r>
          </a:p>
        </p:txBody>
      </p:sp>
      <p:sp>
        <p:nvSpPr>
          <p:cNvPr id="196" name="Title 195"/>
          <p:cNvSpPr>
            <a:spLocks noGrp="1"/>
          </p:cNvSpPr>
          <p:nvPr>
            <p:ph type="title"/>
          </p:nvPr>
        </p:nvSpPr>
        <p:spPr/>
        <p:txBody>
          <a:bodyPr/>
          <a:lstStyle/>
          <a:p>
            <a:r>
              <a:rPr lang="en-US" dirty="0">
                <a:solidFill>
                  <a:schemeClr val="bg1"/>
                </a:solidFill>
                <a:latin typeface="Proxima Nova Th" panose="02000506030000020004" pitchFamily="50" charset="0"/>
              </a:rPr>
              <a:t>What is TSMO? (2/2)</a:t>
            </a:r>
          </a:p>
        </p:txBody>
      </p:sp>
    </p:spTree>
    <p:extLst>
      <p:ext uri="{BB962C8B-B14F-4D97-AF65-F5344CB8AC3E}">
        <p14:creationId xmlns:p14="http://schemas.microsoft.com/office/powerpoint/2010/main" val="3786026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465993-2ABE-440B-BBA3-5B9DF904FA1C}"/>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40</a:t>
            </a:fld>
            <a:endParaRPr lang="en-US" sz="1400" dirty="0">
              <a:solidFill>
                <a:schemeClr val="bg1"/>
              </a:solidFill>
            </a:endParaRPr>
          </a:p>
        </p:txBody>
      </p:sp>
      <p:sp>
        <p:nvSpPr>
          <p:cNvPr id="12" name="Rectangle 11">
            <a:extLst>
              <a:ext uri="{FF2B5EF4-FFF2-40B4-BE49-F238E27FC236}">
                <a16:creationId xmlns:a16="http://schemas.microsoft.com/office/drawing/2014/main" id="{DFFEF23C-33BA-4CDF-9C87-BF71BBC04B70}"/>
              </a:ext>
            </a:extLst>
          </p:cNvPr>
          <p:cNvSpPr/>
          <p:nvPr/>
        </p:nvSpPr>
        <p:spPr>
          <a:xfrm>
            <a:off x="1730698" y="6068719"/>
            <a:ext cx="8730604" cy="276999"/>
          </a:xfrm>
          <a:prstGeom prst="rect">
            <a:avLst/>
          </a:prstGeom>
        </p:spPr>
        <p:txBody>
          <a:bodyPr wrap="square">
            <a:spAutoFit/>
          </a:bodyPr>
          <a:lstStyle/>
          <a:p>
            <a:pPr algn="ctr"/>
            <a:r>
              <a:rPr lang="en-US" sz="1200" dirty="0">
                <a:solidFill>
                  <a:schemeClr val="bg1"/>
                </a:solidFill>
                <a:latin typeface="Proxima Nova Cn Lt" panose="02000506030000020004"/>
              </a:rPr>
              <a:t>Source:  Photo from </a:t>
            </a:r>
            <a:r>
              <a:rPr lang="en-US" sz="1200" dirty="0">
                <a:solidFill>
                  <a:schemeClr val="bg1"/>
                </a:solidFill>
                <a:latin typeface="Proxima Nova Cn Lt" panose="02000506030000020004"/>
                <a:hlinkClick r:id="rId3">
                  <a:extLst>
                    <a:ext uri="{A12FA001-AC4F-418D-AE19-62706E023703}">
                      <ahyp:hlinkClr xmlns:ahyp="http://schemas.microsoft.com/office/drawing/2018/hyperlinkcolor" val="tx"/>
                    </a:ext>
                  </a:extLst>
                </a:hlinkClick>
              </a:rPr>
              <a:t>NOCOE Case Study</a:t>
            </a:r>
            <a:r>
              <a:rPr lang="en-US" sz="1200" dirty="0">
                <a:solidFill>
                  <a:schemeClr val="bg1"/>
                </a:solidFill>
                <a:latin typeface="Proxima Nova Cn Lt" panose="02000506030000020004"/>
              </a:rPr>
              <a:t>, February 2019</a:t>
            </a:r>
            <a:endParaRPr lang="en-US" sz="1200" u="sng" dirty="0">
              <a:solidFill>
                <a:schemeClr val="bg1"/>
              </a:solidFill>
              <a:latin typeface="Proxima Nova Cn Lt" panose="02000506030000020004"/>
            </a:endParaRPr>
          </a:p>
        </p:txBody>
      </p:sp>
      <p:pic>
        <p:nvPicPr>
          <p:cNvPr id="5" name="Picture 4" descr="Arizona DOT employees examine roadway striping." title="Arizona DOT signage and striping">
            <a:extLst>
              <a:ext uri="{FF2B5EF4-FFF2-40B4-BE49-F238E27FC236}">
                <a16:creationId xmlns:a16="http://schemas.microsoft.com/office/drawing/2014/main" id="{8B6E4CAD-69EA-4D0F-B553-5D96DF34FBAD}"/>
              </a:ext>
            </a:extLst>
          </p:cNvPr>
          <p:cNvPicPr>
            <a:picLocks noChangeAspect="1"/>
          </p:cNvPicPr>
          <p:nvPr/>
        </p:nvPicPr>
        <p:blipFill>
          <a:blip r:embed="rId4"/>
          <a:stretch>
            <a:fillRect/>
          </a:stretch>
        </p:blipFill>
        <p:spPr>
          <a:xfrm>
            <a:off x="6645600" y="1201273"/>
            <a:ext cx="4953255" cy="4038808"/>
          </a:xfrm>
          <a:prstGeom prst="rect">
            <a:avLst/>
          </a:prstGeom>
        </p:spPr>
      </p:pic>
      <p:sp>
        <p:nvSpPr>
          <p:cNvPr id="3" name="TextBox 2"/>
          <p:cNvSpPr txBox="1"/>
          <p:nvPr/>
        </p:nvSpPr>
        <p:spPr>
          <a:xfrm>
            <a:off x="377169" y="5273016"/>
            <a:ext cx="10745755" cy="707886"/>
          </a:xfrm>
          <a:prstGeom prst="rect">
            <a:avLst/>
          </a:prstGeom>
          <a:noFill/>
        </p:spPr>
        <p:txBody>
          <a:bodyPr wrap="square" rtlCol="0">
            <a:spAutoFit/>
          </a:bodyPr>
          <a:lstStyle/>
          <a:p>
            <a:r>
              <a:rPr lang="en-US" sz="2000" i="1" dirty="0">
                <a:solidFill>
                  <a:srgbClr val="002060"/>
                </a:solidFill>
                <a:latin typeface="Proxima Nova Cn Lt" panose="02000506030000020004"/>
              </a:rPr>
              <a:t>**Numbers reflect 12 months before the project to 12 months after project was completed (2018-2019)</a:t>
            </a:r>
          </a:p>
        </p:txBody>
      </p:sp>
      <p:sp>
        <p:nvSpPr>
          <p:cNvPr id="197" name="Content Placeholder 196"/>
          <p:cNvSpPr>
            <a:spLocks noGrp="1"/>
          </p:cNvSpPr>
          <p:nvPr>
            <p:ph idx="1"/>
          </p:nvPr>
        </p:nvSpPr>
        <p:spPr>
          <a:xfrm>
            <a:off x="208739" y="1180680"/>
            <a:ext cx="6179361" cy="4728218"/>
          </a:xfrm>
        </p:spPr>
        <p:txBody>
          <a:bodyPr>
            <a:noAutofit/>
          </a:bodyPr>
          <a:lstStyle/>
          <a:p>
            <a:pPr marL="0" indent="0">
              <a:buNone/>
            </a:pPr>
            <a:r>
              <a:rPr lang="en-US" sz="3200" dirty="0">
                <a:latin typeface="Proxima Nova Cn Lt" panose="02000506030000020004" pitchFamily="50" charset="0"/>
              </a:rPr>
              <a:t>Within one year, the project resulted in:</a:t>
            </a:r>
          </a:p>
          <a:p>
            <a:pPr lvl="1"/>
            <a:r>
              <a:rPr lang="en-US" sz="2800" dirty="0">
                <a:latin typeface="Proxima Nova Cn Lt" panose="02000506030000020004" pitchFamily="50" charset="0"/>
              </a:rPr>
              <a:t>385 fewer crashes</a:t>
            </a:r>
          </a:p>
          <a:p>
            <a:pPr lvl="1"/>
            <a:r>
              <a:rPr lang="en-US" sz="2800" dirty="0">
                <a:latin typeface="Proxima Nova Cn Lt" panose="02000506030000020004" pitchFamily="50" charset="0"/>
              </a:rPr>
              <a:t>66% reduction in crashes of all severities</a:t>
            </a:r>
          </a:p>
          <a:p>
            <a:pPr lvl="1"/>
            <a:r>
              <a:rPr lang="en-US" sz="2800" dirty="0">
                <a:latin typeface="Proxima Nova Cn Lt" panose="02000506030000020004" pitchFamily="50" charset="0"/>
              </a:rPr>
              <a:t>1,969:1 Benefit-Cost Ratio</a:t>
            </a:r>
          </a:p>
        </p:txBody>
      </p:sp>
      <p:sp>
        <p:nvSpPr>
          <p:cNvPr id="13" name="Title 2">
            <a:extLst>
              <a:ext uri="{FF2B5EF4-FFF2-40B4-BE49-F238E27FC236}">
                <a16:creationId xmlns:a16="http://schemas.microsoft.com/office/drawing/2014/main" id="{4264A8DC-A959-4DB7-9042-63D41E8863F7}"/>
              </a:ext>
            </a:extLst>
          </p:cNvPr>
          <p:cNvSpPr>
            <a:spLocks noGrp="1"/>
          </p:cNvSpPr>
          <p:nvPr>
            <p:ph type="title"/>
          </p:nvPr>
        </p:nvSpPr>
        <p:spPr>
          <a:xfrm>
            <a:off x="208739" y="-1"/>
            <a:ext cx="11983260" cy="972685"/>
          </a:xfrm>
        </p:spPr>
        <p:txBody>
          <a:bodyPr>
            <a:normAutofit/>
          </a:bodyPr>
          <a:lstStyle/>
          <a:p>
            <a:r>
              <a:rPr lang="en-US" sz="3800" dirty="0">
                <a:solidFill>
                  <a:schemeClr val="bg1"/>
                </a:solidFill>
                <a:latin typeface="Proxima Nova Th" panose="02000506030000020004" pitchFamily="50" charset="0"/>
              </a:rPr>
              <a:t>Arizona DOT – Innovative Signage and Striping (2/2)</a:t>
            </a:r>
            <a:endParaRPr lang="en-US" sz="3800" dirty="0"/>
          </a:p>
        </p:txBody>
      </p:sp>
    </p:spTree>
    <p:extLst>
      <p:ext uri="{BB962C8B-B14F-4D97-AF65-F5344CB8AC3E}">
        <p14:creationId xmlns:p14="http://schemas.microsoft.com/office/powerpoint/2010/main" val="1227779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F76368-10E6-49C2-9477-91197DFCB4F6}"/>
              </a:ext>
              <a:ext uri="{C183D7F6-B498-43B3-948B-1728B52AA6E4}">
                <adec:decorative xmlns:adec="http://schemas.microsoft.com/office/drawing/2017/decorative" val="1"/>
              </a:ext>
            </a:extLst>
          </p:cNvPr>
          <p:cNvSpPr>
            <a:spLocks noGrp="1"/>
          </p:cNvSpPr>
          <p:nvPr>
            <p:ph type="sldNum" sz="quarter" idx="12"/>
          </p:nvPr>
        </p:nvSpPr>
        <p:spPr/>
        <p:txBody>
          <a:bodyPr/>
          <a:lstStyle/>
          <a:p>
            <a:fld id="{1CB3D30A-C3BD-46F5-A0FC-EC0DE5E3FDC0}" type="slidenum">
              <a:rPr lang="en-US" smtClean="0"/>
              <a:pPr/>
              <a:t>41</a:t>
            </a:fld>
            <a:endParaRPr lang="en-US" dirty="0"/>
          </a:p>
        </p:txBody>
      </p:sp>
      <p:sp>
        <p:nvSpPr>
          <p:cNvPr id="2" name="Title 1">
            <a:extLst>
              <a:ext uri="{FF2B5EF4-FFF2-40B4-BE49-F238E27FC236}">
                <a16:creationId xmlns:a16="http://schemas.microsoft.com/office/drawing/2014/main" id="{4DDA8F55-BDC0-4E4A-9EC7-C9AE8A5155A7}"/>
              </a:ext>
            </a:extLst>
          </p:cNvPr>
          <p:cNvSpPr>
            <a:spLocks noGrp="1"/>
          </p:cNvSpPr>
          <p:nvPr>
            <p:ph type="ctrTitle"/>
          </p:nvPr>
        </p:nvSpPr>
        <p:spPr/>
        <p:txBody>
          <a:bodyPr/>
          <a:lstStyle/>
          <a:p>
            <a:r>
              <a:rPr lang="en-US" dirty="0"/>
              <a:t>Michigan</a:t>
            </a:r>
          </a:p>
        </p:txBody>
      </p:sp>
    </p:spTree>
    <p:extLst>
      <p:ext uri="{BB962C8B-B14F-4D97-AF65-F5344CB8AC3E}">
        <p14:creationId xmlns:p14="http://schemas.microsoft.com/office/powerpoint/2010/main" val="1530463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465993-2ABE-440B-BBA3-5B9DF904FA1C}"/>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42</a:t>
            </a:fld>
            <a:endParaRPr lang="en-US" sz="1400" dirty="0">
              <a:solidFill>
                <a:schemeClr val="bg1"/>
              </a:solidFill>
            </a:endParaRPr>
          </a:p>
        </p:txBody>
      </p:sp>
      <p:sp>
        <p:nvSpPr>
          <p:cNvPr id="197" name="Content Placeholder 196"/>
          <p:cNvSpPr>
            <a:spLocks noGrp="1"/>
          </p:cNvSpPr>
          <p:nvPr>
            <p:ph idx="1"/>
          </p:nvPr>
        </p:nvSpPr>
        <p:spPr/>
        <p:txBody>
          <a:bodyPr>
            <a:noAutofit/>
          </a:bodyPr>
          <a:lstStyle/>
          <a:p>
            <a:r>
              <a:rPr lang="en-US" sz="3200" dirty="0">
                <a:latin typeface="Proxima Nova Cn Lt" panose="02000506030000020004" pitchFamily="50" charset="0"/>
              </a:rPr>
              <a:t>Michigan DOT used Active Transportation Management (ATM) strategies on US-23 to dynamically manage issues of:</a:t>
            </a:r>
          </a:p>
          <a:p>
            <a:pPr lvl="1"/>
            <a:r>
              <a:rPr lang="en-US" sz="2800" dirty="0">
                <a:latin typeface="Proxima Nova Cn Lt" panose="02000506030000020004" pitchFamily="50" charset="0"/>
              </a:rPr>
              <a:t>Congestion</a:t>
            </a:r>
          </a:p>
          <a:p>
            <a:pPr lvl="1"/>
            <a:r>
              <a:rPr lang="en-US" sz="2800" dirty="0">
                <a:latin typeface="Proxima Nova Cn Lt" panose="02000506030000020004" pitchFamily="50" charset="0"/>
              </a:rPr>
              <a:t>Operations</a:t>
            </a:r>
          </a:p>
          <a:p>
            <a:pPr lvl="1"/>
            <a:r>
              <a:rPr lang="en-US" sz="2800" dirty="0">
                <a:latin typeface="Proxima Nova Cn Lt" panose="02000506030000020004" pitchFamily="50" charset="0"/>
              </a:rPr>
              <a:t>Incident management </a:t>
            </a:r>
          </a:p>
          <a:p>
            <a:r>
              <a:rPr lang="en-US" sz="3200" dirty="0">
                <a:latin typeface="Proxima Nova Cn Lt" panose="02000506030000020004" pitchFamily="50" charset="0"/>
              </a:rPr>
              <a:t>Strategies used include dynamic lane control and shoulder use, variable speed advisories, and queue warning.</a:t>
            </a:r>
          </a:p>
        </p:txBody>
      </p:sp>
      <p:sp>
        <p:nvSpPr>
          <p:cNvPr id="3" name="Title 2">
            <a:extLst>
              <a:ext uri="{FF2B5EF4-FFF2-40B4-BE49-F238E27FC236}">
                <a16:creationId xmlns:a16="http://schemas.microsoft.com/office/drawing/2014/main" id="{B8E60588-13A4-44B8-BDE7-BD0DBA585023}"/>
              </a:ext>
            </a:extLst>
          </p:cNvPr>
          <p:cNvSpPr>
            <a:spLocks noGrp="1"/>
          </p:cNvSpPr>
          <p:nvPr>
            <p:ph type="title"/>
          </p:nvPr>
        </p:nvSpPr>
        <p:spPr/>
        <p:txBody>
          <a:bodyPr>
            <a:normAutofit/>
          </a:bodyPr>
          <a:lstStyle/>
          <a:p>
            <a:r>
              <a:rPr lang="en-US" sz="3600" dirty="0">
                <a:solidFill>
                  <a:schemeClr val="bg1"/>
                </a:solidFill>
                <a:latin typeface="Proxima Nova Th" panose="02000506030000020004" pitchFamily="50" charset="0"/>
              </a:rPr>
              <a:t>Michigan DOT – Active Transportation Management (1/2)</a:t>
            </a:r>
            <a:endParaRPr lang="en-US" sz="3600" dirty="0"/>
          </a:p>
        </p:txBody>
      </p:sp>
    </p:spTree>
    <p:extLst>
      <p:ext uri="{BB962C8B-B14F-4D97-AF65-F5344CB8AC3E}">
        <p14:creationId xmlns:p14="http://schemas.microsoft.com/office/powerpoint/2010/main" val="70987841"/>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465993-2ABE-440B-BBA3-5B9DF904FA1C}"/>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43</a:t>
            </a:fld>
            <a:endParaRPr lang="en-US" sz="1400" dirty="0">
              <a:solidFill>
                <a:schemeClr val="bg1"/>
              </a:solidFill>
            </a:endParaRPr>
          </a:p>
        </p:txBody>
      </p:sp>
      <p:sp>
        <p:nvSpPr>
          <p:cNvPr id="12" name="TextBox 11">
            <a:hlinkClick r:id="rId4"/>
            <a:extLst>
              <a:ext uri="{FF2B5EF4-FFF2-40B4-BE49-F238E27FC236}">
                <a16:creationId xmlns:a16="http://schemas.microsoft.com/office/drawing/2014/main" id="{0084A8E5-2D98-4B7A-9385-FA7C667B3465}"/>
              </a:ext>
            </a:extLst>
          </p:cNvPr>
          <p:cNvSpPr txBox="1"/>
          <p:nvPr/>
        </p:nvSpPr>
        <p:spPr>
          <a:xfrm>
            <a:off x="3061443" y="6071750"/>
            <a:ext cx="6110416" cy="276999"/>
          </a:xfrm>
          <a:prstGeom prst="rect">
            <a:avLst/>
          </a:prstGeom>
          <a:noFill/>
        </p:spPr>
        <p:txBody>
          <a:bodyPr wrap="square">
            <a:spAutoFit/>
          </a:bodyPr>
          <a:lstStyle/>
          <a:p>
            <a:pPr algn="ctr"/>
            <a:r>
              <a:rPr lang="en-US" sz="1200" dirty="0">
                <a:solidFill>
                  <a:schemeClr val="bg1"/>
                </a:solidFill>
                <a:latin typeface="Proxima Nova Cn Lt" panose="02000506030000020004"/>
              </a:rPr>
              <a:t>Source:  Photo from NOCOE Case Study, July 2019</a:t>
            </a:r>
            <a:endParaRPr lang="en-US" sz="1200" u="sng" dirty="0">
              <a:solidFill>
                <a:schemeClr val="bg1"/>
              </a:solidFill>
              <a:latin typeface="Proxima Nova Cn Lt" panose="02000506030000020004"/>
            </a:endParaRPr>
          </a:p>
        </p:txBody>
      </p:sp>
      <p:pic>
        <p:nvPicPr>
          <p:cNvPr id="4" name="Picture 3" descr="Drivers encounter dynamic lane control and shoulder use, with speed limits displayed overhead." title="Michigan active transportation management">
            <a:extLst>
              <a:ext uri="{FF2B5EF4-FFF2-40B4-BE49-F238E27FC236}">
                <a16:creationId xmlns:a16="http://schemas.microsoft.com/office/drawing/2014/main" id="{5A420168-8B96-4769-B7A8-1E757FAF1558}"/>
              </a:ext>
            </a:extLst>
          </p:cNvPr>
          <p:cNvPicPr>
            <a:picLocks noChangeAspect="1"/>
          </p:cNvPicPr>
          <p:nvPr/>
        </p:nvPicPr>
        <p:blipFill rotWithShape="1">
          <a:blip r:embed="rId5"/>
          <a:srcRect l="6050" r="15278"/>
          <a:stretch/>
        </p:blipFill>
        <p:spPr>
          <a:xfrm>
            <a:off x="6509967" y="1141701"/>
            <a:ext cx="5204238" cy="4035780"/>
          </a:xfrm>
          <a:prstGeom prst="rect">
            <a:avLst/>
          </a:prstGeom>
        </p:spPr>
      </p:pic>
      <p:sp>
        <p:nvSpPr>
          <p:cNvPr id="197" name="Content Placeholder 196"/>
          <p:cNvSpPr>
            <a:spLocks noGrp="1"/>
          </p:cNvSpPr>
          <p:nvPr>
            <p:ph idx="1"/>
          </p:nvPr>
        </p:nvSpPr>
        <p:spPr>
          <a:xfrm>
            <a:off x="208739" y="1180680"/>
            <a:ext cx="6128561" cy="4728218"/>
          </a:xfrm>
        </p:spPr>
        <p:txBody>
          <a:bodyPr>
            <a:noAutofit/>
          </a:bodyPr>
          <a:lstStyle/>
          <a:p>
            <a:r>
              <a:rPr lang="en-US" sz="3200" dirty="0">
                <a:latin typeface="Proxima Nova Cn Lt" panose="02000506030000020004" pitchFamily="50" charset="0"/>
              </a:rPr>
              <a:t>Since deployment in 2016, commuters now enjoy greater safety and decreased congestion.</a:t>
            </a:r>
          </a:p>
          <a:p>
            <a:r>
              <a:rPr lang="en-US" sz="3200" dirty="0">
                <a:latin typeface="Proxima Nova Cn Lt" panose="02000506030000020004" pitchFamily="50" charset="0"/>
              </a:rPr>
              <a:t>ATM strategies increased reliability by up to 56% and improved corridor speeds by up to 19 mph.</a:t>
            </a:r>
          </a:p>
        </p:txBody>
      </p:sp>
      <p:sp>
        <p:nvSpPr>
          <p:cNvPr id="14" name="Title 2">
            <a:extLst>
              <a:ext uri="{FF2B5EF4-FFF2-40B4-BE49-F238E27FC236}">
                <a16:creationId xmlns:a16="http://schemas.microsoft.com/office/drawing/2014/main" id="{8C249343-53A7-418E-813F-9CB5BE0126B9}"/>
              </a:ext>
            </a:extLst>
          </p:cNvPr>
          <p:cNvSpPr>
            <a:spLocks noGrp="1"/>
          </p:cNvSpPr>
          <p:nvPr>
            <p:ph type="title"/>
          </p:nvPr>
        </p:nvSpPr>
        <p:spPr>
          <a:xfrm>
            <a:off x="208739" y="-1"/>
            <a:ext cx="11983260" cy="972685"/>
          </a:xfrm>
        </p:spPr>
        <p:txBody>
          <a:bodyPr>
            <a:normAutofit/>
          </a:bodyPr>
          <a:lstStyle/>
          <a:p>
            <a:r>
              <a:rPr lang="en-US" sz="3600" dirty="0">
                <a:solidFill>
                  <a:schemeClr val="bg1"/>
                </a:solidFill>
                <a:latin typeface="Proxima Nova Th" panose="02000506030000020004" pitchFamily="50" charset="0"/>
              </a:rPr>
              <a:t>Michigan DOT – Active Transportation Management (2/2)</a:t>
            </a:r>
            <a:endParaRPr lang="en-US" sz="3600" dirty="0"/>
          </a:p>
        </p:txBody>
      </p:sp>
    </p:spTree>
    <p:extLst>
      <p:ext uri="{BB962C8B-B14F-4D97-AF65-F5344CB8AC3E}">
        <p14:creationId xmlns:p14="http://schemas.microsoft.com/office/powerpoint/2010/main" val="2057232217"/>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0D64EF-70A9-4A04-9EA9-C67C797414A5}"/>
              </a:ext>
              <a:ext uri="{C183D7F6-B498-43B3-948B-1728B52AA6E4}">
                <adec:decorative xmlns:adec="http://schemas.microsoft.com/office/drawing/2017/decorative" val="1"/>
              </a:ext>
            </a:extLst>
          </p:cNvPr>
          <p:cNvSpPr>
            <a:spLocks noGrp="1"/>
          </p:cNvSpPr>
          <p:nvPr>
            <p:ph type="sldNum" sz="quarter" idx="12"/>
          </p:nvPr>
        </p:nvSpPr>
        <p:spPr/>
        <p:txBody>
          <a:bodyPr/>
          <a:lstStyle/>
          <a:p>
            <a:fld id="{1CB3D30A-C3BD-46F5-A0FC-EC0DE5E3FDC0}" type="slidenum">
              <a:rPr lang="en-US" smtClean="0"/>
              <a:pPr/>
              <a:t>44</a:t>
            </a:fld>
            <a:endParaRPr lang="en-US" dirty="0"/>
          </a:p>
        </p:txBody>
      </p:sp>
      <p:sp>
        <p:nvSpPr>
          <p:cNvPr id="2" name="Title 1">
            <a:extLst>
              <a:ext uri="{FF2B5EF4-FFF2-40B4-BE49-F238E27FC236}">
                <a16:creationId xmlns:a16="http://schemas.microsoft.com/office/drawing/2014/main" id="{4DDA8F55-BDC0-4E4A-9EC7-C9AE8A5155A7}"/>
              </a:ext>
            </a:extLst>
          </p:cNvPr>
          <p:cNvSpPr>
            <a:spLocks noGrp="1"/>
          </p:cNvSpPr>
          <p:nvPr>
            <p:ph type="ctrTitle"/>
          </p:nvPr>
        </p:nvSpPr>
        <p:spPr/>
        <p:txBody>
          <a:bodyPr/>
          <a:lstStyle/>
          <a:p>
            <a:r>
              <a:rPr lang="en-US" dirty="0"/>
              <a:t>Nevada</a:t>
            </a:r>
          </a:p>
        </p:txBody>
      </p:sp>
    </p:spTree>
    <p:extLst>
      <p:ext uri="{BB962C8B-B14F-4D97-AF65-F5344CB8AC3E}">
        <p14:creationId xmlns:p14="http://schemas.microsoft.com/office/powerpoint/2010/main" val="3569228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465993-2ABE-440B-BBA3-5B9DF904FA1C}"/>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45</a:t>
            </a:fld>
            <a:endParaRPr lang="en-US" sz="1400" dirty="0">
              <a:solidFill>
                <a:schemeClr val="bg1"/>
              </a:solidFill>
            </a:endParaRPr>
          </a:p>
        </p:txBody>
      </p:sp>
      <p:sp>
        <p:nvSpPr>
          <p:cNvPr id="4" name="Rectangle 3"/>
          <p:cNvSpPr/>
          <p:nvPr/>
        </p:nvSpPr>
        <p:spPr>
          <a:xfrm>
            <a:off x="4675868" y="6072725"/>
            <a:ext cx="2840265" cy="276999"/>
          </a:xfrm>
          <a:prstGeom prst="rect">
            <a:avLst/>
          </a:prstGeom>
        </p:spPr>
        <p:txBody>
          <a:bodyPr wrap="none">
            <a:spAutoFit/>
          </a:bodyPr>
          <a:lstStyle/>
          <a:p>
            <a:pPr algn="ctr"/>
            <a:r>
              <a:rPr lang="en-US" sz="1200" dirty="0">
                <a:solidFill>
                  <a:schemeClr val="bg1"/>
                </a:solidFill>
                <a:latin typeface="Proxima Nova Cn Lt" panose="02000506030000020004"/>
              </a:rPr>
              <a:t>Source:  </a:t>
            </a:r>
            <a:r>
              <a:rPr lang="en-US" sz="1200" dirty="0">
                <a:solidFill>
                  <a:schemeClr val="bg1"/>
                </a:solidFill>
                <a:latin typeface="Proxima Nova Cn Lt" panose="02000506030000020004"/>
                <a:hlinkClick r:id="rId3">
                  <a:extLst>
                    <a:ext uri="{A12FA001-AC4F-418D-AE19-62706E023703}">
                      <ahyp:hlinkClr xmlns:ahyp="http://schemas.microsoft.com/office/drawing/2018/hyperlinkcolor" val="tx"/>
                    </a:ext>
                  </a:extLst>
                </a:hlinkClick>
              </a:rPr>
              <a:t>NOCOE Case Study</a:t>
            </a:r>
            <a:r>
              <a:rPr lang="en-US" sz="1200" dirty="0">
                <a:solidFill>
                  <a:schemeClr val="bg1"/>
                </a:solidFill>
                <a:latin typeface="Proxima Nova Cn Lt" panose="02000506030000020004"/>
              </a:rPr>
              <a:t>, May 2019</a:t>
            </a:r>
            <a:endParaRPr lang="en-US" sz="1200" u="sng" dirty="0">
              <a:solidFill>
                <a:schemeClr val="bg1"/>
              </a:solidFill>
              <a:latin typeface="Proxima Nova Cn Lt" panose="02000506030000020004"/>
            </a:endParaRPr>
          </a:p>
        </p:txBody>
      </p:sp>
      <p:sp>
        <p:nvSpPr>
          <p:cNvPr id="197" name="Content Placeholder 196"/>
          <p:cNvSpPr>
            <a:spLocks noGrp="1"/>
          </p:cNvSpPr>
          <p:nvPr>
            <p:ph idx="1"/>
          </p:nvPr>
        </p:nvSpPr>
        <p:spPr/>
        <p:txBody>
          <a:bodyPr>
            <a:noAutofit/>
          </a:bodyPr>
          <a:lstStyle/>
          <a:p>
            <a:r>
              <a:rPr lang="en-US" sz="3200" dirty="0">
                <a:latin typeface="Proxima Nova Cn Lt" panose="02000506030000020004" pitchFamily="50" charset="0"/>
              </a:rPr>
              <a:t>Nevada DOT developed a collective platform where all agencies could share real-time incident data to help manage traffic and prevent crashes.</a:t>
            </a:r>
          </a:p>
          <a:p>
            <a:pPr lvl="1"/>
            <a:r>
              <a:rPr lang="en-US" sz="2800" dirty="0">
                <a:latin typeface="Proxima Nova Cn Lt" panose="02000506030000020004" pitchFamily="50" charset="0"/>
              </a:rPr>
              <a:t>Real-time data reaches all involved agencies, multi-discipline first responders, and public users</a:t>
            </a:r>
          </a:p>
          <a:p>
            <a:pPr lvl="1"/>
            <a:r>
              <a:rPr lang="en-US" sz="2800" dirty="0">
                <a:latin typeface="Proxima Nova Cn Lt" panose="02000506030000020004" pitchFamily="50" charset="0"/>
              </a:rPr>
              <a:t>Platform leverages in-vehicle data and artificial intelligence</a:t>
            </a:r>
          </a:p>
          <a:p>
            <a:r>
              <a:rPr lang="en-US" sz="3200" dirty="0">
                <a:latin typeface="Proxima Nova Cn Lt" panose="02000506030000020004" pitchFamily="50" charset="0"/>
              </a:rPr>
              <a:t>12-Minute reduction in incident response times and reduction in secondary crashes in Southern Nevada (from installation in 2017 through May 2019)</a:t>
            </a:r>
          </a:p>
        </p:txBody>
      </p:sp>
      <p:sp>
        <p:nvSpPr>
          <p:cNvPr id="3" name="Title 2">
            <a:extLst>
              <a:ext uri="{FF2B5EF4-FFF2-40B4-BE49-F238E27FC236}">
                <a16:creationId xmlns:a16="http://schemas.microsoft.com/office/drawing/2014/main" id="{62D9CE9C-F39F-44B6-8E91-A9732E053129}"/>
              </a:ext>
            </a:extLst>
          </p:cNvPr>
          <p:cNvSpPr>
            <a:spLocks noGrp="1"/>
          </p:cNvSpPr>
          <p:nvPr>
            <p:ph type="title"/>
          </p:nvPr>
        </p:nvSpPr>
        <p:spPr/>
        <p:txBody>
          <a:bodyPr>
            <a:normAutofit/>
          </a:bodyPr>
          <a:lstStyle/>
          <a:p>
            <a:r>
              <a:rPr lang="en-US" sz="4400" dirty="0">
                <a:solidFill>
                  <a:schemeClr val="bg1"/>
                </a:solidFill>
                <a:latin typeface="Proxima Nova Th" panose="02000506030000020004" pitchFamily="50" charset="0"/>
              </a:rPr>
              <a:t>Nevada DOT – Traffic Incident Management</a:t>
            </a:r>
            <a:endParaRPr lang="en-US" dirty="0"/>
          </a:p>
        </p:txBody>
      </p:sp>
    </p:spTree>
    <p:extLst>
      <p:ext uri="{BB962C8B-B14F-4D97-AF65-F5344CB8AC3E}">
        <p14:creationId xmlns:p14="http://schemas.microsoft.com/office/powerpoint/2010/main" val="1746521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F28B85-3190-4ABE-BA04-C8B75396042F}"/>
              </a:ext>
              <a:ext uri="{C183D7F6-B498-43B3-948B-1728B52AA6E4}">
                <adec:decorative xmlns:adec="http://schemas.microsoft.com/office/drawing/2017/decorative" val="1"/>
              </a:ext>
            </a:extLst>
          </p:cNvPr>
          <p:cNvSpPr>
            <a:spLocks noGrp="1"/>
          </p:cNvSpPr>
          <p:nvPr>
            <p:ph type="sldNum" sz="quarter" idx="12"/>
          </p:nvPr>
        </p:nvSpPr>
        <p:spPr/>
        <p:txBody>
          <a:bodyPr/>
          <a:lstStyle/>
          <a:p>
            <a:fld id="{1CB3D30A-C3BD-46F5-A0FC-EC0DE5E3FDC0}" type="slidenum">
              <a:rPr lang="en-US" smtClean="0"/>
              <a:pPr/>
              <a:t>46</a:t>
            </a:fld>
            <a:endParaRPr lang="en-US" dirty="0"/>
          </a:p>
        </p:txBody>
      </p:sp>
      <p:sp>
        <p:nvSpPr>
          <p:cNvPr id="2" name="Title 1">
            <a:extLst>
              <a:ext uri="{FF2B5EF4-FFF2-40B4-BE49-F238E27FC236}">
                <a16:creationId xmlns:a16="http://schemas.microsoft.com/office/drawing/2014/main" id="{4DDA8F55-BDC0-4E4A-9EC7-C9AE8A5155A7}"/>
              </a:ext>
            </a:extLst>
          </p:cNvPr>
          <p:cNvSpPr>
            <a:spLocks noGrp="1"/>
          </p:cNvSpPr>
          <p:nvPr>
            <p:ph type="ctrTitle"/>
          </p:nvPr>
        </p:nvSpPr>
        <p:spPr/>
        <p:txBody>
          <a:bodyPr/>
          <a:lstStyle/>
          <a:p>
            <a:r>
              <a:rPr lang="en-US" dirty="0"/>
              <a:t>Florida</a:t>
            </a:r>
          </a:p>
        </p:txBody>
      </p:sp>
    </p:spTree>
    <p:extLst>
      <p:ext uri="{BB962C8B-B14F-4D97-AF65-F5344CB8AC3E}">
        <p14:creationId xmlns:p14="http://schemas.microsoft.com/office/powerpoint/2010/main" val="5918274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EB111113-5274-40CD-958D-5DD529F7F3A1}"/>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47</a:t>
            </a:fld>
            <a:endParaRPr lang="en-US" sz="1400" dirty="0">
              <a:solidFill>
                <a:schemeClr val="bg1"/>
              </a:solidFill>
            </a:endParaRPr>
          </a:p>
        </p:txBody>
      </p:sp>
      <p:sp>
        <p:nvSpPr>
          <p:cNvPr id="197" name="Content Placeholder 196"/>
          <p:cNvSpPr>
            <a:spLocks noGrp="1"/>
          </p:cNvSpPr>
          <p:nvPr>
            <p:ph idx="1"/>
          </p:nvPr>
        </p:nvSpPr>
        <p:spPr/>
        <p:txBody>
          <a:bodyPr>
            <a:noAutofit/>
          </a:bodyPr>
          <a:lstStyle/>
          <a:p>
            <a:pPr marL="0" indent="0">
              <a:buNone/>
            </a:pPr>
            <a:r>
              <a:rPr lang="en-US" sz="3200" dirty="0">
                <a:latin typeface="Proxima Nova Cn Lt" panose="02000506030000020004" pitchFamily="50" charset="0"/>
              </a:rPr>
              <a:t>Implementing Integrated Corridor Management (ICM) by meshing freeway operations with arterial operations</a:t>
            </a:r>
          </a:p>
          <a:p>
            <a:r>
              <a:rPr lang="en-US" dirty="0">
                <a:latin typeface="Proxima Nova Cn Lt" panose="02000506030000020004" pitchFamily="50" charset="0"/>
              </a:rPr>
              <a:t>2017—Orlando was 2</a:t>
            </a:r>
            <a:r>
              <a:rPr lang="en-US" baseline="30000" dirty="0">
                <a:latin typeface="Proxima Nova Cn Lt" panose="02000506030000020004" pitchFamily="50" charset="0"/>
              </a:rPr>
              <a:t>nd</a:t>
            </a:r>
            <a:r>
              <a:rPr lang="en-US" dirty="0">
                <a:latin typeface="Proxima Nova Cn Lt" panose="02000506030000020004" pitchFamily="50" charset="0"/>
              </a:rPr>
              <a:t> fastest growing city and experienced 72 million visitors, according to Visit Orlando</a:t>
            </a:r>
          </a:p>
          <a:p>
            <a:r>
              <a:rPr lang="en-US" dirty="0">
                <a:latin typeface="Proxima Nova Cn Lt" panose="02000506030000020004" pitchFamily="50" charset="0"/>
              </a:rPr>
              <a:t>To improve transportation system, Florida DOT implemented ICM at the District 5 Regional Traffic Management Center</a:t>
            </a:r>
          </a:p>
          <a:p>
            <a:r>
              <a:rPr lang="en-US" dirty="0">
                <a:latin typeface="Proxima Nova Cn Lt" panose="02000506030000020004" pitchFamily="50" charset="0"/>
              </a:rPr>
              <a:t>Goal: To improve travel time efficiency and reliability </a:t>
            </a:r>
            <a:r>
              <a:rPr lang="en-US" b="1" dirty="0">
                <a:latin typeface="Proxima Nova Cn Lt" panose="02000506030000020004" pitchFamily="50" charset="0"/>
              </a:rPr>
              <a:t>and</a:t>
            </a:r>
            <a:r>
              <a:rPr lang="en-US" dirty="0">
                <a:latin typeface="Proxima Nova Cn Lt" panose="02000506030000020004" pitchFamily="50" charset="0"/>
              </a:rPr>
              <a:t> to perform incident management by meshing freeway operations with arterial operations</a:t>
            </a:r>
          </a:p>
        </p:txBody>
      </p:sp>
      <p:sp>
        <p:nvSpPr>
          <p:cNvPr id="2" name="Title 1">
            <a:extLst>
              <a:ext uri="{FF2B5EF4-FFF2-40B4-BE49-F238E27FC236}">
                <a16:creationId xmlns:a16="http://schemas.microsoft.com/office/drawing/2014/main" id="{5ABE0904-9F38-4472-9CD5-7AE911A5FBB1}"/>
              </a:ext>
            </a:extLst>
          </p:cNvPr>
          <p:cNvSpPr>
            <a:spLocks noGrp="1"/>
          </p:cNvSpPr>
          <p:nvPr>
            <p:ph type="title"/>
          </p:nvPr>
        </p:nvSpPr>
        <p:spPr/>
        <p:txBody>
          <a:bodyPr>
            <a:normAutofit/>
          </a:bodyPr>
          <a:lstStyle/>
          <a:p>
            <a:r>
              <a:rPr lang="en-US" sz="3800" dirty="0">
                <a:solidFill>
                  <a:schemeClr val="bg1"/>
                </a:solidFill>
                <a:latin typeface="Proxima Nova Th" panose="02000506030000020004" pitchFamily="50" charset="0"/>
              </a:rPr>
              <a:t>Florida DOT – Integrated Corridor Management (1/2)</a:t>
            </a:r>
            <a:endParaRPr lang="en-US" sz="3800" dirty="0"/>
          </a:p>
        </p:txBody>
      </p:sp>
    </p:spTree>
    <p:extLst>
      <p:ext uri="{BB962C8B-B14F-4D97-AF65-F5344CB8AC3E}">
        <p14:creationId xmlns:p14="http://schemas.microsoft.com/office/powerpoint/2010/main" val="63769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13581178-EEE5-431E-A272-0F356F39797E}"/>
              </a:ext>
              <a:ext uri="{C183D7F6-B498-43B3-948B-1728B52AA6E4}">
                <adec:decorative xmlns:adec="http://schemas.microsoft.com/office/drawing/2017/decorative" val="1"/>
              </a:ext>
            </a:extLst>
          </p:cNvPr>
          <p:cNvSpPr txBox="1">
            <a:spLocks/>
          </p:cNvSpPr>
          <p:nvPr/>
        </p:nvSpPr>
        <p:spPr>
          <a:xfrm>
            <a:off x="4724399" y="629044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078B11A-C9B3-4C02-AAE7-33DC9A908A4C}" type="slidenum">
              <a:rPr lang="en-US" sz="1400" smtClean="0">
                <a:solidFill>
                  <a:schemeClr val="bg1"/>
                </a:solidFill>
              </a:rPr>
              <a:pPr algn="ctr"/>
              <a:t>48</a:t>
            </a:fld>
            <a:endParaRPr lang="en-US" sz="1400" dirty="0">
              <a:solidFill>
                <a:schemeClr val="bg1"/>
              </a:solidFill>
            </a:endParaRPr>
          </a:p>
        </p:txBody>
      </p:sp>
      <p:sp>
        <p:nvSpPr>
          <p:cNvPr id="15" name="Rectangle 14"/>
          <p:cNvSpPr/>
          <p:nvPr/>
        </p:nvSpPr>
        <p:spPr>
          <a:xfrm>
            <a:off x="4660864" y="6072725"/>
            <a:ext cx="2870273" cy="276999"/>
          </a:xfrm>
          <a:prstGeom prst="rect">
            <a:avLst/>
          </a:prstGeom>
        </p:spPr>
        <p:txBody>
          <a:bodyPr wrap="none">
            <a:spAutoFit/>
          </a:bodyPr>
          <a:lstStyle/>
          <a:p>
            <a:pPr algn="ctr"/>
            <a:r>
              <a:rPr lang="en-US" sz="1200" dirty="0">
                <a:solidFill>
                  <a:schemeClr val="bg1"/>
                </a:solidFill>
                <a:latin typeface="Proxima Nova Cn Lt" panose="02000506030000020004"/>
              </a:rPr>
              <a:t>Source:  </a:t>
            </a:r>
            <a:r>
              <a:rPr lang="en-US" sz="1200" dirty="0">
                <a:solidFill>
                  <a:schemeClr val="bg1"/>
                </a:solidFill>
                <a:latin typeface="Proxima Nova Cn Lt" panose="02000506030000020004"/>
                <a:hlinkClick r:id="rId3">
                  <a:extLst>
                    <a:ext uri="{A12FA001-AC4F-418D-AE19-62706E023703}">
                      <ahyp:hlinkClr xmlns:ahyp="http://schemas.microsoft.com/office/drawing/2018/hyperlinkcolor" val="tx"/>
                    </a:ext>
                  </a:extLst>
                </a:hlinkClick>
              </a:rPr>
              <a:t>NOCOE Case Study</a:t>
            </a:r>
            <a:r>
              <a:rPr lang="en-US" sz="1200" dirty="0">
                <a:solidFill>
                  <a:schemeClr val="bg1"/>
                </a:solidFill>
                <a:latin typeface="Proxima Nova Cn Lt" panose="02000506030000020004"/>
              </a:rPr>
              <a:t>, April 2019</a:t>
            </a:r>
            <a:endParaRPr lang="en-US" sz="1200" u="sng" dirty="0">
              <a:solidFill>
                <a:schemeClr val="bg1"/>
              </a:solidFill>
              <a:latin typeface="Proxima Nova Cn Lt" panose="02000506030000020004"/>
            </a:endParaRPr>
          </a:p>
        </p:txBody>
      </p:sp>
      <p:sp>
        <p:nvSpPr>
          <p:cNvPr id="197" name="Content Placeholder 196"/>
          <p:cNvSpPr>
            <a:spLocks noGrp="1"/>
          </p:cNvSpPr>
          <p:nvPr>
            <p:ph idx="1"/>
          </p:nvPr>
        </p:nvSpPr>
        <p:spPr/>
        <p:txBody>
          <a:bodyPr>
            <a:normAutofit/>
          </a:bodyPr>
          <a:lstStyle/>
          <a:p>
            <a:r>
              <a:rPr lang="en-US" sz="3200" dirty="0">
                <a:latin typeface="Proxima Nova Cn Lt" panose="02000506030000020004" pitchFamily="50" charset="0"/>
              </a:rPr>
              <a:t>How this was done:</a:t>
            </a:r>
          </a:p>
          <a:p>
            <a:pPr lvl="1"/>
            <a:r>
              <a:rPr lang="en-US" sz="2200" dirty="0">
                <a:latin typeface="Proxima Nova Cn Lt" panose="02000506030000020004" pitchFamily="50" charset="0"/>
              </a:rPr>
              <a:t>Advanced Traffic Management Systems platforms</a:t>
            </a:r>
          </a:p>
          <a:p>
            <a:pPr lvl="1"/>
            <a:r>
              <a:rPr lang="en-US" sz="2200" dirty="0">
                <a:latin typeface="Proxima Nova Cn Lt" panose="02000506030000020004" pitchFamily="50" charset="0"/>
              </a:rPr>
              <a:t>Enabled vehicle detection so data could be collected and used to identify trends</a:t>
            </a:r>
          </a:p>
          <a:p>
            <a:r>
              <a:rPr lang="en-US" sz="3200" dirty="0">
                <a:latin typeface="Proxima Nova Cn Lt" panose="02000506030000020004" pitchFamily="50" charset="0"/>
              </a:rPr>
              <a:t>Results:</a:t>
            </a:r>
          </a:p>
          <a:p>
            <a:pPr lvl="1"/>
            <a:r>
              <a:rPr lang="en-US" sz="2200" dirty="0">
                <a:latin typeface="Proxima Nova Cn Lt" panose="02000506030000020004" pitchFamily="50" charset="0"/>
              </a:rPr>
              <a:t>Benefit to cost ratio: between 5:1 to 10:1</a:t>
            </a:r>
          </a:p>
          <a:p>
            <a:pPr lvl="1"/>
            <a:r>
              <a:rPr lang="en-US" sz="2200" dirty="0">
                <a:latin typeface="Proxima Nova Cn Lt" panose="02000506030000020004" pitchFamily="50" charset="0"/>
              </a:rPr>
              <a:t>Emissions reduced by 3-22% (thanks to effective traffic signal control)</a:t>
            </a:r>
          </a:p>
          <a:p>
            <a:pPr lvl="1"/>
            <a:r>
              <a:rPr lang="en-US" sz="2200" dirty="0">
                <a:latin typeface="Proxima Nova Cn Lt" panose="02000506030000020004" pitchFamily="50" charset="0"/>
              </a:rPr>
              <a:t>Dynamic Shoulder Running reduces travel times by up to 25% while proving to have no adverse effect on safety</a:t>
            </a:r>
          </a:p>
          <a:p>
            <a:pPr lvl="1">
              <a:spcAft>
                <a:spcPts val="2000"/>
              </a:spcAft>
            </a:pPr>
            <a:r>
              <a:rPr lang="en-US" sz="2200" dirty="0">
                <a:latin typeface="Proxima Nova Cn Lt" panose="02000506030000020004" pitchFamily="50" charset="0"/>
              </a:rPr>
              <a:t>Transit Signal Priority improves bus times by 2-15% with minimal impact to side streets, and Adaptive Signal Control cuts delays by 4-40%</a:t>
            </a:r>
          </a:p>
          <a:p>
            <a:pPr marL="0" indent="0">
              <a:buNone/>
            </a:pPr>
            <a:r>
              <a:rPr lang="en-US" sz="1800" dirty="0">
                <a:latin typeface="Proxima Nova Cn Lt" panose="02000506030000020004" pitchFamily="50" charset="0"/>
              </a:rPr>
              <a:t>*Numbers reflect timeframe between 2017-2019</a:t>
            </a:r>
          </a:p>
        </p:txBody>
      </p:sp>
      <p:sp>
        <p:nvSpPr>
          <p:cNvPr id="12" name="Title 1">
            <a:extLst>
              <a:ext uri="{FF2B5EF4-FFF2-40B4-BE49-F238E27FC236}">
                <a16:creationId xmlns:a16="http://schemas.microsoft.com/office/drawing/2014/main" id="{05A63B31-C1E4-4708-8345-A96586910B1E}"/>
              </a:ext>
            </a:extLst>
          </p:cNvPr>
          <p:cNvSpPr>
            <a:spLocks noGrp="1"/>
          </p:cNvSpPr>
          <p:nvPr>
            <p:ph type="title"/>
          </p:nvPr>
        </p:nvSpPr>
        <p:spPr>
          <a:xfrm>
            <a:off x="208739" y="-1"/>
            <a:ext cx="11983260" cy="972685"/>
          </a:xfrm>
        </p:spPr>
        <p:txBody>
          <a:bodyPr>
            <a:normAutofit/>
          </a:bodyPr>
          <a:lstStyle/>
          <a:p>
            <a:r>
              <a:rPr lang="en-US" sz="3800" dirty="0">
                <a:solidFill>
                  <a:schemeClr val="bg1"/>
                </a:solidFill>
                <a:latin typeface="Proxima Nova Th" panose="02000506030000020004" pitchFamily="50" charset="0"/>
              </a:rPr>
              <a:t>Florida DOT – Integrated Corridor Management (2/2)</a:t>
            </a:r>
            <a:endParaRPr lang="en-US" sz="3800" dirty="0"/>
          </a:p>
        </p:txBody>
      </p:sp>
    </p:spTree>
    <p:extLst>
      <p:ext uri="{BB962C8B-B14F-4D97-AF65-F5344CB8AC3E}">
        <p14:creationId xmlns:p14="http://schemas.microsoft.com/office/powerpoint/2010/main" val="592925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
            <a:extLst>
              <a:ext uri="{FF2B5EF4-FFF2-40B4-BE49-F238E27FC236}">
                <a16:creationId xmlns:a16="http://schemas.microsoft.com/office/drawing/2014/main" id="{E58D99AC-19C7-424C-933A-671B45A1DFB0}"/>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49</a:t>
            </a:fld>
            <a:endParaRPr lang="en-US" sz="1400" dirty="0">
              <a:solidFill>
                <a:schemeClr val="bg1"/>
              </a:solidFill>
            </a:endParaRPr>
          </a:p>
        </p:txBody>
      </p:sp>
      <p:sp>
        <p:nvSpPr>
          <p:cNvPr id="197" name="Content Placeholder 196"/>
          <p:cNvSpPr>
            <a:spLocks noGrp="1"/>
          </p:cNvSpPr>
          <p:nvPr>
            <p:ph idx="1"/>
          </p:nvPr>
        </p:nvSpPr>
        <p:spPr/>
        <p:txBody>
          <a:bodyPr>
            <a:normAutofit/>
          </a:bodyPr>
          <a:lstStyle/>
          <a:p>
            <a:r>
              <a:rPr lang="en-US" sz="3200" dirty="0">
                <a:latin typeface="Proxima Nova Cn Lt" panose="02000506030000020004" pitchFamily="50" charset="0"/>
              </a:rPr>
              <a:t>Get the most out of existing infrastructure</a:t>
            </a:r>
          </a:p>
          <a:p>
            <a:r>
              <a:rPr lang="en-US" sz="3200" dirty="0">
                <a:latin typeface="Proxima Nova Cn Lt" panose="02000506030000020004" pitchFamily="50" charset="0"/>
              </a:rPr>
              <a:t>Do more with less</a:t>
            </a:r>
          </a:p>
          <a:p>
            <a:r>
              <a:rPr lang="en-US" sz="3200" dirty="0">
                <a:latin typeface="Proxima Nova Cn Lt" panose="02000506030000020004" pitchFamily="50" charset="0"/>
              </a:rPr>
              <a:t>Should be conceptualized in the project planning process and be a part of an agency’s overall strategic planning</a:t>
            </a:r>
          </a:p>
          <a:p>
            <a:r>
              <a:rPr lang="en-US" sz="3200" dirty="0">
                <a:latin typeface="Proxima Nova Cn Lt" panose="02000506030000020004" pitchFamily="50" charset="0"/>
              </a:rPr>
              <a:t>Not just about congestion</a:t>
            </a:r>
          </a:p>
          <a:p>
            <a:pPr lvl="1"/>
            <a:r>
              <a:rPr lang="en-US" sz="2800" dirty="0">
                <a:latin typeface="Proxima Nova Cn Lt" panose="02000506030000020004" pitchFamily="50" charset="0"/>
              </a:rPr>
              <a:t>TSMO can make infrastructure safer, save money, improve travel experience, enhance productivity, and better connect all modes of transportation along a system</a:t>
            </a:r>
          </a:p>
        </p:txBody>
      </p:sp>
      <p:sp>
        <p:nvSpPr>
          <p:cNvPr id="2" name="Title 1">
            <a:extLst>
              <a:ext uri="{FF2B5EF4-FFF2-40B4-BE49-F238E27FC236}">
                <a16:creationId xmlns:a16="http://schemas.microsoft.com/office/drawing/2014/main" id="{0FD3FC11-FF12-44FE-B5D5-648CF085B644}"/>
              </a:ext>
            </a:extLst>
          </p:cNvPr>
          <p:cNvSpPr>
            <a:spLocks noGrp="1"/>
          </p:cNvSpPr>
          <p:nvPr>
            <p:ph type="title"/>
          </p:nvPr>
        </p:nvSpPr>
        <p:spPr/>
        <p:txBody>
          <a:bodyPr>
            <a:normAutofit/>
          </a:bodyPr>
          <a:lstStyle/>
          <a:p>
            <a:r>
              <a:rPr lang="en-US" sz="4400" dirty="0">
                <a:solidFill>
                  <a:schemeClr val="bg1"/>
                </a:solidFill>
                <a:latin typeface="Proxima Nova Th" panose="02000506030000020004" pitchFamily="50" charset="0"/>
              </a:rPr>
              <a:t>TSMO Philosophy</a:t>
            </a:r>
            <a:endParaRPr lang="en-US" dirty="0"/>
          </a:p>
        </p:txBody>
      </p:sp>
    </p:spTree>
    <p:extLst>
      <p:ext uri="{BB962C8B-B14F-4D97-AF65-F5344CB8AC3E}">
        <p14:creationId xmlns:p14="http://schemas.microsoft.com/office/powerpoint/2010/main" val="3199858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2D9075-1A70-4AA2-8511-A5D1012B873E}"/>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5</a:t>
            </a:fld>
            <a:endParaRPr lang="en-US" sz="1400" dirty="0">
              <a:solidFill>
                <a:schemeClr val="bg1"/>
              </a:solidFill>
            </a:endParaRPr>
          </a:p>
        </p:txBody>
      </p:sp>
      <p:sp>
        <p:nvSpPr>
          <p:cNvPr id="197" name="Content Placeholder 196"/>
          <p:cNvSpPr>
            <a:spLocks noGrp="1"/>
          </p:cNvSpPr>
          <p:nvPr>
            <p:ph idx="1"/>
          </p:nvPr>
        </p:nvSpPr>
        <p:spPr/>
        <p:txBody>
          <a:bodyPr>
            <a:normAutofit lnSpcReduction="10000"/>
          </a:bodyPr>
          <a:lstStyle/>
          <a:p>
            <a:r>
              <a:rPr lang="en-US" sz="3200" dirty="0">
                <a:latin typeface="Proxima Nova Cn Lt" panose="02000506030000020004" pitchFamily="50" charset="0"/>
              </a:rPr>
              <a:t>Limited funds</a:t>
            </a:r>
          </a:p>
          <a:p>
            <a:pPr lvl="1"/>
            <a:r>
              <a:rPr lang="en-US" sz="2800" dirty="0">
                <a:latin typeface="Proxima Nova Cn Lt" panose="02000506030000020004" pitchFamily="50" charset="0"/>
              </a:rPr>
              <a:t>Agencies looking for ways to face challenges with less funding</a:t>
            </a:r>
          </a:p>
          <a:p>
            <a:r>
              <a:rPr lang="en-US" sz="3200" dirty="0">
                <a:latin typeface="Proxima Nova Cn Lt" panose="02000506030000020004" pitchFamily="50" charset="0"/>
              </a:rPr>
              <a:t>Advances in technology</a:t>
            </a:r>
          </a:p>
          <a:p>
            <a:pPr lvl="1"/>
            <a:r>
              <a:rPr lang="en-US" sz="2800" dirty="0">
                <a:latin typeface="Proxima Nova Cn Lt" panose="02000506030000020004" pitchFamily="50" charset="0"/>
              </a:rPr>
              <a:t>Transportation agencies can utilize technology and data to solve many operational issues</a:t>
            </a:r>
          </a:p>
          <a:p>
            <a:r>
              <a:rPr lang="en-US" sz="3200" dirty="0">
                <a:latin typeface="Proxima Nova Cn Lt" panose="02000506030000020004" pitchFamily="50" charset="0"/>
              </a:rPr>
              <a:t>Changing customer needs and expectations</a:t>
            </a:r>
          </a:p>
          <a:p>
            <a:pPr lvl="1"/>
            <a:r>
              <a:rPr lang="en-US" sz="2800" dirty="0">
                <a:latin typeface="Proxima Nova Cn Lt" panose="02000506030000020004" pitchFamily="50" charset="0"/>
              </a:rPr>
              <a:t>Greater demand for accountability in spending public funds, which has created more “performance-based” programs</a:t>
            </a:r>
          </a:p>
          <a:p>
            <a:r>
              <a:rPr lang="en-US" sz="3200" dirty="0">
                <a:latin typeface="Proxima Nova Cn Lt" panose="02000506030000020004" pitchFamily="50" charset="0"/>
              </a:rPr>
              <a:t>Better understanding of the causes of congestion</a:t>
            </a:r>
          </a:p>
          <a:p>
            <a:pPr lvl="1"/>
            <a:r>
              <a:rPr lang="en-US" sz="2800" dirty="0">
                <a:latin typeface="Proxima Nova Cn Lt" panose="02000506030000020004" pitchFamily="50" charset="0"/>
              </a:rPr>
              <a:t>It’s not just recurring events like rush hour</a:t>
            </a:r>
          </a:p>
        </p:txBody>
      </p:sp>
      <p:sp>
        <p:nvSpPr>
          <p:cNvPr id="196" name="Title 195"/>
          <p:cNvSpPr>
            <a:spLocks noGrp="1"/>
          </p:cNvSpPr>
          <p:nvPr>
            <p:ph type="title"/>
          </p:nvPr>
        </p:nvSpPr>
        <p:spPr/>
        <p:txBody>
          <a:bodyPr>
            <a:normAutofit/>
          </a:bodyPr>
          <a:lstStyle/>
          <a:p>
            <a:r>
              <a:rPr lang="en-US" sz="4000" dirty="0">
                <a:solidFill>
                  <a:schemeClr val="bg1"/>
                </a:solidFill>
                <a:latin typeface="Proxima Nova Th" panose="02000506030000020004" pitchFamily="50" charset="0"/>
              </a:rPr>
              <a:t>Why TSMO?</a:t>
            </a:r>
          </a:p>
        </p:txBody>
      </p:sp>
    </p:spTree>
    <p:extLst>
      <p:ext uri="{BB962C8B-B14F-4D97-AF65-F5344CB8AC3E}">
        <p14:creationId xmlns:p14="http://schemas.microsoft.com/office/powerpoint/2010/main" val="2868182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
            <a:extLst>
              <a:ext uri="{FF2B5EF4-FFF2-40B4-BE49-F238E27FC236}">
                <a16:creationId xmlns:a16="http://schemas.microsoft.com/office/drawing/2014/main" id="{5DF86489-631D-4FED-B1DB-7CB207BBE42A}"/>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50</a:t>
            </a:fld>
            <a:endParaRPr lang="en-US" sz="1400" dirty="0">
              <a:solidFill>
                <a:schemeClr val="bg1"/>
              </a:solidFill>
            </a:endParaRPr>
          </a:p>
        </p:txBody>
      </p:sp>
      <p:sp>
        <p:nvSpPr>
          <p:cNvPr id="197" name="Content Placeholder 196"/>
          <p:cNvSpPr>
            <a:spLocks noGrp="1"/>
          </p:cNvSpPr>
          <p:nvPr>
            <p:ph idx="1"/>
          </p:nvPr>
        </p:nvSpPr>
        <p:spPr/>
        <p:txBody>
          <a:bodyPr>
            <a:normAutofit/>
          </a:bodyPr>
          <a:lstStyle/>
          <a:p>
            <a:r>
              <a:rPr lang="en-US" sz="3200" dirty="0">
                <a:latin typeface="Proxima Nova Cn Lt" panose="02000506030000020004" pitchFamily="50" charset="0"/>
              </a:rPr>
              <a:t>What is your State or region currently working on, in light of TSMO strategies and advancements?</a:t>
            </a:r>
          </a:p>
          <a:p>
            <a:r>
              <a:rPr lang="en-US" sz="3200" dirty="0">
                <a:latin typeface="Proxima Nova Cn Lt" panose="02000506030000020004" pitchFamily="50" charset="0"/>
              </a:rPr>
              <a:t>How are you balancing technology advancements with operational needs and strategies?</a:t>
            </a:r>
          </a:p>
          <a:p>
            <a:r>
              <a:rPr lang="en-US" sz="3200" dirty="0">
                <a:latin typeface="Proxima Nova Cn Lt" panose="02000506030000020004" pitchFamily="50" charset="0"/>
              </a:rPr>
              <a:t>What challenges is your agency facing, relative to congestion and/or integrating TSMO into your agency?</a:t>
            </a:r>
          </a:p>
          <a:p>
            <a:r>
              <a:rPr lang="en-US" sz="3200" dirty="0">
                <a:latin typeface="Proxima Nova Cn Lt" panose="02000506030000020004" pitchFamily="50" charset="0"/>
              </a:rPr>
              <a:t>What have been some recent successes?</a:t>
            </a:r>
          </a:p>
          <a:p>
            <a:r>
              <a:rPr lang="en-US" sz="3200" dirty="0">
                <a:latin typeface="Proxima Nova Cn Lt" panose="02000506030000020004" pitchFamily="50" charset="0"/>
              </a:rPr>
              <a:t>What have been your experiences integrating TSMO with external partners?</a:t>
            </a:r>
          </a:p>
        </p:txBody>
      </p:sp>
      <p:sp>
        <p:nvSpPr>
          <p:cNvPr id="2" name="Title 1">
            <a:extLst>
              <a:ext uri="{FF2B5EF4-FFF2-40B4-BE49-F238E27FC236}">
                <a16:creationId xmlns:a16="http://schemas.microsoft.com/office/drawing/2014/main" id="{E17D6260-46B3-4DD6-AF66-F9569C05910F}"/>
              </a:ext>
            </a:extLst>
          </p:cNvPr>
          <p:cNvSpPr>
            <a:spLocks noGrp="1"/>
          </p:cNvSpPr>
          <p:nvPr>
            <p:ph type="title"/>
          </p:nvPr>
        </p:nvSpPr>
        <p:spPr/>
        <p:txBody>
          <a:bodyPr>
            <a:normAutofit/>
          </a:bodyPr>
          <a:lstStyle/>
          <a:p>
            <a:r>
              <a:rPr lang="en-US" sz="4400" dirty="0">
                <a:solidFill>
                  <a:schemeClr val="bg1"/>
                </a:solidFill>
                <a:latin typeface="Proxima Nova Th" panose="02000506030000020004" pitchFamily="50" charset="0"/>
              </a:rPr>
              <a:t>Questions to Consider</a:t>
            </a:r>
            <a:endParaRPr lang="en-US" dirty="0"/>
          </a:p>
        </p:txBody>
      </p:sp>
    </p:spTree>
    <p:extLst>
      <p:ext uri="{BB962C8B-B14F-4D97-AF65-F5344CB8AC3E}">
        <p14:creationId xmlns:p14="http://schemas.microsoft.com/office/powerpoint/2010/main" val="259243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0546323F-95E3-4259-96CD-FA1CB76AAED1}"/>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51</a:t>
            </a:fld>
            <a:endParaRPr lang="en-US" sz="1400" dirty="0">
              <a:solidFill>
                <a:schemeClr val="bg1"/>
              </a:solidFill>
            </a:endParaRPr>
          </a:p>
        </p:txBody>
      </p:sp>
      <p:sp>
        <p:nvSpPr>
          <p:cNvPr id="197" name="Content Placeholder 196"/>
          <p:cNvSpPr>
            <a:spLocks noGrp="1"/>
          </p:cNvSpPr>
          <p:nvPr>
            <p:ph idx="1"/>
          </p:nvPr>
        </p:nvSpPr>
        <p:spPr/>
        <p:txBody>
          <a:bodyPr>
            <a:normAutofit fontScale="92500" lnSpcReduction="10000"/>
          </a:bodyPr>
          <a:lstStyle/>
          <a:p>
            <a:pPr>
              <a:lnSpc>
                <a:spcPct val="95000"/>
              </a:lnSpc>
              <a:spcBef>
                <a:spcPts val="2500"/>
              </a:spcBef>
            </a:pPr>
            <a:r>
              <a:rPr lang="es-ES" sz="2600" dirty="0">
                <a:latin typeface="Proxima Nova Cn Lt" panose="02000506030000020004" pitchFamily="50" charset="0"/>
              </a:rPr>
              <a:t>Federal Highway Administration (FHWA) Office of Operations </a:t>
            </a:r>
            <a:r>
              <a:rPr lang="es-ES" sz="2600" dirty="0">
                <a:solidFill>
                  <a:schemeClr val="accent5">
                    <a:lumMod val="50000"/>
                  </a:schemeClr>
                </a:solidFill>
                <a:latin typeface="Proxima Nova Cn Lt" panose="02000506030000020004" pitchFamily="50" charset="0"/>
                <a:hlinkClick r:id="rId3"/>
              </a:rPr>
              <a:t>https://ops.fhwa.dot.gov/index.asp</a:t>
            </a:r>
            <a:endParaRPr lang="es-ES" sz="2600" dirty="0">
              <a:solidFill>
                <a:schemeClr val="accent5">
                  <a:lumMod val="50000"/>
                </a:schemeClr>
              </a:solidFill>
              <a:latin typeface="Proxima Nova Cn Lt" panose="02000506030000020004" pitchFamily="50" charset="0"/>
            </a:endParaRPr>
          </a:p>
          <a:p>
            <a:pPr>
              <a:lnSpc>
                <a:spcPct val="95000"/>
              </a:lnSpc>
              <a:spcBef>
                <a:spcPts val="2500"/>
              </a:spcBef>
            </a:pPr>
            <a:r>
              <a:rPr lang="es-ES" sz="2600" dirty="0">
                <a:latin typeface="Proxima Nova Cn Lt" panose="02000506030000020004" pitchFamily="50" charset="0"/>
              </a:rPr>
              <a:t>FHWA “Communicating TSMO” webpage </a:t>
            </a:r>
            <a:r>
              <a:rPr lang="es-ES" sz="2600" dirty="0">
                <a:solidFill>
                  <a:schemeClr val="accent5">
                    <a:lumMod val="50000"/>
                  </a:schemeClr>
                </a:solidFill>
                <a:latin typeface="Proxima Nova Cn Lt" panose="02000506030000020004" pitchFamily="50" charset="0"/>
                <a:hlinkClick r:id="rId4"/>
              </a:rPr>
              <a:t>https://ops.fhwa.dot.gov/plan4ops/focus_areas/communicating_tsmo.htm</a:t>
            </a:r>
            <a:endParaRPr lang="es-ES" sz="2600" dirty="0">
              <a:solidFill>
                <a:schemeClr val="accent5">
                  <a:lumMod val="50000"/>
                </a:schemeClr>
              </a:solidFill>
              <a:latin typeface="Proxima Nova Cn Lt" panose="02000506030000020004" pitchFamily="50" charset="0"/>
            </a:endParaRPr>
          </a:p>
          <a:p>
            <a:pPr>
              <a:lnSpc>
                <a:spcPct val="95000"/>
              </a:lnSpc>
              <a:spcBef>
                <a:spcPts val="2500"/>
              </a:spcBef>
            </a:pPr>
            <a:r>
              <a:rPr lang="es-ES" sz="2600" dirty="0">
                <a:latin typeface="Proxima Nova Cn Lt" panose="02000506030000020004" pitchFamily="50" charset="0"/>
              </a:rPr>
              <a:t>AASHTO Committee on Transportation Systems Operations </a:t>
            </a:r>
            <a:r>
              <a:rPr lang="es-ES" sz="2600" dirty="0">
                <a:solidFill>
                  <a:schemeClr val="accent5">
                    <a:lumMod val="50000"/>
                  </a:schemeClr>
                </a:solidFill>
                <a:latin typeface="Proxima Nova Cn Lt" panose="02000506030000020004" pitchFamily="50" charset="0"/>
              </a:rPr>
              <a:t> </a:t>
            </a:r>
            <a:r>
              <a:rPr lang="es-ES" sz="2600" dirty="0">
                <a:solidFill>
                  <a:schemeClr val="accent5">
                    <a:lumMod val="50000"/>
                  </a:schemeClr>
                </a:solidFill>
                <a:latin typeface="Proxima Nova Cn Lt" panose="02000506030000020004" pitchFamily="50" charset="0"/>
                <a:hlinkClick r:id="rId5"/>
              </a:rPr>
              <a:t>https://systemoperations.transportation.org/</a:t>
            </a:r>
            <a:endParaRPr lang="es-ES" sz="2600" dirty="0">
              <a:solidFill>
                <a:schemeClr val="accent5">
                  <a:lumMod val="50000"/>
                </a:schemeClr>
              </a:solidFill>
              <a:latin typeface="Proxima Nova Cn Lt" panose="02000506030000020004" pitchFamily="50" charset="0"/>
            </a:endParaRPr>
          </a:p>
          <a:p>
            <a:pPr>
              <a:lnSpc>
                <a:spcPct val="95000"/>
              </a:lnSpc>
              <a:spcBef>
                <a:spcPts val="2500"/>
              </a:spcBef>
            </a:pPr>
            <a:r>
              <a:rPr lang="es-ES" sz="2600" dirty="0">
                <a:latin typeface="Proxima Nova Cn Lt" panose="02000506030000020004" pitchFamily="50" charset="0"/>
              </a:rPr>
              <a:t>National Operations Center of Excellence (NOCoE)</a:t>
            </a:r>
            <a:r>
              <a:rPr lang="es-ES" sz="2600" dirty="0">
                <a:solidFill>
                  <a:schemeClr val="accent5">
                    <a:lumMod val="50000"/>
                  </a:schemeClr>
                </a:solidFill>
                <a:latin typeface="Proxima Nova Cn Lt" panose="02000506030000020004" pitchFamily="50" charset="0"/>
              </a:rPr>
              <a:t> </a:t>
            </a:r>
            <a:r>
              <a:rPr lang="es-ES" sz="2600" dirty="0">
                <a:solidFill>
                  <a:schemeClr val="accent5">
                    <a:lumMod val="50000"/>
                  </a:schemeClr>
                </a:solidFill>
                <a:latin typeface="Proxima Nova Cn Lt" panose="02000506030000020004" pitchFamily="50" charset="0"/>
                <a:hlinkClick r:id="rId6"/>
              </a:rPr>
              <a:t>https://www.transportationops.org/</a:t>
            </a:r>
            <a:endParaRPr lang="es-ES" sz="2600" dirty="0">
              <a:solidFill>
                <a:schemeClr val="accent5">
                  <a:lumMod val="50000"/>
                </a:schemeClr>
              </a:solidFill>
              <a:latin typeface="Proxima Nova Cn Lt" panose="02000506030000020004" pitchFamily="50" charset="0"/>
            </a:endParaRPr>
          </a:p>
          <a:p>
            <a:pPr>
              <a:lnSpc>
                <a:spcPct val="95000"/>
              </a:lnSpc>
              <a:spcBef>
                <a:spcPts val="2500"/>
              </a:spcBef>
            </a:pPr>
            <a:r>
              <a:rPr lang="es-ES" sz="2600" dirty="0">
                <a:latin typeface="Proxima Nova Cn Lt" panose="02000506030000020004" pitchFamily="50" charset="0"/>
              </a:rPr>
              <a:t>NOCoE webpage for making the “Business Case” for TSMO</a:t>
            </a:r>
            <a:r>
              <a:rPr lang="es-ES" sz="2600" dirty="0">
                <a:solidFill>
                  <a:schemeClr val="accent5">
                    <a:lumMod val="50000"/>
                  </a:schemeClr>
                </a:solidFill>
                <a:latin typeface="Proxima Nova Cn Lt" panose="02000506030000020004" pitchFamily="50" charset="0"/>
              </a:rPr>
              <a:t> </a:t>
            </a:r>
            <a:r>
              <a:rPr lang="es-ES" sz="2600" dirty="0">
                <a:solidFill>
                  <a:schemeClr val="accent5">
                    <a:lumMod val="50000"/>
                  </a:schemeClr>
                </a:solidFill>
                <a:latin typeface="Proxima Nova Cn Lt" panose="02000506030000020004" pitchFamily="50" charset="0"/>
                <a:hlinkClick r:id="rId7"/>
              </a:rPr>
              <a:t>https://transportationops.org/business-case</a:t>
            </a:r>
            <a:endParaRPr lang="es-ES" sz="2600" dirty="0">
              <a:solidFill>
                <a:schemeClr val="accent5">
                  <a:lumMod val="50000"/>
                </a:schemeClr>
              </a:solidFill>
              <a:latin typeface="Proxima Nova Cn Lt" panose="02000506030000020004" pitchFamily="50" charset="0"/>
            </a:endParaRPr>
          </a:p>
        </p:txBody>
      </p:sp>
      <p:sp>
        <p:nvSpPr>
          <p:cNvPr id="196" name="Title 195"/>
          <p:cNvSpPr>
            <a:spLocks noGrp="1"/>
          </p:cNvSpPr>
          <p:nvPr>
            <p:ph type="title"/>
          </p:nvPr>
        </p:nvSpPr>
        <p:spPr/>
        <p:txBody>
          <a:bodyPr>
            <a:normAutofit/>
          </a:bodyPr>
          <a:lstStyle/>
          <a:p>
            <a:r>
              <a:rPr lang="en-US" sz="4000" dirty="0">
                <a:solidFill>
                  <a:schemeClr val="bg1"/>
                </a:solidFill>
                <a:latin typeface="Proxima Nova Th" panose="02000506030000020004" pitchFamily="50" charset="0"/>
              </a:rPr>
              <a:t>For more information, visit:</a:t>
            </a:r>
          </a:p>
        </p:txBody>
      </p:sp>
    </p:spTree>
    <p:extLst>
      <p:ext uri="{BB962C8B-B14F-4D97-AF65-F5344CB8AC3E}">
        <p14:creationId xmlns:p14="http://schemas.microsoft.com/office/powerpoint/2010/main" val="1830623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CD6F71-1443-41A9-9787-DF7FC1064CD3}"/>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6</a:t>
            </a:fld>
            <a:endParaRPr lang="en-US" sz="1400" dirty="0">
              <a:solidFill>
                <a:schemeClr val="bg1"/>
              </a:solidFill>
            </a:endParaRPr>
          </a:p>
        </p:txBody>
      </p:sp>
      <p:sp>
        <p:nvSpPr>
          <p:cNvPr id="4" name="TextBox 3"/>
          <p:cNvSpPr txBox="1"/>
          <p:nvPr/>
        </p:nvSpPr>
        <p:spPr>
          <a:xfrm>
            <a:off x="9483273" y="990960"/>
            <a:ext cx="2699316" cy="5047536"/>
          </a:xfrm>
          <a:prstGeom prst="rect">
            <a:avLst/>
          </a:prstGeom>
          <a:solidFill>
            <a:schemeClr val="bg1"/>
          </a:solidFill>
          <a:ln w="28575">
            <a:solidFill>
              <a:srgbClr val="203864"/>
            </a:solidFill>
          </a:ln>
        </p:spPr>
        <p:txBody>
          <a:bodyPr wrap="square" rtlCol="0">
            <a:spAutoFit/>
          </a:bodyPr>
          <a:lstStyle/>
          <a:p>
            <a:r>
              <a:rPr lang="en-US" sz="1400" dirty="0">
                <a:solidFill>
                  <a:srgbClr val="002060"/>
                </a:solidFill>
              </a:rPr>
              <a:t>Acronyms:</a:t>
            </a:r>
          </a:p>
          <a:p>
            <a:pPr marL="285750" indent="-285750">
              <a:buFont typeface="Arial" panose="020B0604020202020204" pitchFamily="34" charset="0"/>
              <a:buChar char="•"/>
            </a:pPr>
            <a:r>
              <a:rPr lang="en-US" sz="1400" dirty="0">
                <a:solidFill>
                  <a:srgbClr val="002060"/>
                </a:solidFill>
              </a:rPr>
              <a:t>AASHTO (American Association of State Highway and Transportation Officials</a:t>
            </a:r>
          </a:p>
          <a:p>
            <a:pPr marL="285750" indent="-285750">
              <a:buFont typeface="Arial" panose="020B0604020202020204" pitchFamily="34" charset="0"/>
              <a:buChar char="•"/>
            </a:pPr>
            <a:r>
              <a:rPr lang="en-US" sz="1400" dirty="0">
                <a:solidFill>
                  <a:srgbClr val="002060"/>
                </a:solidFill>
              </a:rPr>
              <a:t>SHRP2 (the Second Strategic Highway Research Program)</a:t>
            </a:r>
          </a:p>
          <a:p>
            <a:pPr marL="285750" indent="-285750">
              <a:buFont typeface="Arial" panose="020B0604020202020204" pitchFamily="34" charset="0"/>
              <a:buChar char="•"/>
            </a:pPr>
            <a:r>
              <a:rPr lang="en-US" sz="1400" dirty="0">
                <a:solidFill>
                  <a:srgbClr val="002060"/>
                </a:solidFill>
              </a:rPr>
              <a:t>STSMO (Subcommittee on Transportation Systems Management and Operations)</a:t>
            </a:r>
          </a:p>
          <a:p>
            <a:pPr marL="285750" indent="-285750">
              <a:buFont typeface="Arial" panose="020B0604020202020204" pitchFamily="34" charset="0"/>
              <a:buChar char="•"/>
            </a:pPr>
            <a:r>
              <a:rPr lang="en-US" sz="1400" dirty="0" err="1">
                <a:solidFill>
                  <a:srgbClr val="002060"/>
                </a:solidFill>
              </a:rPr>
              <a:t>NOCoE</a:t>
            </a:r>
            <a:r>
              <a:rPr lang="en-US" sz="1400" dirty="0">
                <a:solidFill>
                  <a:srgbClr val="002060"/>
                </a:solidFill>
              </a:rPr>
              <a:t> (National Operations Center of Excellence)</a:t>
            </a:r>
          </a:p>
          <a:p>
            <a:pPr marL="285750" indent="-285750">
              <a:buFont typeface="Arial" panose="020B0604020202020204" pitchFamily="34" charset="0"/>
              <a:buChar char="•"/>
            </a:pPr>
            <a:r>
              <a:rPr lang="en-US" sz="1400" dirty="0">
                <a:solidFill>
                  <a:srgbClr val="002060"/>
                </a:solidFill>
              </a:rPr>
              <a:t>CTSO (Committee on Transportation Systems Operations)</a:t>
            </a:r>
          </a:p>
          <a:p>
            <a:pPr marL="285750" indent="-285750">
              <a:buFont typeface="Arial" panose="020B0604020202020204" pitchFamily="34" charset="0"/>
              <a:buChar char="•"/>
            </a:pPr>
            <a:r>
              <a:rPr lang="en-US" sz="1400" dirty="0">
                <a:solidFill>
                  <a:srgbClr val="002060"/>
                </a:solidFill>
              </a:rPr>
              <a:t>CAT (Cooperative Automated Transportation)</a:t>
            </a:r>
          </a:p>
          <a:p>
            <a:pPr marL="285750" indent="-285750">
              <a:buFont typeface="Arial" panose="020B0604020202020204" pitchFamily="34" charset="0"/>
              <a:buChar char="•"/>
            </a:pPr>
            <a:r>
              <a:rPr lang="en-US" sz="1400" dirty="0">
                <a:solidFill>
                  <a:srgbClr val="002060"/>
                </a:solidFill>
              </a:rPr>
              <a:t>ITSA (Intelligent Transportation Society of America)</a:t>
            </a:r>
          </a:p>
          <a:p>
            <a:pPr marL="285750" indent="-285750">
              <a:buFont typeface="Arial" panose="020B0604020202020204" pitchFamily="34" charset="0"/>
              <a:buChar char="•"/>
            </a:pPr>
            <a:r>
              <a:rPr lang="en-US" sz="1400" dirty="0">
                <a:solidFill>
                  <a:srgbClr val="002060"/>
                </a:solidFill>
              </a:rPr>
              <a:t>ITE (Institute of Transportation Engineers)</a:t>
            </a:r>
          </a:p>
          <a:p>
            <a:pPr marL="285750" indent="-285750">
              <a:buFont typeface="Arial" panose="020B0604020202020204" pitchFamily="34" charset="0"/>
              <a:buChar char="•"/>
            </a:pPr>
            <a:r>
              <a:rPr lang="en-US" sz="1400" dirty="0">
                <a:solidFill>
                  <a:srgbClr val="002060"/>
                </a:solidFill>
              </a:rPr>
              <a:t>USDOT (U.S. Department of Transportation</a:t>
            </a:r>
          </a:p>
        </p:txBody>
      </p:sp>
      <p:graphicFrame>
        <p:nvGraphicFramePr>
          <p:cNvPr id="3" name="Object 2" descr="In 2012, there was an AASHTO Board of Directors presentation on TSMO. In 2013, AASHTO's subcommittee on Transportation Systems Management and Operations was strengthened, and Sharp 2 reliability research results were available. In 2015, the National Operations Center of Excellence was launched. In 2016, AASHTO restructured committees and STSMO became the Committee on Transportation Systems Operations. In 2017, the CAT Coalition was created. In 2018, the TSMO Awards were launched. And in 2019, TSMO outreach documents began to be published." title="Progression of TSMO activities"/>
          <p:cNvGraphicFramePr>
            <a:graphicFrameLocks noChangeAspect="1"/>
          </p:cNvGraphicFramePr>
          <p:nvPr>
            <p:extLst>
              <p:ext uri="{D42A27DB-BD31-4B8C-83A1-F6EECF244321}">
                <p14:modId xmlns:p14="http://schemas.microsoft.com/office/powerpoint/2010/main" val="880903508"/>
              </p:ext>
            </p:extLst>
          </p:nvPr>
        </p:nvGraphicFramePr>
        <p:xfrm>
          <a:off x="0" y="999204"/>
          <a:ext cx="9155504" cy="5025004"/>
        </p:xfrm>
        <a:graphic>
          <a:graphicData uri="http://schemas.openxmlformats.org/presentationml/2006/ole">
            <mc:AlternateContent xmlns:mc="http://schemas.openxmlformats.org/markup-compatibility/2006">
              <mc:Choice xmlns:v="urn:schemas-microsoft-com:vml" Requires="v">
                <p:oleObj spid="_x0000_s1031" name="Bitmap Image" r:id="rId4" imgW="6629400" imgH="3638520" progId="Paint.Picture">
                  <p:embed/>
                </p:oleObj>
              </mc:Choice>
              <mc:Fallback>
                <p:oleObj name="Bitmap Image" r:id="rId4" imgW="6629400" imgH="3638520" progId="Paint.Picture">
                  <p:embed/>
                  <p:pic>
                    <p:nvPicPr>
                      <p:cNvPr id="3" name="Object 2" descr="In 2012, there was an AASHTO Board of Directors presentation on TSMO. In 2013, AASHTO's subcommittee on Transportation Systems Management and Operations was strengthened, and Sharp 2 reliability research results were available. In 2015, the National Operations Center of Excellence was launched. In 2016, AASHTO restructured committees and STSMO became the Committee on Transportation Systems Operations. In 2017, the CAT Coalition was created. In 2018, the TSMO Awards were launched. And in 2019, TSMO outreach documents began to be published." title="Progression of TSMO activities"/>
                      <p:cNvPicPr/>
                      <p:nvPr/>
                    </p:nvPicPr>
                    <p:blipFill>
                      <a:blip r:embed="rId5"/>
                      <a:stretch>
                        <a:fillRect/>
                      </a:stretch>
                    </p:blipFill>
                    <p:spPr>
                      <a:xfrm>
                        <a:off x="0" y="999204"/>
                        <a:ext cx="9155504" cy="5025004"/>
                      </a:xfrm>
                      <a:prstGeom prst="rect">
                        <a:avLst/>
                      </a:prstGeom>
                    </p:spPr>
                  </p:pic>
                </p:oleObj>
              </mc:Fallback>
            </mc:AlternateContent>
          </a:graphicData>
        </a:graphic>
      </p:graphicFrame>
      <p:sp>
        <p:nvSpPr>
          <p:cNvPr id="290" name="Title 195">
            <a:extLst>
              <a:ext uri="{FF2B5EF4-FFF2-40B4-BE49-F238E27FC236}">
                <a16:creationId xmlns:a16="http://schemas.microsoft.com/office/drawing/2014/main" id="{73CB3C2A-85B1-46A7-8924-71BDE89A9CE4}"/>
              </a:ext>
            </a:extLst>
          </p:cNvPr>
          <p:cNvSpPr>
            <a:spLocks noGrp="1"/>
          </p:cNvSpPr>
          <p:nvPr>
            <p:ph type="title"/>
          </p:nvPr>
        </p:nvSpPr>
        <p:spPr/>
        <p:txBody>
          <a:bodyPr>
            <a:noAutofit/>
          </a:bodyPr>
          <a:lstStyle/>
          <a:p>
            <a:r>
              <a:rPr lang="en-US" sz="4000" dirty="0">
                <a:solidFill>
                  <a:schemeClr val="bg1"/>
                </a:solidFill>
                <a:latin typeface="Proxima Nova Th" panose="02000506030000020004" pitchFamily="50" charset="0"/>
              </a:rPr>
              <a:t>Progression of Operations Related Activities (1/2)</a:t>
            </a:r>
          </a:p>
        </p:txBody>
      </p:sp>
    </p:spTree>
    <p:extLst>
      <p:ext uri="{BB962C8B-B14F-4D97-AF65-F5344CB8AC3E}">
        <p14:creationId xmlns:p14="http://schemas.microsoft.com/office/powerpoint/2010/main" val="1206157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D129BD-DDB0-4168-9CAC-E79EA9FFB0DC}"/>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7</a:t>
            </a:fld>
            <a:endParaRPr lang="en-US" sz="1400" dirty="0">
              <a:solidFill>
                <a:schemeClr val="bg1"/>
              </a:solidFill>
            </a:endParaRPr>
          </a:p>
        </p:txBody>
      </p:sp>
      <p:graphicFrame>
        <p:nvGraphicFramePr>
          <p:cNvPr id="4" name="Object 3" descr="Graphic the same as on the previous slide, but shows that in 2014, only one or two state DOTs had TSMO plans. In 2016, that number was about 5, and in 2019, due to all these efforts, there were 15 state DOTs with TSMO plans." title="TSMO plans"/>
          <p:cNvGraphicFramePr>
            <a:graphicFrameLocks noChangeAspect="1"/>
          </p:cNvGraphicFramePr>
          <p:nvPr>
            <p:extLst>
              <p:ext uri="{D42A27DB-BD31-4B8C-83A1-F6EECF244321}">
                <p14:modId xmlns:p14="http://schemas.microsoft.com/office/powerpoint/2010/main" val="1709977114"/>
              </p:ext>
            </p:extLst>
          </p:nvPr>
        </p:nvGraphicFramePr>
        <p:xfrm>
          <a:off x="839197" y="971844"/>
          <a:ext cx="10513606" cy="5087918"/>
        </p:xfrm>
        <a:graphic>
          <a:graphicData uri="http://schemas.openxmlformats.org/presentationml/2006/ole">
            <mc:AlternateContent xmlns:mc="http://schemas.openxmlformats.org/markup-compatibility/2006">
              <mc:Choice xmlns:v="urn:schemas-microsoft-com:vml" Requires="v">
                <p:oleObj spid="_x0000_s2055" name="Bitmap Image" r:id="rId4" imgW="8625960" imgH="4175640" progId="Paint.Picture">
                  <p:embed/>
                </p:oleObj>
              </mc:Choice>
              <mc:Fallback>
                <p:oleObj name="Bitmap Image" r:id="rId4" imgW="8625960" imgH="4175640" progId="Paint.Picture">
                  <p:embed/>
                  <p:pic>
                    <p:nvPicPr>
                      <p:cNvPr id="4" name="Object 3" descr="Graphic the same as on the previous slide, but shows that in 2014, only one or two state DOTs had TSMO plans. In 2016, that number was about 5, and in 2019, due to all these efforts, there were 15 state DOTs with TSMO plans." title="TSMO plans"/>
                      <p:cNvPicPr/>
                      <p:nvPr/>
                    </p:nvPicPr>
                    <p:blipFill>
                      <a:blip r:embed="rId5"/>
                      <a:stretch>
                        <a:fillRect/>
                      </a:stretch>
                    </p:blipFill>
                    <p:spPr>
                      <a:xfrm>
                        <a:off x="839197" y="971844"/>
                        <a:ext cx="10513606" cy="508791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A8B6360B-3D74-4D1E-B5CA-21533FDE4B6E}"/>
              </a:ext>
            </a:extLst>
          </p:cNvPr>
          <p:cNvSpPr>
            <a:spLocks noGrp="1"/>
          </p:cNvSpPr>
          <p:nvPr>
            <p:ph type="title"/>
          </p:nvPr>
        </p:nvSpPr>
        <p:spPr/>
        <p:txBody>
          <a:bodyPr>
            <a:normAutofit fontScale="90000"/>
          </a:bodyPr>
          <a:lstStyle/>
          <a:p>
            <a:r>
              <a:rPr lang="en-US" sz="4400" dirty="0">
                <a:solidFill>
                  <a:schemeClr val="bg1"/>
                </a:solidFill>
                <a:latin typeface="Proxima Nova Th" panose="02000506030000020004" pitchFamily="50" charset="0"/>
              </a:rPr>
              <a:t>Progression of Operations Related Activities (2/2)</a:t>
            </a:r>
            <a:endParaRPr lang="en-US" dirty="0"/>
          </a:p>
        </p:txBody>
      </p:sp>
    </p:spTree>
    <p:extLst>
      <p:ext uri="{BB962C8B-B14F-4D97-AF65-F5344CB8AC3E}">
        <p14:creationId xmlns:p14="http://schemas.microsoft.com/office/powerpoint/2010/main" val="1619592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446884-13F4-4922-B1B2-49A3FCA9B425}"/>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8</a:t>
            </a:fld>
            <a:endParaRPr lang="en-US" sz="1400" dirty="0">
              <a:solidFill>
                <a:schemeClr val="bg1"/>
              </a:solidFill>
            </a:endParaRPr>
          </a:p>
        </p:txBody>
      </p:sp>
      <p:sp>
        <p:nvSpPr>
          <p:cNvPr id="197" name="Content Placeholder 196"/>
          <p:cNvSpPr>
            <a:spLocks noGrp="1"/>
          </p:cNvSpPr>
          <p:nvPr>
            <p:ph idx="1"/>
          </p:nvPr>
        </p:nvSpPr>
        <p:spPr/>
        <p:txBody>
          <a:bodyPr numCol="2">
            <a:noAutofit/>
          </a:bodyPr>
          <a:lstStyle/>
          <a:p>
            <a:r>
              <a:rPr lang="en-US" sz="3200" dirty="0">
                <a:latin typeface="Proxima Nova Cn Lt" panose="02000506030000020004" pitchFamily="50" charset="0"/>
              </a:rPr>
              <a:t>Work zone management</a:t>
            </a:r>
          </a:p>
          <a:p>
            <a:r>
              <a:rPr lang="en-US" sz="3200" dirty="0">
                <a:latin typeface="Proxima Nova Cn Lt" panose="02000506030000020004" pitchFamily="50" charset="0"/>
              </a:rPr>
              <a:t>Road weather management</a:t>
            </a:r>
          </a:p>
          <a:p>
            <a:r>
              <a:rPr lang="en-US" sz="3200" dirty="0">
                <a:latin typeface="Proxima Nova Cn Lt" panose="02000506030000020004" pitchFamily="50" charset="0"/>
              </a:rPr>
              <a:t>Traffic incident management</a:t>
            </a:r>
          </a:p>
          <a:p>
            <a:r>
              <a:rPr lang="en-US" sz="3200" dirty="0">
                <a:latin typeface="Proxima Nova Cn Lt" panose="02000506030000020004" pitchFamily="50" charset="0"/>
              </a:rPr>
              <a:t>Freight management</a:t>
            </a:r>
          </a:p>
          <a:p>
            <a:r>
              <a:rPr lang="en-US" sz="3200" dirty="0">
                <a:latin typeface="Proxima Nova Cn Lt" panose="02000506030000020004" pitchFamily="50" charset="0"/>
              </a:rPr>
              <a:t>Traveler information</a:t>
            </a:r>
          </a:p>
          <a:p>
            <a:r>
              <a:rPr lang="en-US" sz="3200" dirty="0">
                <a:latin typeface="Proxima Nova Cn Lt" panose="02000506030000020004" pitchFamily="50" charset="0"/>
              </a:rPr>
              <a:t>Transit coordination</a:t>
            </a:r>
          </a:p>
          <a:p>
            <a:pPr>
              <a:spcAft>
                <a:spcPts val="3600"/>
              </a:spcAft>
            </a:pPr>
            <a:r>
              <a:rPr lang="en-US" sz="3200" dirty="0">
                <a:latin typeface="Proxima Nova Cn Lt" panose="02000506030000020004" pitchFamily="50" charset="0"/>
              </a:rPr>
              <a:t>Special event coordination</a:t>
            </a:r>
          </a:p>
          <a:p>
            <a:r>
              <a:rPr lang="en-US" sz="3200" dirty="0">
                <a:latin typeface="Proxima Nova Cn Lt" panose="02000506030000020004" pitchFamily="50" charset="0"/>
              </a:rPr>
              <a:t>Integrated corridor management</a:t>
            </a:r>
          </a:p>
          <a:p>
            <a:r>
              <a:rPr lang="en-US" sz="3200" dirty="0">
                <a:latin typeface="Proxima Nova Cn Lt" panose="02000506030000020004" pitchFamily="50" charset="0"/>
              </a:rPr>
              <a:t>Traffic signal management</a:t>
            </a:r>
          </a:p>
          <a:p>
            <a:r>
              <a:rPr lang="en-US" sz="3200" dirty="0">
                <a:latin typeface="Proxima Nova Cn Lt" panose="02000506030000020004" pitchFamily="50" charset="0"/>
              </a:rPr>
              <a:t>Ramp metering</a:t>
            </a:r>
          </a:p>
          <a:p>
            <a:r>
              <a:rPr lang="en-US" sz="3200" dirty="0">
                <a:latin typeface="Proxima Nova Cn Lt" panose="02000506030000020004" pitchFamily="50" charset="0"/>
              </a:rPr>
              <a:t>Part-time shoulder use</a:t>
            </a:r>
          </a:p>
          <a:p>
            <a:r>
              <a:rPr lang="en-US" sz="3200" dirty="0">
                <a:latin typeface="Proxima Nova Cn Lt" panose="02000506030000020004" pitchFamily="50" charset="0"/>
              </a:rPr>
              <a:t>Personal mobility options</a:t>
            </a:r>
          </a:p>
          <a:p>
            <a:r>
              <a:rPr lang="en-US" sz="3200" dirty="0">
                <a:latin typeface="Proxima Nova Cn Lt" panose="02000506030000020004" pitchFamily="50" charset="0"/>
              </a:rPr>
              <a:t>Connected and automated transportation readiness</a:t>
            </a:r>
          </a:p>
        </p:txBody>
      </p:sp>
      <p:sp>
        <p:nvSpPr>
          <p:cNvPr id="196" name="Title 195"/>
          <p:cNvSpPr>
            <a:spLocks noGrp="1"/>
          </p:cNvSpPr>
          <p:nvPr>
            <p:ph type="title"/>
          </p:nvPr>
        </p:nvSpPr>
        <p:spPr/>
        <p:txBody>
          <a:bodyPr>
            <a:normAutofit/>
          </a:bodyPr>
          <a:lstStyle/>
          <a:p>
            <a:r>
              <a:rPr lang="en-US" sz="4000" dirty="0">
                <a:solidFill>
                  <a:schemeClr val="bg1"/>
                </a:solidFill>
                <a:latin typeface="Proxima Nova Th" panose="02000506030000020004" pitchFamily="50" charset="0"/>
              </a:rPr>
              <a:t>TSMO Strategies and Tactics</a:t>
            </a:r>
          </a:p>
        </p:txBody>
      </p:sp>
    </p:spTree>
    <p:extLst>
      <p:ext uri="{BB962C8B-B14F-4D97-AF65-F5344CB8AC3E}">
        <p14:creationId xmlns:p14="http://schemas.microsoft.com/office/powerpoint/2010/main" val="343201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91" name="Slide Number Placeholder 1">
            <a:extLst>
              <a:ext uri="{FF2B5EF4-FFF2-40B4-BE49-F238E27FC236}">
                <a16:creationId xmlns:a16="http://schemas.microsoft.com/office/drawing/2014/main" id="{388D90BA-BB8B-4B2C-B35E-EF4061BC7177}"/>
              </a:ext>
              <a:ext uri="{C183D7F6-B498-43B3-948B-1728B52AA6E4}">
                <adec:decorative xmlns:adec="http://schemas.microsoft.com/office/drawing/2017/decorative" val="1"/>
              </a:ext>
            </a:extLst>
          </p:cNvPr>
          <p:cNvSpPr>
            <a:spLocks noGrp="1"/>
          </p:cNvSpPr>
          <p:nvPr>
            <p:ph type="sldNum" sz="quarter" idx="12"/>
          </p:nvPr>
        </p:nvSpPr>
        <p:spPr/>
        <p:txBody>
          <a:bodyPr/>
          <a:lstStyle/>
          <a:p>
            <a:pPr algn="ctr"/>
            <a:fld id="{4078B11A-C9B3-4C02-AAE7-33DC9A908A4C}" type="slidenum">
              <a:rPr lang="en-US" sz="1400" smtClean="0">
                <a:solidFill>
                  <a:schemeClr val="bg1"/>
                </a:solidFill>
              </a:rPr>
              <a:pPr algn="ctr"/>
              <a:t>9</a:t>
            </a:fld>
            <a:endParaRPr lang="en-US" sz="1400" dirty="0">
              <a:solidFill>
                <a:schemeClr val="bg1"/>
              </a:solidFill>
            </a:endParaRPr>
          </a:p>
        </p:txBody>
      </p:sp>
      <p:sp>
        <p:nvSpPr>
          <p:cNvPr id="2" name="Title 1">
            <a:extLst>
              <a:ext uri="{FF2B5EF4-FFF2-40B4-BE49-F238E27FC236}">
                <a16:creationId xmlns:a16="http://schemas.microsoft.com/office/drawing/2014/main" id="{733B6F21-D5AC-440B-93C1-CF75C4A4539E}"/>
              </a:ext>
            </a:extLst>
          </p:cNvPr>
          <p:cNvSpPr>
            <a:spLocks noGrp="1"/>
          </p:cNvSpPr>
          <p:nvPr>
            <p:ph type="ctrTitle"/>
          </p:nvPr>
        </p:nvSpPr>
        <p:spPr/>
        <p:txBody>
          <a:bodyPr/>
          <a:lstStyle/>
          <a:p>
            <a:r>
              <a:rPr lang="en-US" sz="6600" b="1" dirty="0">
                <a:solidFill>
                  <a:schemeClr val="bg1"/>
                </a:solidFill>
              </a:rPr>
              <a:t>TSMO Benefits: Examples from State DOTs</a:t>
            </a:r>
            <a:endParaRPr lang="en-US" dirty="0"/>
          </a:p>
        </p:txBody>
      </p:sp>
    </p:spTree>
    <p:extLst>
      <p:ext uri="{BB962C8B-B14F-4D97-AF65-F5344CB8AC3E}">
        <p14:creationId xmlns:p14="http://schemas.microsoft.com/office/powerpoint/2010/main" val="1749872121"/>
      </p:ext>
    </p:extLst>
  </p:cSld>
  <p:clrMapOvr>
    <a:masterClrMapping/>
  </p:clrMapOvr>
</p:sld>
</file>

<file path=ppt/theme/theme1.xml><?xml version="1.0" encoding="utf-8"?>
<a:theme xmlns:a="http://schemas.openxmlformats.org/drawingml/2006/main" name="TSMO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DDA732CF01E745B4AB3380647D91C5" ma:contentTypeVersion="2" ma:contentTypeDescription="Create a new document." ma:contentTypeScope="" ma:versionID="5809e46bf71f166e1219a1db7eb6c1ac">
  <xsd:schema xmlns:xsd="http://www.w3.org/2001/XMLSchema" xmlns:xs="http://www.w3.org/2001/XMLSchema" xmlns:p="http://schemas.microsoft.com/office/2006/metadata/properties" xmlns:ns2="f83955fd-9960-4b7d-b40d-18b668c06e96" targetNamespace="http://schemas.microsoft.com/office/2006/metadata/properties" ma:root="true" ma:fieldsID="3973a71bfb2883816c15c66380d249c8" ns2:_="">
    <xsd:import namespace="f83955fd-9960-4b7d-b40d-18b668c06e9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3955fd-9960-4b7d-b40d-18b668c06e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D7540A-BAD3-4CF5-8331-3FCF229D35C0}">
  <ds:schemaRefs>
    <ds:schemaRef ds:uri="http://schemas.microsoft.com/sharepoint/v3/contenttype/forms"/>
  </ds:schemaRefs>
</ds:datastoreItem>
</file>

<file path=customXml/itemProps2.xml><?xml version="1.0" encoding="utf-8"?>
<ds:datastoreItem xmlns:ds="http://schemas.openxmlformats.org/officeDocument/2006/customXml" ds:itemID="{08C9B3EE-CB01-47FE-A274-C35B7D46392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83955fd-9960-4b7d-b40d-18b668c06e96"/>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F3DC24F-0BA3-44A0-9417-89AAC60AAE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3955fd-9960-4b7d-b40d-18b668c06e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44295</TotalTime>
  <Words>7730</Words>
  <Application>Microsoft Office PowerPoint</Application>
  <PresentationFormat>Widescreen</PresentationFormat>
  <Paragraphs>651</Paragraphs>
  <Slides>51</Slides>
  <Notes>40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0" baseType="lpstr">
      <vt:lpstr>Arial</vt:lpstr>
      <vt:lpstr>Calibri</vt:lpstr>
      <vt:lpstr>Calibri Light</vt:lpstr>
      <vt:lpstr>Courier New</vt:lpstr>
      <vt:lpstr>Proxima Nova Cn Lt</vt:lpstr>
      <vt:lpstr>Proxima Nova Th</vt:lpstr>
      <vt:lpstr>Vollkorn</vt:lpstr>
      <vt:lpstr>TSMO Master</vt:lpstr>
      <vt:lpstr>Bitmap Image</vt:lpstr>
      <vt:lpstr>Harnessing the Value of Transportation System Performance</vt:lpstr>
      <vt:lpstr>Disclaimers</vt:lpstr>
      <vt:lpstr>What is TSMO? (1/2)</vt:lpstr>
      <vt:lpstr>What is TSMO? (2/2)</vt:lpstr>
      <vt:lpstr>Why TSMO?</vt:lpstr>
      <vt:lpstr>Progression of Operations Related Activities (1/2)</vt:lpstr>
      <vt:lpstr>Progression of Operations Related Activities (2/2)</vt:lpstr>
      <vt:lpstr>TSMO Strategies and Tactics</vt:lpstr>
      <vt:lpstr>TSMO Benefits: Examples from State DOTs</vt:lpstr>
      <vt:lpstr>Summary of State DOT Examples</vt:lpstr>
      <vt:lpstr>Delaware</vt:lpstr>
      <vt:lpstr>Delaware DOT (DelDOT) – Integrated Transportation Management System (1/3)</vt:lpstr>
      <vt:lpstr>Delaware DOT (DelDOT) – Integrated Transportation Management System (2/3)</vt:lpstr>
      <vt:lpstr>Delaware DOT (DelDOT) – Integrated Transportation Management System (3/3)</vt:lpstr>
      <vt:lpstr>Delaware DOT – AI-ITMS Deployment Program</vt:lpstr>
      <vt:lpstr>Delaware DOT – Connected and Autonomous Technology</vt:lpstr>
      <vt:lpstr>Utah</vt:lpstr>
      <vt:lpstr>Utah DOT – Connected Vehicle Transit Signal Priority (1/2)</vt:lpstr>
      <vt:lpstr>Utah DOT – Connected Vehicle Transit Signal Priority (2/2)</vt:lpstr>
      <vt:lpstr>Missouri</vt:lpstr>
      <vt:lpstr>Missouri DOT – Arterial Management Interface (1/2)</vt:lpstr>
      <vt:lpstr>Missouri DOT – Arterial Management Interface (2/2)</vt:lpstr>
      <vt:lpstr>Washington State</vt:lpstr>
      <vt:lpstr>Washington State DOT – High Occupancy Vehicle (HOV) and Express Toll Lanes (1/4)</vt:lpstr>
      <vt:lpstr>Washington State DOT – HOV and Express Toll Lanes (2/4) </vt:lpstr>
      <vt:lpstr>Washington State DOT – HOV and Express Toll Lanes (3/4) </vt:lpstr>
      <vt:lpstr>Washington State DOT – HOV and Express Toll Lanes (4/4) </vt:lpstr>
      <vt:lpstr>Maryland</vt:lpstr>
      <vt:lpstr>Maryland DOT – CHART</vt:lpstr>
      <vt:lpstr>Maryland DOT – CHART and Mobility Program Outcomes</vt:lpstr>
      <vt:lpstr>Virginia</vt:lpstr>
      <vt:lpstr>Virginia DOT – Weather Variable Speed Limits (1/3)</vt:lpstr>
      <vt:lpstr>Virginia DOT – Weather Variable Speed Limits (2/3)</vt:lpstr>
      <vt:lpstr>Virginia DOT – Weather Variable Speed Limits (3/3)</vt:lpstr>
      <vt:lpstr>Georgia</vt:lpstr>
      <vt:lpstr>Georgia DOT – Incident and Work Zone Management (1/2)</vt:lpstr>
      <vt:lpstr>Georgia DOT – Incident and Work Zone Management (2/2)</vt:lpstr>
      <vt:lpstr>Arizona</vt:lpstr>
      <vt:lpstr>Arizona DOT – Innovative Signage and Striping (1/2)</vt:lpstr>
      <vt:lpstr>Arizona DOT – Innovative Signage and Striping (2/2)</vt:lpstr>
      <vt:lpstr>Michigan</vt:lpstr>
      <vt:lpstr>Michigan DOT – Active Transportation Management (1/2)</vt:lpstr>
      <vt:lpstr>Michigan DOT – Active Transportation Management (2/2)</vt:lpstr>
      <vt:lpstr>Nevada</vt:lpstr>
      <vt:lpstr>Nevada DOT – Traffic Incident Management</vt:lpstr>
      <vt:lpstr>Florida</vt:lpstr>
      <vt:lpstr>Florida DOT – Integrated Corridor Management (1/2)</vt:lpstr>
      <vt:lpstr>Florida DOT – Integrated Corridor Management (2/2)</vt:lpstr>
      <vt:lpstr>TSMO Philosophy</vt:lpstr>
      <vt:lpstr>Questions to Consider</vt:lpstr>
      <vt:lpstr>For more information, visit: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TSMO - Harnessing the Value of Transportation System Performance</dc:title>
  <dc:creator>Federal Highway Administration</dc:creator>
  <cp:lastModifiedBy>Wilson, Richard CTR (FHWA)</cp:lastModifiedBy>
  <cp:revision>270</cp:revision>
  <dcterms:created xsi:type="dcterms:W3CDTF">2019-09-10T19:25:40Z</dcterms:created>
  <dcterms:modified xsi:type="dcterms:W3CDTF">2023-01-30T13:54:41Z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0x010100CEDDA732CF01E745B4AB3380647D91C5</vt:lpwstr>
  </property>
</Properties>
</file>